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Montserrat SemiBold"/>
      <p:regular r:id="rId29"/>
      <p:bold r:id="rId30"/>
      <p:italic r:id="rId31"/>
      <p:boldItalic r:id="rId32"/>
    </p:embeddedFont>
    <p:embeddedFont>
      <p:font typeface="Montserrat"/>
      <p:regular r:id="rId33"/>
      <p:bold r:id="rId34"/>
      <p:italic r:id="rId35"/>
      <p:boldItalic r:id="rId36"/>
    </p:embeddedFont>
    <p:embeddedFont>
      <p:font typeface="Open Sans ExtraBold"/>
      <p:bold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3" roundtripDataSignature="AMtx7mjdOvbxdLNA7UxJmj35iVJ5Kw2o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0B82F7-7BF4-4E42-9FF1-FCE0E68028CC}">
  <a:tblStyle styleId="{880B82F7-7BF4-4E42-9FF1-FCE0E68028C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42" Type="http://schemas.openxmlformats.org/officeDocument/2006/relationships/font" Target="fonts/OpenSans-boldItalic.fntdata"/><Relationship Id="rId41" Type="http://schemas.openxmlformats.org/officeDocument/2006/relationships/font" Target="fonts/OpenSans-italic.fntdata"/><Relationship Id="rId43" Type="http://customschemas.google.com/relationships/presentationmetadata" Target="metadata"/><Relationship Id="rId31" Type="http://schemas.openxmlformats.org/officeDocument/2006/relationships/font" Target="fonts/MontserratSemiBold-italic.fntdata"/><Relationship Id="rId30" Type="http://schemas.openxmlformats.org/officeDocument/2006/relationships/font" Target="fonts/MontserratSemiBold-bold.fntdata"/><Relationship Id="rId33" Type="http://schemas.openxmlformats.org/officeDocument/2006/relationships/font" Target="fonts/Montserrat-regular.fntdata"/><Relationship Id="rId32" Type="http://schemas.openxmlformats.org/officeDocument/2006/relationships/font" Target="fonts/MontserratSemiBold-boldItalic.fntdata"/><Relationship Id="rId35" Type="http://schemas.openxmlformats.org/officeDocument/2006/relationships/font" Target="fonts/Montserrat-italic.fntdata"/><Relationship Id="rId34" Type="http://schemas.openxmlformats.org/officeDocument/2006/relationships/font" Target="fonts/Montserrat-bold.fntdata"/><Relationship Id="rId37" Type="http://schemas.openxmlformats.org/officeDocument/2006/relationships/font" Target="fonts/OpenSansExtraBold-bold.fntdata"/><Relationship Id="rId36" Type="http://schemas.openxmlformats.org/officeDocument/2006/relationships/font" Target="fonts/Montserrat-boldItalic.fntdata"/><Relationship Id="rId39" Type="http://schemas.openxmlformats.org/officeDocument/2006/relationships/font" Target="fonts/OpenSans-regular.fntdata"/><Relationship Id="rId38" Type="http://schemas.openxmlformats.org/officeDocument/2006/relationships/font" Target="fonts/OpenSansExtra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MontserratSemiBo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 name="Google Shape;2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IN"/>
              <a:t>LogicMonitor - agentless</a:t>
            </a:r>
            <a:endParaRPr/>
          </a:p>
          <a:p>
            <a:pPr indent="0" lvl="0" marL="0" rtl="0" algn="l">
              <a:lnSpc>
                <a:spcPct val="100000"/>
              </a:lnSpc>
              <a:spcBef>
                <a:spcPts val="0"/>
              </a:spcBef>
              <a:spcAft>
                <a:spcPts val="0"/>
              </a:spcAft>
              <a:buClr>
                <a:schemeClr val="dk1"/>
              </a:buClr>
              <a:buSzPts val="1100"/>
              <a:buFont typeface="Calibri"/>
              <a:buNone/>
            </a:pPr>
            <a:r>
              <a:rPr lang="en-IN"/>
              <a:t>Start with audit</a:t>
            </a:r>
            <a:endParaRPr/>
          </a:p>
          <a:p>
            <a:pPr indent="0" lvl="0" marL="0" rtl="0" algn="l">
              <a:lnSpc>
                <a:spcPct val="100000"/>
              </a:lnSpc>
              <a:spcBef>
                <a:spcPts val="0"/>
              </a:spcBef>
              <a:spcAft>
                <a:spcPts val="0"/>
              </a:spcAft>
              <a:buClr>
                <a:schemeClr val="dk1"/>
              </a:buClr>
              <a:buSzPts val="1100"/>
              <a:buFont typeface="Calibri"/>
              <a:buNone/>
            </a:pPr>
            <a:r>
              <a:rPr lang="en-IN"/>
              <a:t>Placement of monitor/server</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IN"/>
              <a:t>Ebay - open source package, observian</a:t>
            </a:r>
            <a:endParaRPr/>
          </a:p>
          <a:p>
            <a:pPr indent="0" lvl="0" marL="0" rtl="0" algn="l">
              <a:lnSpc>
                <a:spcPct val="100000"/>
              </a:lnSpc>
              <a:spcBef>
                <a:spcPts val="0"/>
              </a:spcBef>
              <a:spcAft>
                <a:spcPts val="0"/>
              </a:spcAft>
              <a:buClr>
                <a:schemeClr val="dk1"/>
              </a:buClr>
              <a:buSzPts val="1100"/>
              <a:buFont typeface="Calibri"/>
              <a:buNone/>
            </a:pPr>
            <a:r>
              <a:rPr lang="en-IN"/>
              <a:t>DR test/simulation</a:t>
            </a:r>
            <a:endParaRPr/>
          </a:p>
        </p:txBody>
      </p:sp>
      <p:sp>
        <p:nvSpPr>
          <p:cNvPr id="771" name="Google Shape;77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816" name="Google Shape;81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IN"/>
              <a:t>LogicMonitor - agentless</a:t>
            </a:r>
            <a:endParaRPr/>
          </a:p>
          <a:p>
            <a:pPr indent="0" lvl="0" marL="0" rtl="0" algn="l">
              <a:lnSpc>
                <a:spcPct val="100000"/>
              </a:lnSpc>
              <a:spcBef>
                <a:spcPts val="0"/>
              </a:spcBef>
              <a:spcAft>
                <a:spcPts val="0"/>
              </a:spcAft>
              <a:buClr>
                <a:schemeClr val="dk1"/>
              </a:buClr>
              <a:buSzPts val="1100"/>
              <a:buFont typeface="Calibri"/>
              <a:buNone/>
            </a:pPr>
            <a:r>
              <a:rPr lang="en-IN"/>
              <a:t>Start with audit</a:t>
            </a:r>
            <a:endParaRPr/>
          </a:p>
          <a:p>
            <a:pPr indent="0" lvl="0" marL="0" rtl="0" algn="l">
              <a:lnSpc>
                <a:spcPct val="100000"/>
              </a:lnSpc>
              <a:spcBef>
                <a:spcPts val="0"/>
              </a:spcBef>
              <a:spcAft>
                <a:spcPts val="0"/>
              </a:spcAft>
              <a:buClr>
                <a:schemeClr val="dk1"/>
              </a:buClr>
              <a:buSzPts val="1100"/>
              <a:buFont typeface="Calibri"/>
              <a:buNone/>
            </a:pPr>
            <a:r>
              <a:rPr lang="en-IN"/>
              <a:t>Placement of monitor/server</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IN"/>
              <a:t>Ebay - open source package, observian</a:t>
            </a:r>
            <a:endParaRPr/>
          </a:p>
          <a:p>
            <a:pPr indent="0" lvl="0" marL="0" rtl="0" algn="l">
              <a:lnSpc>
                <a:spcPct val="100000"/>
              </a:lnSpc>
              <a:spcBef>
                <a:spcPts val="0"/>
              </a:spcBef>
              <a:spcAft>
                <a:spcPts val="0"/>
              </a:spcAft>
              <a:buClr>
                <a:schemeClr val="dk1"/>
              </a:buClr>
              <a:buSzPts val="1100"/>
              <a:buFont typeface="Calibri"/>
              <a:buNone/>
            </a:pPr>
            <a:r>
              <a:rPr lang="en-IN"/>
              <a:t>DR test/simulation</a:t>
            </a:r>
            <a:endParaRPr/>
          </a:p>
        </p:txBody>
      </p:sp>
      <p:sp>
        <p:nvSpPr>
          <p:cNvPr id="823" name="Google Shape;82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IN"/>
              <a:t>LogicMonitor - agentless</a:t>
            </a:r>
            <a:endParaRPr/>
          </a:p>
          <a:p>
            <a:pPr indent="0" lvl="0" marL="0" rtl="0" algn="l">
              <a:lnSpc>
                <a:spcPct val="100000"/>
              </a:lnSpc>
              <a:spcBef>
                <a:spcPts val="0"/>
              </a:spcBef>
              <a:spcAft>
                <a:spcPts val="0"/>
              </a:spcAft>
              <a:buClr>
                <a:schemeClr val="dk1"/>
              </a:buClr>
              <a:buSzPts val="1100"/>
              <a:buFont typeface="Calibri"/>
              <a:buNone/>
            </a:pPr>
            <a:r>
              <a:rPr lang="en-IN"/>
              <a:t>Start with audit</a:t>
            </a:r>
            <a:endParaRPr/>
          </a:p>
          <a:p>
            <a:pPr indent="0" lvl="0" marL="0" rtl="0" algn="l">
              <a:lnSpc>
                <a:spcPct val="100000"/>
              </a:lnSpc>
              <a:spcBef>
                <a:spcPts val="0"/>
              </a:spcBef>
              <a:spcAft>
                <a:spcPts val="0"/>
              </a:spcAft>
              <a:buClr>
                <a:schemeClr val="dk1"/>
              </a:buClr>
              <a:buSzPts val="1100"/>
              <a:buFont typeface="Calibri"/>
              <a:buNone/>
            </a:pPr>
            <a:r>
              <a:rPr lang="en-IN"/>
              <a:t>Placement of monitor/server</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IN"/>
              <a:t>Ebay - open source package, observian</a:t>
            </a:r>
            <a:endParaRPr/>
          </a:p>
          <a:p>
            <a:pPr indent="0" lvl="0" marL="0" rtl="0" algn="l">
              <a:lnSpc>
                <a:spcPct val="100000"/>
              </a:lnSpc>
              <a:spcBef>
                <a:spcPts val="0"/>
              </a:spcBef>
              <a:spcAft>
                <a:spcPts val="0"/>
              </a:spcAft>
              <a:buClr>
                <a:schemeClr val="dk1"/>
              </a:buClr>
              <a:buSzPts val="1100"/>
              <a:buFont typeface="Calibri"/>
              <a:buNone/>
            </a:pPr>
            <a:r>
              <a:rPr lang="en-IN"/>
              <a:t>DR test/simulation</a:t>
            </a:r>
            <a:endParaRPr/>
          </a:p>
        </p:txBody>
      </p:sp>
      <p:sp>
        <p:nvSpPr>
          <p:cNvPr id="877" name="Google Shape;87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IN"/>
              <a:t>LogicMonitor - agentless</a:t>
            </a:r>
            <a:endParaRPr/>
          </a:p>
          <a:p>
            <a:pPr indent="0" lvl="0" marL="0" rtl="0" algn="l">
              <a:lnSpc>
                <a:spcPct val="100000"/>
              </a:lnSpc>
              <a:spcBef>
                <a:spcPts val="0"/>
              </a:spcBef>
              <a:spcAft>
                <a:spcPts val="0"/>
              </a:spcAft>
              <a:buClr>
                <a:schemeClr val="dk1"/>
              </a:buClr>
              <a:buSzPts val="1100"/>
              <a:buFont typeface="Calibri"/>
              <a:buNone/>
            </a:pPr>
            <a:r>
              <a:rPr lang="en-IN"/>
              <a:t>Start with audit</a:t>
            </a:r>
            <a:endParaRPr/>
          </a:p>
          <a:p>
            <a:pPr indent="0" lvl="0" marL="0" rtl="0" algn="l">
              <a:lnSpc>
                <a:spcPct val="100000"/>
              </a:lnSpc>
              <a:spcBef>
                <a:spcPts val="0"/>
              </a:spcBef>
              <a:spcAft>
                <a:spcPts val="0"/>
              </a:spcAft>
              <a:buClr>
                <a:schemeClr val="dk1"/>
              </a:buClr>
              <a:buSzPts val="1100"/>
              <a:buFont typeface="Calibri"/>
              <a:buNone/>
            </a:pPr>
            <a:r>
              <a:rPr lang="en-IN"/>
              <a:t>Placement of monitor/server</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IN"/>
              <a:t>Ebay - open source package, observian</a:t>
            </a:r>
            <a:endParaRPr/>
          </a:p>
          <a:p>
            <a:pPr indent="0" lvl="0" marL="0" rtl="0" algn="l">
              <a:lnSpc>
                <a:spcPct val="100000"/>
              </a:lnSpc>
              <a:spcBef>
                <a:spcPts val="0"/>
              </a:spcBef>
              <a:spcAft>
                <a:spcPts val="0"/>
              </a:spcAft>
              <a:buClr>
                <a:schemeClr val="dk1"/>
              </a:buClr>
              <a:buSzPts val="1100"/>
              <a:buFont typeface="Calibri"/>
              <a:buNone/>
            </a:pPr>
            <a:r>
              <a:rPr lang="en-IN"/>
              <a:t>DR test/simulation</a:t>
            </a:r>
            <a:endParaRPr/>
          </a:p>
        </p:txBody>
      </p:sp>
      <p:sp>
        <p:nvSpPr>
          <p:cNvPr id="974" name="Google Shape;97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IN"/>
              <a:t>LogicMonitor - agentless</a:t>
            </a:r>
            <a:endParaRPr/>
          </a:p>
          <a:p>
            <a:pPr indent="0" lvl="0" marL="0" rtl="0" algn="l">
              <a:lnSpc>
                <a:spcPct val="100000"/>
              </a:lnSpc>
              <a:spcBef>
                <a:spcPts val="0"/>
              </a:spcBef>
              <a:spcAft>
                <a:spcPts val="0"/>
              </a:spcAft>
              <a:buClr>
                <a:schemeClr val="dk1"/>
              </a:buClr>
              <a:buSzPts val="1100"/>
              <a:buFont typeface="Calibri"/>
              <a:buNone/>
            </a:pPr>
            <a:r>
              <a:rPr lang="en-IN"/>
              <a:t>Start with audit</a:t>
            </a:r>
            <a:endParaRPr/>
          </a:p>
          <a:p>
            <a:pPr indent="0" lvl="0" marL="0" rtl="0" algn="l">
              <a:lnSpc>
                <a:spcPct val="100000"/>
              </a:lnSpc>
              <a:spcBef>
                <a:spcPts val="0"/>
              </a:spcBef>
              <a:spcAft>
                <a:spcPts val="0"/>
              </a:spcAft>
              <a:buClr>
                <a:schemeClr val="dk1"/>
              </a:buClr>
              <a:buSzPts val="1100"/>
              <a:buFont typeface="Calibri"/>
              <a:buNone/>
            </a:pPr>
            <a:r>
              <a:rPr lang="en-IN"/>
              <a:t>Placement of monitor/server</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IN"/>
              <a:t>Ebay - open source package, observian</a:t>
            </a:r>
            <a:endParaRPr/>
          </a:p>
          <a:p>
            <a:pPr indent="0" lvl="0" marL="0" rtl="0" algn="l">
              <a:lnSpc>
                <a:spcPct val="100000"/>
              </a:lnSpc>
              <a:spcBef>
                <a:spcPts val="0"/>
              </a:spcBef>
              <a:spcAft>
                <a:spcPts val="0"/>
              </a:spcAft>
              <a:buClr>
                <a:schemeClr val="dk1"/>
              </a:buClr>
              <a:buSzPts val="1100"/>
              <a:buFont typeface="Calibri"/>
              <a:buNone/>
            </a:pPr>
            <a:r>
              <a:rPr lang="en-IN"/>
              <a:t>DR test/simulation</a:t>
            </a:r>
            <a:endParaRPr/>
          </a:p>
        </p:txBody>
      </p:sp>
      <p:sp>
        <p:nvSpPr>
          <p:cNvPr id="1011" name="Google Shape;101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IN"/>
              <a:t>LogicMonitor - agentless</a:t>
            </a:r>
            <a:endParaRPr/>
          </a:p>
          <a:p>
            <a:pPr indent="0" lvl="0" marL="0" rtl="0" algn="l">
              <a:lnSpc>
                <a:spcPct val="100000"/>
              </a:lnSpc>
              <a:spcBef>
                <a:spcPts val="0"/>
              </a:spcBef>
              <a:spcAft>
                <a:spcPts val="0"/>
              </a:spcAft>
              <a:buClr>
                <a:schemeClr val="dk1"/>
              </a:buClr>
              <a:buSzPts val="1100"/>
              <a:buFont typeface="Calibri"/>
              <a:buNone/>
            </a:pPr>
            <a:r>
              <a:rPr lang="en-IN"/>
              <a:t>Start with audit</a:t>
            </a:r>
            <a:endParaRPr/>
          </a:p>
          <a:p>
            <a:pPr indent="0" lvl="0" marL="0" rtl="0" algn="l">
              <a:lnSpc>
                <a:spcPct val="100000"/>
              </a:lnSpc>
              <a:spcBef>
                <a:spcPts val="0"/>
              </a:spcBef>
              <a:spcAft>
                <a:spcPts val="0"/>
              </a:spcAft>
              <a:buClr>
                <a:schemeClr val="dk1"/>
              </a:buClr>
              <a:buSzPts val="1100"/>
              <a:buFont typeface="Calibri"/>
              <a:buNone/>
            </a:pPr>
            <a:r>
              <a:rPr lang="en-IN"/>
              <a:t>Placement of monitor/server</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IN"/>
              <a:t>Ebay - open source package, observian</a:t>
            </a:r>
            <a:endParaRPr/>
          </a:p>
          <a:p>
            <a:pPr indent="0" lvl="0" marL="0" rtl="0" algn="l">
              <a:lnSpc>
                <a:spcPct val="100000"/>
              </a:lnSpc>
              <a:spcBef>
                <a:spcPts val="0"/>
              </a:spcBef>
              <a:spcAft>
                <a:spcPts val="0"/>
              </a:spcAft>
              <a:buClr>
                <a:schemeClr val="dk1"/>
              </a:buClr>
              <a:buSzPts val="1100"/>
              <a:buFont typeface="Calibri"/>
              <a:buNone/>
            </a:pPr>
            <a:r>
              <a:rPr lang="en-IN"/>
              <a:t>DR test/simulation</a:t>
            </a:r>
            <a:endParaRPr/>
          </a:p>
        </p:txBody>
      </p:sp>
      <p:sp>
        <p:nvSpPr>
          <p:cNvPr id="1047" name="Google Shape;104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rPr lang="en-IN"/>
              <a:t>LogicMonitor - agentless</a:t>
            </a:r>
            <a:endParaRPr/>
          </a:p>
          <a:p>
            <a:pPr indent="0" lvl="0" marL="0" rtl="0" algn="l">
              <a:lnSpc>
                <a:spcPct val="100000"/>
              </a:lnSpc>
              <a:spcBef>
                <a:spcPts val="0"/>
              </a:spcBef>
              <a:spcAft>
                <a:spcPts val="0"/>
              </a:spcAft>
              <a:buClr>
                <a:schemeClr val="dk1"/>
              </a:buClr>
              <a:buSzPts val="1100"/>
              <a:buFont typeface="Calibri"/>
              <a:buNone/>
            </a:pPr>
            <a:r>
              <a:rPr lang="en-IN"/>
              <a:t>Start with audit</a:t>
            </a:r>
            <a:endParaRPr/>
          </a:p>
          <a:p>
            <a:pPr indent="0" lvl="0" marL="0" rtl="0" algn="l">
              <a:lnSpc>
                <a:spcPct val="100000"/>
              </a:lnSpc>
              <a:spcBef>
                <a:spcPts val="0"/>
              </a:spcBef>
              <a:spcAft>
                <a:spcPts val="0"/>
              </a:spcAft>
              <a:buClr>
                <a:schemeClr val="dk1"/>
              </a:buClr>
              <a:buSzPts val="1100"/>
              <a:buFont typeface="Calibri"/>
              <a:buNone/>
            </a:pPr>
            <a:r>
              <a:rPr lang="en-IN"/>
              <a:t>Placement of monitor/server</a:t>
            </a:r>
            <a:endParaRPr/>
          </a:p>
          <a:p>
            <a:pPr indent="0" lvl="0" marL="0" rtl="0" algn="l">
              <a:lnSpc>
                <a:spcPct val="100000"/>
              </a:lnSpc>
              <a:spcBef>
                <a:spcPts val="0"/>
              </a:spcBef>
              <a:spcAft>
                <a:spcPts val="0"/>
              </a:spcAft>
              <a:buClr>
                <a:schemeClr val="dk1"/>
              </a:buClr>
              <a:buSzPts val="1100"/>
              <a:buFont typeface="Calibri"/>
              <a:buNone/>
            </a:pPr>
            <a:r>
              <a:t/>
            </a:r>
            <a:endParaRPr/>
          </a:p>
          <a:p>
            <a:pPr indent="0" lvl="0" marL="0" rtl="0" algn="l">
              <a:lnSpc>
                <a:spcPct val="100000"/>
              </a:lnSpc>
              <a:spcBef>
                <a:spcPts val="0"/>
              </a:spcBef>
              <a:spcAft>
                <a:spcPts val="0"/>
              </a:spcAft>
              <a:buClr>
                <a:schemeClr val="dk1"/>
              </a:buClr>
              <a:buSzPts val="1100"/>
              <a:buFont typeface="Calibri"/>
              <a:buNone/>
            </a:pPr>
            <a:r>
              <a:rPr lang="en-IN"/>
              <a:t>Ebay - open source package, observian</a:t>
            </a:r>
            <a:endParaRPr/>
          </a:p>
          <a:p>
            <a:pPr indent="0" lvl="0" marL="0" rtl="0" algn="l">
              <a:lnSpc>
                <a:spcPct val="100000"/>
              </a:lnSpc>
              <a:spcBef>
                <a:spcPts val="0"/>
              </a:spcBef>
              <a:spcAft>
                <a:spcPts val="0"/>
              </a:spcAft>
              <a:buClr>
                <a:schemeClr val="dk1"/>
              </a:buClr>
              <a:buSzPts val="1100"/>
              <a:buFont typeface="Calibri"/>
              <a:buNone/>
            </a:pPr>
            <a:r>
              <a:rPr lang="en-IN"/>
              <a:t>DR test/simulation</a:t>
            </a:r>
            <a:endParaRPr/>
          </a:p>
        </p:txBody>
      </p:sp>
      <p:sp>
        <p:nvSpPr>
          <p:cNvPr id="1081" name="Google Shape;108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9" name="Google Shape;111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139" name="Google Shape;113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109" name="Google Shape;1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51" name="Google Shape;15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Calibri"/>
              <a:buNone/>
            </a:pPr>
            <a:r>
              <a:t/>
            </a:r>
            <a:endParaRPr/>
          </a:p>
        </p:txBody>
      </p:sp>
      <p:sp>
        <p:nvSpPr>
          <p:cNvPr id="183" name="Google Shape;18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Titile with Section Divider">
  <p:cSld name="2_Slide Titile with Section Divider">
    <p:spTree>
      <p:nvGrpSpPr>
        <p:cNvPr id="9" name="Shape 9"/>
        <p:cNvGrpSpPr/>
        <p:nvPr/>
      </p:nvGrpSpPr>
      <p:grpSpPr>
        <a:xfrm>
          <a:off x="0" y="0"/>
          <a:ext cx="0" cy="0"/>
          <a:chOff x="0" y="0"/>
          <a:chExt cx="0" cy="0"/>
        </a:xfrm>
      </p:grpSpPr>
      <p:sp>
        <p:nvSpPr>
          <p:cNvPr id="10" name="Google Shape;10;p24"/>
          <p:cNvSpPr txBox="1"/>
          <p:nvPr>
            <p:ph idx="1" type="body"/>
          </p:nvPr>
        </p:nvSpPr>
        <p:spPr>
          <a:xfrm>
            <a:off x="319487" y="204775"/>
            <a:ext cx="6998069" cy="222296"/>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300"/>
              <a:buFont typeface="Arial"/>
              <a:buNone/>
              <a:defRPr b="0" i="0" sz="975" u="none" cap="none" strike="noStrike">
                <a:solidFill>
                  <a:srgbClr val="F56818"/>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9pPr>
          </a:lstStyle>
          <a:p/>
        </p:txBody>
      </p:sp>
      <p:sp>
        <p:nvSpPr>
          <p:cNvPr id="11" name="Google Shape;11;p24"/>
          <p:cNvSpPr txBox="1"/>
          <p:nvPr>
            <p:ph idx="2" type="body"/>
          </p:nvPr>
        </p:nvSpPr>
        <p:spPr>
          <a:xfrm>
            <a:off x="319486" y="427071"/>
            <a:ext cx="6998069" cy="34624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2400"/>
              <a:buFont typeface="Arial"/>
              <a:buNone/>
              <a:defRPr b="1" i="0" sz="1800" u="none" cap="none" strike="noStrike">
                <a:solidFill>
                  <a:srgbClr val="063573"/>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0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2" name="Shape 12"/>
        <p:cNvGrpSpPr/>
        <p:nvPr/>
      </p:nvGrpSpPr>
      <p:grpSpPr>
        <a:xfrm>
          <a:off x="0" y="0"/>
          <a:ext cx="0" cy="0"/>
          <a:chOff x="0" y="0"/>
          <a:chExt cx="0" cy="0"/>
        </a:xfrm>
      </p:grpSpPr>
      <p:sp>
        <p:nvSpPr>
          <p:cNvPr id="13" name="Google Shape;13;p25"/>
          <p:cNvSpPr/>
          <p:nvPr>
            <p:ph idx="2" type="pic"/>
          </p:nvPr>
        </p:nvSpPr>
        <p:spPr>
          <a:xfrm>
            <a:off x="0" y="0"/>
            <a:ext cx="9144000" cy="5143500"/>
          </a:xfrm>
          <a:prstGeom prst="rect">
            <a:avLst/>
          </a:prstGeom>
          <a:noFill/>
          <a:ln>
            <a:noFill/>
          </a:ln>
        </p:spPr>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Titile with Section Divider">
  <p:cSld name="1_Slide Titile with Section Divider">
    <p:spTree>
      <p:nvGrpSpPr>
        <p:cNvPr id="14" name="Shape 14"/>
        <p:cNvGrpSpPr/>
        <p:nvPr/>
      </p:nvGrpSpPr>
      <p:grpSpPr>
        <a:xfrm>
          <a:off x="0" y="0"/>
          <a:ext cx="0" cy="0"/>
          <a:chOff x="0" y="0"/>
          <a:chExt cx="0" cy="0"/>
        </a:xfrm>
      </p:grpSpPr>
      <p:sp>
        <p:nvSpPr>
          <p:cNvPr id="15" name="Google Shape;15;p26"/>
          <p:cNvSpPr txBox="1"/>
          <p:nvPr/>
        </p:nvSpPr>
        <p:spPr>
          <a:xfrm>
            <a:off x="326275" y="940425"/>
            <a:ext cx="550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6"/>
          <p:cNvSpPr txBox="1"/>
          <p:nvPr>
            <p:ph idx="1" type="body"/>
          </p:nvPr>
        </p:nvSpPr>
        <p:spPr>
          <a:xfrm>
            <a:off x="556575" y="1017175"/>
            <a:ext cx="4020900" cy="1842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1pPr>
            <a:lvl2pPr indent="-317500" lvl="1" marL="9144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2pPr>
            <a:lvl3pPr indent="-317500" lvl="2" marL="13716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3pPr>
            <a:lvl4pPr indent="-317500" lvl="3" marL="18288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4pPr>
            <a:lvl5pPr indent="-317500" lvl="4" marL="22860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5pPr>
            <a:lvl6pPr indent="-317500" lvl="5" marL="27432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6pPr>
            <a:lvl7pPr indent="-317500" lvl="6" marL="32004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7pPr>
            <a:lvl8pPr indent="-317500" lvl="7" marL="36576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8pPr>
            <a:lvl9pPr indent="-317500" lvl="8" marL="41148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le">
  <p:cSld name="Slide Title">
    <p:spTree>
      <p:nvGrpSpPr>
        <p:cNvPr id="17" name="Shape 17"/>
        <p:cNvGrpSpPr/>
        <p:nvPr/>
      </p:nvGrpSpPr>
      <p:grpSpPr>
        <a:xfrm>
          <a:off x="0" y="0"/>
          <a:ext cx="0" cy="0"/>
          <a:chOff x="0" y="0"/>
          <a:chExt cx="0" cy="0"/>
        </a:xfrm>
      </p:grpSpPr>
      <p:sp>
        <p:nvSpPr>
          <p:cNvPr id="18" name="Google Shape;18;p27"/>
          <p:cNvSpPr txBox="1"/>
          <p:nvPr>
            <p:ph idx="1" type="body"/>
          </p:nvPr>
        </p:nvSpPr>
        <p:spPr>
          <a:xfrm>
            <a:off x="556575" y="1017175"/>
            <a:ext cx="4020900" cy="1842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1pPr>
            <a:lvl2pPr indent="-317500" lvl="1" marL="9144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2pPr>
            <a:lvl3pPr indent="-317500" lvl="2" marL="13716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3pPr>
            <a:lvl4pPr indent="-317500" lvl="3" marL="18288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4pPr>
            <a:lvl5pPr indent="-317500" lvl="4" marL="22860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5pPr>
            <a:lvl6pPr indent="-317500" lvl="5" marL="27432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6pPr>
            <a:lvl7pPr indent="-317500" lvl="6" marL="32004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7pPr>
            <a:lvl8pPr indent="-317500" lvl="7" marL="36576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8pPr>
            <a:lvl9pPr indent="-317500" lvl="8" marL="4114800" marR="0" rtl="0" algn="l">
              <a:lnSpc>
                <a:spcPct val="100000"/>
              </a:lnSpc>
              <a:spcBef>
                <a:spcPts val="0"/>
              </a:spcBef>
              <a:spcAft>
                <a:spcPts val="0"/>
              </a:spcAft>
              <a:buClr>
                <a:srgbClr val="000000"/>
              </a:buClr>
              <a:buSzPts val="1400"/>
              <a:buFont typeface="Open Sans"/>
              <a:buChar char="■"/>
              <a:defRPr b="0" i="0" sz="1400" u="none" cap="none" strike="noStrike">
                <a:solidFill>
                  <a:srgbClr val="000000"/>
                </a:solidFill>
                <a:latin typeface="Open Sans"/>
                <a:ea typeface="Open Sans"/>
                <a:cs typeface="Open Sans"/>
                <a:sym typeface="Open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 name="Shape 1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lide Title">
  <p:cSld name="4_Slide Title">
    <p:spTree>
      <p:nvGrpSpPr>
        <p:cNvPr id="20" name="Shape 20"/>
        <p:cNvGrpSpPr/>
        <p:nvPr/>
      </p:nvGrpSpPr>
      <p:grpSpPr>
        <a:xfrm>
          <a:off x="0" y="0"/>
          <a:ext cx="0" cy="0"/>
          <a:chOff x="0" y="0"/>
          <a:chExt cx="0" cy="0"/>
        </a:xfrm>
      </p:grpSpPr>
      <p:sp>
        <p:nvSpPr>
          <p:cNvPr id="21" name="Google Shape;21;p29"/>
          <p:cNvSpPr txBox="1"/>
          <p:nvPr>
            <p:ph idx="1" type="body"/>
          </p:nvPr>
        </p:nvSpPr>
        <p:spPr>
          <a:xfrm>
            <a:off x="319486" y="250314"/>
            <a:ext cx="6998100" cy="3462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0"/>
              </a:spcBef>
              <a:spcAft>
                <a:spcPts val="0"/>
              </a:spcAft>
              <a:buClr>
                <a:srgbClr val="000000"/>
              </a:buClr>
              <a:buSzPts val="1800"/>
              <a:buFont typeface="Arial"/>
              <a:buNone/>
              <a:defRPr b="1" i="0" sz="1800" u="none" cap="none" strike="noStrike">
                <a:solidFill>
                  <a:srgbClr val="063573"/>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nvSpPr>
        <p:spPr>
          <a:xfrm>
            <a:off x="8600708" y="4838372"/>
            <a:ext cx="211774" cy="124961"/>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0" i="0" lang="en-IN" sz="700" u="none" cap="none" strike="noStrike">
                <a:solidFill>
                  <a:srgbClr val="171A20"/>
                </a:solidFill>
                <a:latin typeface="Open Sans"/>
                <a:ea typeface="Open Sans"/>
                <a:cs typeface="Open Sans"/>
                <a:sym typeface="Open Sans"/>
              </a:rPr>
              <a:t>‹#›</a:t>
            </a:fld>
            <a:endParaRPr b="0" i="0" sz="700" u="none" cap="none" strike="noStrike">
              <a:solidFill>
                <a:srgbClr val="171A20"/>
              </a:solidFill>
              <a:latin typeface="Open Sans"/>
              <a:ea typeface="Open Sans"/>
              <a:cs typeface="Open Sans"/>
              <a:sym typeface="Open Sans"/>
            </a:endParaRPr>
          </a:p>
        </p:txBody>
      </p:sp>
      <p:sp>
        <p:nvSpPr>
          <p:cNvPr id="7" name="Google Shape;7;p23"/>
          <p:cNvSpPr/>
          <p:nvPr/>
        </p:nvSpPr>
        <p:spPr>
          <a:xfrm>
            <a:off x="6215620" y="4911397"/>
            <a:ext cx="1511203" cy="18463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IN" sz="500" u="none" cap="none" strike="noStrike">
                <a:solidFill>
                  <a:srgbClr val="171A20"/>
                </a:solidFill>
                <a:latin typeface="Open Sans"/>
                <a:ea typeface="Open Sans"/>
                <a:cs typeface="Open Sans"/>
                <a:sym typeface="Open Sans"/>
              </a:rPr>
              <a:t>Copyright © 2023 Astreya. All Rights Reserved.</a:t>
            </a:r>
            <a:endParaRPr b="0" i="0" sz="1000" u="none" cap="none" strike="noStrike">
              <a:solidFill>
                <a:srgbClr val="171A20"/>
              </a:solidFill>
              <a:latin typeface="Open Sans"/>
              <a:ea typeface="Open Sans"/>
              <a:cs typeface="Open Sans"/>
              <a:sym typeface="Open Sans"/>
            </a:endParaRPr>
          </a:p>
        </p:txBody>
      </p:sp>
      <p:pic>
        <p:nvPicPr>
          <p:cNvPr descr="Text&#10;&#10;Description automatically generated with low confidence" id="8" name="Google Shape;8;p23"/>
          <p:cNvPicPr preferRelativeResize="0"/>
          <p:nvPr/>
        </p:nvPicPr>
        <p:blipFill rotWithShape="1">
          <a:blip r:embed="rId1">
            <a:alphaModFix/>
          </a:blip>
          <a:srcRect b="0" l="0" r="0" t="0"/>
          <a:stretch/>
        </p:blipFill>
        <p:spPr>
          <a:xfrm>
            <a:off x="7805546" y="264458"/>
            <a:ext cx="1052704" cy="30033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2.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40" Type="http://schemas.openxmlformats.org/officeDocument/2006/relationships/image" Target="../media/image84.png"/><Relationship Id="rId42" Type="http://schemas.openxmlformats.org/officeDocument/2006/relationships/image" Target="../media/image93.png"/><Relationship Id="rId41" Type="http://schemas.openxmlformats.org/officeDocument/2006/relationships/image" Target="../media/image83.png"/><Relationship Id="rId44" Type="http://schemas.openxmlformats.org/officeDocument/2006/relationships/image" Target="../media/image85.png"/><Relationship Id="rId43" Type="http://schemas.openxmlformats.org/officeDocument/2006/relationships/image" Target="../media/image91.png"/><Relationship Id="rId46" Type="http://schemas.openxmlformats.org/officeDocument/2006/relationships/image" Target="../media/image88.png"/><Relationship Id="rId45" Type="http://schemas.openxmlformats.org/officeDocument/2006/relationships/image" Target="../media/image106.png"/><Relationship Id="rId107" Type="http://schemas.openxmlformats.org/officeDocument/2006/relationships/image" Target="../media/image152.png"/><Relationship Id="rId106" Type="http://schemas.openxmlformats.org/officeDocument/2006/relationships/image" Target="../media/image153.png"/><Relationship Id="rId105" Type="http://schemas.openxmlformats.org/officeDocument/2006/relationships/image" Target="../media/image146.png"/><Relationship Id="rId104" Type="http://schemas.openxmlformats.org/officeDocument/2006/relationships/image" Target="../media/image154.png"/><Relationship Id="rId109" Type="http://schemas.openxmlformats.org/officeDocument/2006/relationships/image" Target="../media/image163.jpg"/><Relationship Id="rId108" Type="http://schemas.openxmlformats.org/officeDocument/2006/relationships/image" Target="../media/image157.png"/><Relationship Id="rId48" Type="http://schemas.openxmlformats.org/officeDocument/2006/relationships/image" Target="../media/image89.png"/><Relationship Id="rId47" Type="http://schemas.openxmlformats.org/officeDocument/2006/relationships/image" Target="../media/image90.png"/><Relationship Id="rId49" Type="http://schemas.openxmlformats.org/officeDocument/2006/relationships/image" Target="../media/image95.png"/><Relationship Id="rId103" Type="http://schemas.openxmlformats.org/officeDocument/2006/relationships/image" Target="../media/image155.png"/><Relationship Id="rId102" Type="http://schemas.openxmlformats.org/officeDocument/2006/relationships/image" Target="../media/image148.png"/><Relationship Id="rId101" Type="http://schemas.openxmlformats.org/officeDocument/2006/relationships/image" Target="../media/image151.png"/><Relationship Id="rId100" Type="http://schemas.openxmlformats.org/officeDocument/2006/relationships/image" Target="../media/image141.png"/><Relationship Id="rId31" Type="http://schemas.openxmlformats.org/officeDocument/2006/relationships/image" Target="../media/image77.png"/><Relationship Id="rId30" Type="http://schemas.openxmlformats.org/officeDocument/2006/relationships/image" Target="../media/image101.png"/><Relationship Id="rId33" Type="http://schemas.openxmlformats.org/officeDocument/2006/relationships/image" Target="../media/image82.png"/><Relationship Id="rId32" Type="http://schemas.openxmlformats.org/officeDocument/2006/relationships/image" Target="../media/image74.png"/><Relationship Id="rId35" Type="http://schemas.openxmlformats.org/officeDocument/2006/relationships/image" Target="../media/image94.png"/><Relationship Id="rId34" Type="http://schemas.openxmlformats.org/officeDocument/2006/relationships/image" Target="../media/image87.png"/><Relationship Id="rId37" Type="http://schemas.openxmlformats.org/officeDocument/2006/relationships/image" Target="../media/image81.png"/><Relationship Id="rId36" Type="http://schemas.openxmlformats.org/officeDocument/2006/relationships/image" Target="../media/image80.png"/><Relationship Id="rId39" Type="http://schemas.openxmlformats.org/officeDocument/2006/relationships/image" Target="../media/image97.png"/><Relationship Id="rId38" Type="http://schemas.openxmlformats.org/officeDocument/2006/relationships/image" Target="../media/image86.png"/><Relationship Id="rId20" Type="http://schemas.openxmlformats.org/officeDocument/2006/relationships/image" Target="../media/image75.png"/><Relationship Id="rId22" Type="http://schemas.openxmlformats.org/officeDocument/2006/relationships/image" Target="../media/image68.png"/><Relationship Id="rId21" Type="http://schemas.openxmlformats.org/officeDocument/2006/relationships/image" Target="../media/image70.png"/><Relationship Id="rId24" Type="http://schemas.openxmlformats.org/officeDocument/2006/relationships/image" Target="../media/image65.png"/><Relationship Id="rId23" Type="http://schemas.openxmlformats.org/officeDocument/2006/relationships/image" Target="../media/image69.png"/><Relationship Id="rId26" Type="http://schemas.openxmlformats.org/officeDocument/2006/relationships/image" Target="../media/image76.png"/><Relationship Id="rId25" Type="http://schemas.openxmlformats.org/officeDocument/2006/relationships/image" Target="../media/image79.png"/><Relationship Id="rId28" Type="http://schemas.openxmlformats.org/officeDocument/2006/relationships/image" Target="../media/image71.png"/><Relationship Id="rId27" Type="http://schemas.openxmlformats.org/officeDocument/2006/relationships/image" Target="../media/image72.png"/><Relationship Id="rId29" Type="http://schemas.openxmlformats.org/officeDocument/2006/relationships/image" Target="../media/image78.png"/><Relationship Id="rId95" Type="http://schemas.openxmlformats.org/officeDocument/2006/relationships/image" Target="../media/image149.png"/><Relationship Id="rId94" Type="http://schemas.openxmlformats.org/officeDocument/2006/relationships/image" Target="../media/image143.png"/><Relationship Id="rId97" Type="http://schemas.openxmlformats.org/officeDocument/2006/relationships/image" Target="../media/image150.png"/><Relationship Id="rId96" Type="http://schemas.openxmlformats.org/officeDocument/2006/relationships/image" Target="../media/image145.jpg"/><Relationship Id="rId11" Type="http://schemas.openxmlformats.org/officeDocument/2006/relationships/image" Target="../media/image39.png"/><Relationship Id="rId99" Type="http://schemas.openxmlformats.org/officeDocument/2006/relationships/image" Target="../media/image144.png"/><Relationship Id="rId10" Type="http://schemas.openxmlformats.org/officeDocument/2006/relationships/image" Target="../media/image41.png"/><Relationship Id="rId98" Type="http://schemas.openxmlformats.org/officeDocument/2006/relationships/image" Target="../media/image147.png"/><Relationship Id="rId13" Type="http://schemas.openxmlformats.org/officeDocument/2006/relationships/image" Target="../media/image50.png"/><Relationship Id="rId12" Type="http://schemas.openxmlformats.org/officeDocument/2006/relationships/image" Target="../media/image40.png"/><Relationship Id="rId91" Type="http://schemas.openxmlformats.org/officeDocument/2006/relationships/image" Target="../media/image136.jpg"/><Relationship Id="rId90" Type="http://schemas.openxmlformats.org/officeDocument/2006/relationships/image" Target="../media/image132.png"/><Relationship Id="rId93" Type="http://schemas.openxmlformats.org/officeDocument/2006/relationships/image" Target="../media/image156.png"/><Relationship Id="rId92" Type="http://schemas.openxmlformats.org/officeDocument/2006/relationships/image" Target="../media/image139.png"/><Relationship Id="rId15" Type="http://schemas.openxmlformats.org/officeDocument/2006/relationships/image" Target="../media/image61.png"/><Relationship Id="rId14" Type="http://schemas.openxmlformats.org/officeDocument/2006/relationships/image" Target="../media/image51.jpg"/><Relationship Id="rId17" Type="http://schemas.openxmlformats.org/officeDocument/2006/relationships/image" Target="../media/image60.png"/><Relationship Id="rId16" Type="http://schemas.openxmlformats.org/officeDocument/2006/relationships/image" Target="../media/image66.png"/><Relationship Id="rId19" Type="http://schemas.openxmlformats.org/officeDocument/2006/relationships/image" Target="../media/image57.png"/><Relationship Id="rId18" Type="http://schemas.openxmlformats.org/officeDocument/2006/relationships/image" Target="../media/image64.png"/><Relationship Id="rId84" Type="http://schemas.openxmlformats.org/officeDocument/2006/relationships/image" Target="../media/image129.png"/><Relationship Id="rId83" Type="http://schemas.openxmlformats.org/officeDocument/2006/relationships/image" Target="../media/image130.png"/><Relationship Id="rId86" Type="http://schemas.openxmlformats.org/officeDocument/2006/relationships/image" Target="../media/image133.png"/><Relationship Id="rId85" Type="http://schemas.openxmlformats.org/officeDocument/2006/relationships/image" Target="../media/image128.png"/><Relationship Id="rId88" Type="http://schemas.openxmlformats.org/officeDocument/2006/relationships/image" Target="../media/image135.png"/><Relationship Id="rId87" Type="http://schemas.openxmlformats.org/officeDocument/2006/relationships/image" Target="../media/image131.png"/><Relationship Id="rId89" Type="http://schemas.openxmlformats.org/officeDocument/2006/relationships/image" Target="../media/image142.png"/><Relationship Id="rId80" Type="http://schemas.openxmlformats.org/officeDocument/2006/relationships/image" Target="../media/image138.jpg"/><Relationship Id="rId82" Type="http://schemas.openxmlformats.org/officeDocument/2006/relationships/image" Target="../media/image134.png"/><Relationship Id="rId81" Type="http://schemas.openxmlformats.org/officeDocument/2006/relationships/image" Target="../media/image125.png"/><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3.png"/><Relationship Id="rId9" Type="http://schemas.openxmlformats.org/officeDocument/2006/relationships/image" Target="../media/image42.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44.png"/><Relationship Id="rId73" Type="http://schemas.openxmlformats.org/officeDocument/2006/relationships/image" Target="../media/image122.png"/><Relationship Id="rId72" Type="http://schemas.openxmlformats.org/officeDocument/2006/relationships/image" Target="../media/image121.png"/><Relationship Id="rId75" Type="http://schemas.openxmlformats.org/officeDocument/2006/relationships/image" Target="../media/image137.png"/><Relationship Id="rId74" Type="http://schemas.openxmlformats.org/officeDocument/2006/relationships/image" Target="../media/image123.png"/><Relationship Id="rId77" Type="http://schemas.openxmlformats.org/officeDocument/2006/relationships/image" Target="../media/image119.png"/><Relationship Id="rId76" Type="http://schemas.openxmlformats.org/officeDocument/2006/relationships/image" Target="../media/image140.png"/><Relationship Id="rId79" Type="http://schemas.openxmlformats.org/officeDocument/2006/relationships/image" Target="../media/image120.png"/><Relationship Id="rId78" Type="http://schemas.openxmlformats.org/officeDocument/2006/relationships/image" Target="../media/image124.png"/><Relationship Id="rId71" Type="http://schemas.openxmlformats.org/officeDocument/2006/relationships/image" Target="../media/image112.png"/><Relationship Id="rId70" Type="http://schemas.openxmlformats.org/officeDocument/2006/relationships/image" Target="../media/image117.png"/><Relationship Id="rId62" Type="http://schemas.openxmlformats.org/officeDocument/2006/relationships/image" Target="../media/image108.png"/><Relationship Id="rId61" Type="http://schemas.openxmlformats.org/officeDocument/2006/relationships/image" Target="../media/image107.png"/><Relationship Id="rId64" Type="http://schemas.openxmlformats.org/officeDocument/2006/relationships/image" Target="../media/image109.png"/><Relationship Id="rId63" Type="http://schemas.openxmlformats.org/officeDocument/2006/relationships/image" Target="../media/image111.png"/><Relationship Id="rId66" Type="http://schemas.openxmlformats.org/officeDocument/2006/relationships/image" Target="../media/image126.png"/><Relationship Id="rId65" Type="http://schemas.openxmlformats.org/officeDocument/2006/relationships/image" Target="../media/image114.png"/><Relationship Id="rId68" Type="http://schemas.openxmlformats.org/officeDocument/2006/relationships/image" Target="../media/image113.png"/><Relationship Id="rId67" Type="http://schemas.openxmlformats.org/officeDocument/2006/relationships/image" Target="../media/image127.png"/><Relationship Id="rId60" Type="http://schemas.openxmlformats.org/officeDocument/2006/relationships/image" Target="../media/image104.png"/><Relationship Id="rId69" Type="http://schemas.openxmlformats.org/officeDocument/2006/relationships/image" Target="../media/image116.png"/><Relationship Id="rId51" Type="http://schemas.openxmlformats.org/officeDocument/2006/relationships/image" Target="../media/image96.png"/><Relationship Id="rId50" Type="http://schemas.openxmlformats.org/officeDocument/2006/relationships/image" Target="../media/image92.png"/><Relationship Id="rId53" Type="http://schemas.openxmlformats.org/officeDocument/2006/relationships/image" Target="../media/image105.png"/><Relationship Id="rId52" Type="http://schemas.openxmlformats.org/officeDocument/2006/relationships/image" Target="../media/image98.png"/><Relationship Id="rId55" Type="http://schemas.openxmlformats.org/officeDocument/2006/relationships/image" Target="../media/image100.png"/><Relationship Id="rId54" Type="http://schemas.openxmlformats.org/officeDocument/2006/relationships/image" Target="../media/image99.png"/><Relationship Id="rId57" Type="http://schemas.openxmlformats.org/officeDocument/2006/relationships/image" Target="../media/image103.png"/><Relationship Id="rId56" Type="http://schemas.openxmlformats.org/officeDocument/2006/relationships/image" Target="../media/image102.png"/><Relationship Id="rId59" Type="http://schemas.openxmlformats.org/officeDocument/2006/relationships/image" Target="../media/image115.png"/><Relationship Id="rId58" Type="http://schemas.openxmlformats.org/officeDocument/2006/relationships/image" Target="../media/image118.png"/></Relationships>
</file>

<file path=ppt/slides/_rels/slide11.xml.rels><?xml version="1.0" encoding="UTF-8" standalone="yes"?><Relationships xmlns="http://schemas.openxmlformats.org/package/2006/relationships"><Relationship Id="rId20" Type="http://schemas.openxmlformats.org/officeDocument/2006/relationships/image" Target="../media/image176.png"/><Relationship Id="rId22" Type="http://schemas.openxmlformats.org/officeDocument/2006/relationships/image" Target="../media/image178.png"/><Relationship Id="rId21" Type="http://schemas.openxmlformats.org/officeDocument/2006/relationships/image" Target="../media/image177.png"/><Relationship Id="rId24" Type="http://schemas.openxmlformats.org/officeDocument/2006/relationships/image" Target="../media/image182.png"/><Relationship Id="rId23" Type="http://schemas.openxmlformats.org/officeDocument/2006/relationships/image" Target="../media/image184.png"/><Relationship Id="rId26" Type="http://schemas.openxmlformats.org/officeDocument/2006/relationships/image" Target="../media/image180.png"/><Relationship Id="rId25" Type="http://schemas.openxmlformats.org/officeDocument/2006/relationships/image" Target="../media/image181.png"/><Relationship Id="rId27" Type="http://schemas.openxmlformats.org/officeDocument/2006/relationships/image" Target="../media/image187.png"/><Relationship Id="rId11" Type="http://schemas.openxmlformats.org/officeDocument/2006/relationships/image" Target="../media/image159.png"/><Relationship Id="rId10" Type="http://schemas.openxmlformats.org/officeDocument/2006/relationships/image" Target="../media/image231.png"/><Relationship Id="rId13" Type="http://schemas.openxmlformats.org/officeDocument/2006/relationships/image" Target="../media/image173.png"/><Relationship Id="rId12" Type="http://schemas.openxmlformats.org/officeDocument/2006/relationships/image" Target="../media/image167.png"/><Relationship Id="rId15" Type="http://schemas.openxmlformats.org/officeDocument/2006/relationships/image" Target="../media/image172.png"/><Relationship Id="rId14" Type="http://schemas.openxmlformats.org/officeDocument/2006/relationships/image" Target="../media/image171.png"/><Relationship Id="rId17" Type="http://schemas.openxmlformats.org/officeDocument/2006/relationships/image" Target="../media/image170.png"/><Relationship Id="rId16" Type="http://schemas.openxmlformats.org/officeDocument/2006/relationships/image" Target="../media/image169.png"/><Relationship Id="rId19" Type="http://schemas.openxmlformats.org/officeDocument/2006/relationships/image" Target="../media/image175.png"/><Relationship Id="rId18" Type="http://schemas.openxmlformats.org/officeDocument/2006/relationships/image" Target="../media/image174.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0.png"/><Relationship Id="rId4" Type="http://schemas.openxmlformats.org/officeDocument/2006/relationships/image" Target="../media/image162.png"/><Relationship Id="rId9" Type="http://schemas.openxmlformats.org/officeDocument/2006/relationships/image" Target="../media/image158.png"/><Relationship Id="rId5" Type="http://schemas.openxmlformats.org/officeDocument/2006/relationships/image" Target="../media/image161.png"/><Relationship Id="rId6" Type="http://schemas.openxmlformats.org/officeDocument/2006/relationships/image" Target="../media/image165.png"/><Relationship Id="rId7" Type="http://schemas.openxmlformats.org/officeDocument/2006/relationships/image" Target="../media/image164.png"/><Relationship Id="rId8" Type="http://schemas.openxmlformats.org/officeDocument/2006/relationships/image" Target="../media/image1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8.png"/><Relationship Id="rId4" Type="http://schemas.openxmlformats.org/officeDocument/2006/relationships/image" Target="../media/image190.png"/><Relationship Id="rId5" Type="http://schemas.openxmlformats.org/officeDocument/2006/relationships/image" Target="../media/image189.png"/><Relationship Id="rId6" Type="http://schemas.openxmlformats.org/officeDocument/2006/relationships/image" Target="../media/image183.png"/><Relationship Id="rId7" Type="http://schemas.openxmlformats.org/officeDocument/2006/relationships/image" Target="../media/image1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8.png"/><Relationship Id="rId4" Type="http://schemas.openxmlformats.org/officeDocument/2006/relationships/image" Target="../media/image190.png"/><Relationship Id="rId9" Type="http://schemas.openxmlformats.org/officeDocument/2006/relationships/image" Target="../media/image201.png"/><Relationship Id="rId5" Type="http://schemas.openxmlformats.org/officeDocument/2006/relationships/image" Target="../media/image191.png"/><Relationship Id="rId6" Type="http://schemas.openxmlformats.org/officeDocument/2006/relationships/image" Target="../media/image189.png"/><Relationship Id="rId7" Type="http://schemas.openxmlformats.org/officeDocument/2006/relationships/image" Target="../media/image183.png"/><Relationship Id="rId8" Type="http://schemas.openxmlformats.org/officeDocument/2006/relationships/image" Target="../media/image193.png"/></Relationships>
</file>

<file path=ppt/slides/_rels/slide16.xml.rels><?xml version="1.0" encoding="UTF-8" standalone="yes"?><Relationships xmlns="http://schemas.openxmlformats.org/package/2006/relationships"><Relationship Id="rId20" Type="http://schemas.openxmlformats.org/officeDocument/2006/relationships/image" Target="../media/image218.png"/><Relationship Id="rId22" Type="http://schemas.openxmlformats.org/officeDocument/2006/relationships/image" Target="../media/image219.png"/><Relationship Id="rId21" Type="http://schemas.openxmlformats.org/officeDocument/2006/relationships/image" Target="../media/image220.png"/><Relationship Id="rId24" Type="http://schemas.openxmlformats.org/officeDocument/2006/relationships/image" Target="../media/image229.png"/><Relationship Id="rId23" Type="http://schemas.openxmlformats.org/officeDocument/2006/relationships/image" Target="../media/image217.jpg"/><Relationship Id="rId26" Type="http://schemas.openxmlformats.org/officeDocument/2006/relationships/image" Target="../media/image210.png"/><Relationship Id="rId25" Type="http://schemas.openxmlformats.org/officeDocument/2006/relationships/image" Target="../media/image225.png"/><Relationship Id="rId28" Type="http://schemas.openxmlformats.org/officeDocument/2006/relationships/image" Target="../media/image214.png"/><Relationship Id="rId27" Type="http://schemas.openxmlformats.org/officeDocument/2006/relationships/image" Target="../media/image224.png"/><Relationship Id="rId11" Type="http://schemas.openxmlformats.org/officeDocument/2006/relationships/image" Target="../media/image208.png"/><Relationship Id="rId10" Type="http://schemas.openxmlformats.org/officeDocument/2006/relationships/image" Target="../media/image206.png"/><Relationship Id="rId13" Type="http://schemas.openxmlformats.org/officeDocument/2006/relationships/image" Target="../media/image207.png"/><Relationship Id="rId12" Type="http://schemas.openxmlformats.org/officeDocument/2006/relationships/image" Target="../media/image205.png"/><Relationship Id="rId15" Type="http://schemas.openxmlformats.org/officeDocument/2006/relationships/image" Target="../media/image213.png"/><Relationship Id="rId14" Type="http://schemas.openxmlformats.org/officeDocument/2006/relationships/image" Target="../media/image211.png"/><Relationship Id="rId17" Type="http://schemas.openxmlformats.org/officeDocument/2006/relationships/image" Target="../media/image216.png"/><Relationship Id="rId16" Type="http://schemas.openxmlformats.org/officeDocument/2006/relationships/image" Target="../media/image209.png"/><Relationship Id="rId19" Type="http://schemas.openxmlformats.org/officeDocument/2006/relationships/image" Target="../media/image212.png"/><Relationship Id="rId18" Type="http://schemas.openxmlformats.org/officeDocument/2006/relationships/image" Target="../media/image215.pn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8.png"/><Relationship Id="rId4" Type="http://schemas.openxmlformats.org/officeDocument/2006/relationships/image" Target="../media/image203.png"/><Relationship Id="rId9" Type="http://schemas.openxmlformats.org/officeDocument/2006/relationships/image" Target="../media/image199.png"/><Relationship Id="rId5" Type="http://schemas.openxmlformats.org/officeDocument/2006/relationships/image" Target="../media/image197.png"/><Relationship Id="rId6" Type="http://schemas.openxmlformats.org/officeDocument/2006/relationships/image" Target="../media/image204.png"/><Relationship Id="rId7" Type="http://schemas.openxmlformats.org/officeDocument/2006/relationships/image" Target="../media/image202.png"/><Relationship Id="rId8" Type="http://schemas.openxmlformats.org/officeDocument/2006/relationships/image" Target="../media/image200.png"/></Relationships>
</file>

<file path=ppt/slides/_rels/slide17.xml.rels><?xml version="1.0" encoding="UTF-8" standalone="yes"?><Relationships xmlns="http://schemas.openxmlformats.org/package/2006/relationships"><Relationship Id="rId11" Type="http://schemas.openxmlformats.org/officeDocument/2006/relationships/image" Target="../media/image155.png"/><Relationship Id="rId10" Type="http://schemas.openxmlformats.org/officeDocument/2006/relationships/image" Target="../media/image228.pn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34.jpg"/><Relationship Id="rId4" Type="http://schemas.openxmlformats.org/officeDocument/2006/relationships/image" Target="../media/image223.jpg"/><Relationship Id="rId9" Type="http://schemas.openxmlformats.org/officeDocument/2006/relationships/image" Target="../media/image253.png"/><Relationship Id="rId5" Type="http://schemas.openxmlformats.org/officeDocument/2006/relationships/image" Target="../media/image221.jpg"/><Relationship Id="rId6" Type="http://schemas.openxmlformats.org/officeDocument/2006/relationships/image" Target="../media/image222.png"/><Relationship Id="rId7" Type="http://schemas.openxmlformats.org/officeDocument/2006/relationships/image" Target="../media/image226.png"/><Relationship Id="rId8" Type="http://schemas.openxmlformats.org/officeDocument/2006/relationships/image" Target="../media/image227.png"/></Relationships>
</file>

<file path=ppt/slides/_rels/slide18.xml.rels><?xml version="1.0" encoding="UTF-8" standalone="yes"?><Relationships xmlns="http://schemas.openxmlformats.org/package/2006/relationships"><Relationship Id="rId11" Type="http://schemas.openxmlformats.org/officeDocument/2006/relationships/image" Target="../media/image243.png"/><Relationship Id="rId10" Type="http://schemas.openxmlformats.org/officeDocument/2006/relationships/image" Target="../media/image122.png"/><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55.png"/><Relationship Id="rId9" Type="http://schemas.openxmlformats.org/officeDocument/2006/relationships/image" Target="../media/image80.png"/><Relationship Id="rId5" Type="http://schemas.openxmlformats.org/officeDocument/2006/relationships/image" Target="../media/image240.png"/><Relationship Id="rId6" Type="http://schemas.openxmlformats.org/officeDocument/2006/relationships/image" Target="../media/image126.png"/><Relationship Id="rId7" Type="http://schemas.openxmlformats.org/officeDocument/2006/relationships/image" Target="../media/image144.png"/><Relationship Id="rId8" Type="http://schemas.openxmlformats.org/officeDocument/2006/relationships/image" Target="../media/image153.png"/></Relationships>
</file>

<file path=ppt/slides/_rels/slide19.xml.rels><?xml version="1.0" encoding="UTF-8" standalone="yes"?><Relationships xmlns="http://schemas.openxmlformats.org/package/2006/relationships"><Relationship Id="rId11" Type="http://schemas.openxmlformats.org/officeDocument/2006/relationships/image" Target="../media/image252.jpg"/><Relationship Id="rId10" Type="http://schemas.openxmlformats.org/officeDocument/2006/relationships/image" Target="../media/image242.png"/><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4.jpg"/><Relationship Id="rId4" Type="http://schemas.openxmlformats.org/officeDocument/2006/relationships/image" Target="../media/image255.png"/><Relationship Id="rId9" Type="http://schemas.openxmlformats.org/officeDocument/2006/relationships/image" Target="../media/image247.png"/><Relationship Id="rId5" Type="http://schemas.openxmlformats.org/officeDocument/2006/relationships/image" Target="../media/image248.png"/><Relationship Id="rId6" Type="http://schemas.openxmlformats.org/officeDocument/2006/relationships/image" Target="../media/image258.png"/><Relationship Id="rId7" Type="http://schemas.openxmlformats.org/officeDocument/2006/relationships/image" Target="../media/image238.png"/><Relationship Id="rId8" Type="http://schemas.openxmlformats.org/officeDocument/2006/relationships/image" Target="../media/image2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1" Type="http://schemas.openxmlformats.org/officeDocument/2006/relationships/image" Target="../media/image250.png"/><Relationship Id="rId10" Type="http://schemas.openxmlformats.org/officeDocument/2006/relationships/image" Target="../media/image119.png"/><Relationship Id="rId12" Type="http://schemas.openxmlformats.org/officeDocument/2006/relationships/image" Target="../media/image259.png"/><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55.png"/><Relationship Id="rId9" Type="http://schemas.openxmlformats.org/officeDocument/2006/relationships/image" Target="../media/image244.png"/><Relationship Id="rId5" Type="http://schemas.openxmlformats.org/officeDocument/2006/relationships/image" Target="../media/image240.png"/><Relationship Id="rId6" Type="http://schemas.openxmlformats.org/officeDocument/2006/relationships/image" Target="../media/image251.jpg"/><Relationship Id="rId7" Type="http://schemas.openxmlformats.org/officeDocument/2006/relationships/image" Target="../media/image249.png"/><Relationship Id="rId8" Type="http://schemas.openxmlformats.org/officeDocument/2006/relationships/image" Target="../media/image9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54.jpg"/><Relationship Id="rId5" Type="http://schemas.openxmlformats.org/officeDocument/2006/relationships/image" Target="../media/image2.png"/><Relationship Id="rId6" Type="http://schemas.openxmlformats.org/officeDocument/2006/relationships/hyperlink" Target="mailto:treed@astreya.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1" Type="http://schemas.openxmlformats.org/officeDocument/2006/relationships/hyperlink" Target="https://www.linkedin.com/in/seth-schaefer-5329666b/" TargetMode="External"/><Relationship Id="rId10" Type="http://schemas.openxmlformats.org/officeDocument/2006/relationships/image" Target="../media/image7.jpg"/><Relationship Id="rId13" Type="http://schemas.openxmlformats.org/officeDocument/2006/relationships/hyperlink" Target="https://www.linkedin.com/in/rajneesh-chaganla-968b084/" TargetMode="External"/><Relationship Id="rId12"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hyperlink" Target="https://www.linkedin.com/in/balajiskrishna/" TargetMode="External"/><Relationship Id="rId15" Type="http://schemas.openxmlformats.org/officeDocument/2006/relationships/hyperlink" Target="https://www.linkedin.com/in/balajiskrishna/" TargetMode="External"/><Relationship Id="rId14" Type="http://schemas.openxmlformats.org/officeDocument/2006/relationships/image" Target="../media/image17.jpg"/><Relationship Id="rId17" Type="http://schemas.openxmlformats.org/officeDocument/2006/relationships/hyperlink" Target="https://www.linkedin.com/in/andrea-bendzick-035385b/" TargetMode="External"/><Relationship Id="rId16" Type="http://schemas.openxmlformats.org/officeDocument/2006/relationships/image" Target="../media/image14.jpg"/><Relationship Id="rId5" Type="http://schemas.openxmlformats.org/officeDocument/2006/relationships/image" Target="../media/image48.png"/><Relationship Id="rId6" Type="http://schemas.openxmlformats.org/officeDocument/2006/relationships/hyperlink" Target="https://www.linkedin.com/in/cheggert/" TargetMode="External"/><Relationship Id="rId7" Type="http://schemas.openxmlformats.org/officeDocument/2006/relationships/image" Target="../media/image6.png"/><Relationship Id="rId8"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0.jpg"/><Relationship Id="rId5" Type="http://schemas.openxmlformats.org/officeDocument/2006/relationships/image" Target="../media/image24.png"/></Relationships>
</file>

<file path=ppt/slides/_rels/slide5.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8.png"/><Relationship Id="rId13" Type="http://schemas.openxmlformats.org/officeDocument/2006/relationships/image" Target="../media/image28.png"/><Relationship Id="rId12" Type="http://schemas.openxmlformats.org/officeDocument/2006/relationships/image" Target="../media/image43.jpg"/><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33.png"/><Relationship Id="rId5" Type="http://schemas.openxmlformats.org/officeDocument/2006/relationships/image" Target="../media/image37.png"/><Relationship Id="rId6" Type="http://schemas.openxmlformats.org/officeDocument/2006/relationships/image" Target="../media/image26.png"/><Relationship Id="rId7" Type="http://schemas.openxmlformats.org/officeDocument/2006/relationships/image" Target="../media/image35.png"/><Relationship Id="rId8" Type="http://schemas.openxmlformats.org/officeDocument/2006/relationships/image" Target="../media/image36.png"/></Relationships>
</file>

<file path=ppt/slides/_rels/slide9.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40.png"/><Relationship Id="rId13" Type="http://schemas.openxmlformats.org/officeDocument/2006/relationships/image" Target="../media/image61.png"/><Relationship Id="rId12" Type="http://schemas.openxmlformats.org/officeDocument/2006/relationships/image" Target="../media/image51.jp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9.png"/><Relationship Id="rId15" Type="http://schemas.openxmlformats.org/officeDocument/2006/relationships/image" Target="../media/image64.png"/><Relationship Id="rId14" Type="http://schemas.openxmlformats.org/officeDocument/2006/relationships/image" Target="../media/image60.png"/><Relationship Id="rId16" Type="http://schemas.openxmlformats.org/officeDocument/2006/relationships/image" Target="../media/image57.png"/><Relationship Id="rId5" Type="http://schemas.openxmlformats.org/officeDocument/2006/relationships/image" Target="../media/image30.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pic>
        <p:nvPicPr>
          <p:cNvPr descr="Background pattern&#10;&#10;Description automatically generated" id="26" name="Google Shape;26;p1"/>
          <p:cNvPicPr preferRelativeResize="0"/>
          <p:nvPr/>
        </p:nvPicPr>
        <p:blipFill rotWithShape="1">
          <a:blip r:embed="rId3">
            <a:alphaModFix/>
          </a:blip>
          <a:srcRect b="533" l="0" r="937" t="6051"/>
          <a:stretch/>
        </p:blipFill>
        <p:spPr>
          <a:xfrm rot="10800000">
            <a:off x="0" y="-2"/>
            <a:ext cx="9142427" cy="5143502"/>
          </a:xfrm>
          <a:prstGeom prst="rect">
            <a:avLst/>
          </a:prstGeom>
          <a:noFill/>
          <a:ln>
            <a:noFill/>
          </a:ln>
        </p:spPr>
      </p:pic>
      <p:pic>
        <p:nvPicPr>
          <p:cNvPr descr="A person looking at a computer screen&#10;&#10;Description automatically generated with medium confidence" id="27" name="Google Shape;27;p1"/>
          <p:cNvPicPr preferRelativeResize="0"/>
          <p:nvPr/>
        </p:nvPicPr>
        <p:blipFill rotWithShape="1">
          <a:blip r:embed="rId4">
            <a:alphaModFix/>
          </a:blip>
          <a:srcRect b="13667" l="1034" r="0" t="0"/>
          <a:stretch/>
        </p:blipFill>
        <p:spPr>
          <a:xfrm flipH="1">
            <a:off x="3295797" y="2614369"/>
            <a:ext cx="5855590" cy="2529131"/>
          </a:xfrm>
          <a:prstGeom prst="rect">
            <a:avLst/>
          </a:prstGeom>
          <a:noFill/>
          <a:ln>
            <a:noFill/>
          </a:ln>
        </p:spPr>
      </p:pic>
      <p:sp>
        <p:nvSpPr>
          <p:cNvPr id="28" name="Google Shape;28;p1"/>
          <p:cNvSpPr/>
          <p:nvPr/>
        </p:nvSpPr>
        <p:spPr>
          <a:xfrm>
            <a:off x="0" y="2600464"/>
            <a:ext cx="6619875" cy="2543036"/>
          </a:xfrm>
          <a:prstGeom prst="rect">
            <a:avLst/>
          </a:prstGeom>
          <a:gradFill>
            <a:gsLst>
              <a:gs pos="0">
                <a:srgbClr val="011A46"/>
              </a:gs>
              <a:gs pos="52000">
                <a:srgbClr val="011A46"/>
              </a:gs>
              <a:gs pos="74000">
                <a:srgbClr val="0C2E6E">
                  <a:alpha val="57647"/>
                </a:srgbClr>
              </a:gs>
              <a:gs pos="100000">
                <a:srgbClr val="0C2E6E">
                  <a:alpha val="0"/>
                </a:srgbClr>
              </a:gs>
            </a:gsLst>
            <a:lin ang="0" scaled="0"/>
          </a:gra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29" name="Google Shape;29;p1"/>
          <p:cNvSpPr/>
          <p:nvPr/>
        </p:nvSpPr>
        <p:spPr>
          <a:xfrm>
            <a:off x="0" y="2585472"/>
            <a:ext cx="9144000" cy="35794"/>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0" name="Google Shape;30;p1"/>
          <p:cNvSpPr txBox="1"/>
          <p:nvPr/>
        </p:nvSpPr>
        <p:spPr>
          <a:xfrm>
            <a:off x="320044" y="1922794"/>
            <a:ext cx="6895350" cy="90021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IN" sz="5400" u="none" cap="none" strike="noStrike">
                <a:solidFill>
                  <a:schemeClr val="lt1"/>
                </a:solidFill>
                <a:latin typeface="Open Sans"/>
                <a:ea typeface="Open Sans"/>
                <a:cs typeface="Open Sans"/>
                <a:sym typeface="Open Sans"/>
              </a:rPr>
              <a:t>WORKING</a:t>
            </a:r>
            <a:endParaRPr b="1" i="0" sz="900" u="none" cap="none" strike="noStrike">
              <a:solidFill>
                <a:srgbClr val="000000"/>
              </a:solidFill>
              <a:latin typeface="Open Sans"/>
              <a:ea typeface="Open Sans"/>
              <a:cs typeface="Open Sans"/>
              <a:sym typeface="Open Sans"/>
            </a:endParaRPr>
          </a:p>
        </p:txBody>
      </p:sp>
      <p:sp>
        <p:nvSpPr>
          <p:cNvPr id="31" name="Google Shape;31;p1"/>
          <p:cNvSpPr txBox="1"/>
          <p:nvPr/>
        </p:nvSpPr>
        <p:spPr>
          <a:xfrm>
            <a:off x="1253534" y="2414007"/>
            <a:ext cx="5766300" cy="90021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IN" sz="5400" u="none" cap="none" strike="noStrike">
                <a:solidFill>
                  <a:schemeClr val="lt1"/>
                </a:solidFill>
                <a:latin typeface="Open Sans"/>
                <a:ea typeface="Open Sans"/>
                <a:cs typeface="Open Sans"/>
                <a:sym typeface="Open Sans"/>
              </a:rPr>
              <a:t>INNOVATION</a:t>
            </a:r>
            <a:endParaRPr b="1" i="0" sz="900" u="none" cap="none" strike="noStrike">
              <a:solidFill>
                <a:srgbClr val="000000"/>
              </a:solidFill>
              <a:latin typeface="Open Sans"/>
              <a:ea typeface="Open Sans"/>
              <a:cs typeface="Open Sans"/>
              <a:sym typeface="Open Sans"/>
            </a:endParaRPr>
          </a:p>
        </p:txBody>
      </p:sp>
      <p:sp>
        <p:nvSpPr>
          <p:cNvPr id="32" name="Google Shape;32;p1"/>
          <p:cNvSpPr txBox="1"/>
          <p:nvPr/>
        </p:nvSpPr>
        <p:spPr>
          <a:xfrm>
            <a:off x="1024033" y="3314457"/>
            <a:ext cx="6918635" cy="720167"/>
          </a:xfrm>
          <a:prstGeom prst="rect">
            <a:avLst/>
          </a:prstGeom>
          <a:noFill/>
          <a:ln>
            <a:noFill/>
          </a:ln>
        </p:spPr>
        <p:txBody>
          <a:bodyPr anchorCtr="0" anchor="t" bIns="34275" lIns="68550" spcFirstLastPara="1" rIns="68550" wrap="square" tIns="34275">
            <a:spAutoFit/>
          </a:bodyPr>
          <a:lstStyle/>
          <a:p>
            <a:pPr indent="0" lvl="0" marL="0" marR="0" rtl="0" algn="l">
              <a:lnSpc>
                <a:spcPct val="90000"/>
              </a:lnSpc>
              <a:spcBef>
                <a:spcPts val="0"/>
              </a:spcBef>
              <a:spcAft>
                <a:spcPts val="0"/>
              </a:spcAft>
              <a:buNone/>
            </a:pPr>
            <a:r>
              <a:rPr b="0" i="0" lang="en-IN" sz="1350" u="none" cap="none" strike="noStrike">
                <a:solidFill>
                  <a:srgbClr val="CDC0FF"/>
                </a:solidFill>
                <a:latin typeface="Open Sans"/>
                <a:ea typeface="Open Sans"/>
                <a:cs typeface="Open Sans"/>
                <a:sym typeface="Open Sans"/>
              </a:rPr>
              <a:t>RFP RESPONSE FOR </a:t>
            </a:r>
            <a:endParaRPr/>
          </a:p>
          <a:p>
            <a:pPr indent="0" lvl="0" marL="0" marR="0" rtl="0" algn="l">
              <a:lnSpc>
                <a:spcPct val="90000"/>
              </a:lnSpc>
              <a:spcBef>
                <a:spcPts val="0"/>
              </a:spcBef>
              <a:spcAft>
                <a:spcPts val="0"/>
              </a:spcAft>
              <a:buNone/>
            </a:pPr>
            <a:r>
              <a:t/>
            </a:r>
            <a:endParaRPr b="0" i="0" sz="1350" u="none" cap="none" strike="noStrike">
              <a:solidFill>
                <a:srgbClr val="CDC0FF"/>
              </a:solidFill>
              <a:latin typeface="Open Sans"/>
              <a:ea typeface="Open Sans"/>
              <a:cs typeface="Open Sans"/>
              <a:sym typeface="Open Sans"/>
            </a:endParaRPr>
          </a:p>
          <a:p>
            <a:pPr indent="0" lvl="0" marL="0" marR="0" rtl="0" algn="l">
              <a:lnSpc>
                <a:spcPct val="90000"/>
              </a:lnSpc>
              <a:spcBef>
                <a:spcPts val="0"/>
              </a:spcBef>
              <a:spcAft>
                <a:spcPts val="0"/>
              </a:spcAft>
              <a:buNone/>
            </a:pPr>
            <a:r>
              <a:rPr b="0" i="0" lang="en-IN" sz="2000" u="none" cap="none" strike="noStrike">
                <a:solidFill>
                  <a:schemeClr val="lt1"/>
                </a:solidFill>
                <a:latin typeface="Open Sans"/>
                <a:ea typeface="Open Sans"/>
                <a:cs typeface="Open Sans"/>
                <a:sym typeface="Open Sans"/>
              </a:rPr>
              <a:t>DASH CONNECTOR SOFTWARE DEVELOPMENT SERVICES</a:t>
            </a:r>
            <a:endParaRPr b="0" i="0" sz="2000" u="none" cap="none" strike="noStrike">
              <a:solidFill>
                <a:schemeClr val="lt1"/>
              </a:solidFill>
              <a:latin typeface="Open Sans"/>
              <a:ea typeface="Open Sans"/>
              <a:cs typeface="Open Sans"/>
              <a:sym typeface="Open Sans"/>
            </a:endParaRPr>
          </a:p>
        </p:txBody>
      </p:sp>
      <p:sp>
        <p:nvSpPr>
          <p:cNvPr id="33" name="Google Shape;33;p1"/>
          <p:cNvSpPr txBox="1"/>
          <p:nvPr/>
        </p:nvSpPr>
        <p:spPr>
          <a:xfrm>
            <a:off x="1339381" y="4564455"/>
            <a:ext cx="975036" cy="207719"/>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900" u="none" cap="none" strike="noStrike">
                <a:solidFill>
                  <a:srgbClr val="FF6000"/>
                </a:solidFill>
                <a:latin typeface="Open Sans"/>
                <a:ea typeface="Open Sans"/>
                <a:cs typeface="Open Sans"/>
                <a:sym typeface="Open Sans"/>
              </a:rPr>
              <a:t>SEP 2023</a:t>
            </a:r>
            <a:endParaRPr b="0" i="0" sz="900" u="none" cap="none" strike="noStrike">
              <a:solidFill>
                <a:srgbClr val="FF6000"/>
              </a:solidFill>
              <a:latin typeface="Open Sans"/>
              <a:ea typeface="Open Sans"/>
              <a:cs typeface="Open Sans"/>
              <a:sym typeface="Open Sans"/>
            </a:endParaRPr>
          </a:p>
        </p:txBody>
      </p:sp>
      <p:pic>
        <p:nvPicPr>
          <p:cNvPr descr="Logo&#10;&#10;Description automatically generated" id="34" name="Google Shape;34;p1"/>
          <p:cNvPicPr preferRelativeResize="0"/>
          <p:nvPr/>
        </p:nvPicPr>
        <p:blipFill rotWithShape="1">
          <a:blip r:embed="rId5">
            <a:alphaModFix/>
          </a:blip>
          <a:srcRect b="0" l="0" r="0" t="0"/>
          <a:stretch/>
        </p:blipFill>
        <p:spPr>
          <a:xfrm>
            <a:off x="7774130" y="126342"/>
            <a:ext cx="1076632" cy="583813"/>
          </a:xfrm>
          <a:prstGeom prst="rect">
            <a:avLst/>
          </a:prstGeom>
          <a:noFill/>
          <a:ln>
            <a:noFill/>
          </a:ln>
        </p:spPr>
      </p:pic>
      <p:sp>
        <p:nvSpPr>
          <p:cNvPr id="35" name="Google Shape;35;p1"/>
          <p:cNvSpPr/>
          <p:nvPr/>
        </p:nvSpPr>
        <p:spPr>
          <a:xfrm>
            <a:off x="311042" y="4838372"/>
            <a:ext cx="2947547" cy="184636"/>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IN" sz="500" u="none" cap="none" strike="noStrike">
                <a:solidFill>
                  <a:schemeClr val="lt1"/>
                </a:solidFill>
                <a:latin typeface="Montserrat"/>
                <a:ea typeface="Montserrat"/>
                <a:cs typeface="Montserrat"/>
                <a:sym typeface="Montserrat"/>
              </a:rPr>
              <a:t>Copyright © 2023 Astreya. All Rights Reserved.</a:t>
            </a:r>
            <a:endParaRPr b="0" i="0" sz="1000" u="none" cap="none" strike="noStrike">
              <a:solidFill>
                <a:schemeClr val="lt1"/>
              </a:solidFill>
              <a:latin typeface="Montserrat"/>
              <a:ea typeface="Montserrat"/>
              <a:cs typeface="Montserrat"/>
              <a:sym typeface="Montserrat"/>
            </a:endParaRPr>
          </a:p>
        </p:txBody>
      </p:sp>
      <p:sp>
        <p:nvSpPr>
          <p:cNvPr id="36" name="Google Shape;36;p1"/>
          <p:cNvSpPr txBox="1"/>
          <p:nvPr/>
        </p:nvSpPr>
        <p:spPr>
          <a:xfrm>
            <a:off x="1325059" y="4246542"/>
            <a:ext cx="3923186" cy="300052"/>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600" u="none" cap="none" strike="noStrike">
                <a:solidFill>
                  <a:srgbClr val="CDC0FF"/>
                </a:solidFill>
                <a:latin typeface="Open Sans"/>
                <a:ea typeface="Open Sans"/>
                <a:cs typeface="Open Sans"/>
                <a:sym typeface="Open Sans"/>
              </a:rPr>
              <a:t>PREPARED FOR </a:t>
            </a:r>
            <a:endParaRPr/>
          </a:p>
          <a:p>
            <a:pPr indent="0" lvl="0" marL="0" marR="0" rtl="0" algn="l">
              <a:lnSpc>
                <a:spcPct val="100000"/>
              </a:lnSpc>
              <a:spcBef>
                <a:spcPts val="0"/>
              </a:spcBef>
              <a:spcAft>
                <a:spcPts val="0"/>
              </a:spcAft>
              <a:buNone/>
            </a:pPr>
            <a:r>
              <a:rPr b="0" i="0" lang="en-IN" sz="900" u="none" cap="none" strike="noStrike">
                <a:solidFill>
                  <a:srgbClr val="CDC0FF"/>
                </a:solidFill>
                <a:latin typeface="Open Sans"/>
                <a:ea typeface="Open Sans"/>
                <a:cs typeface="Open Sans"/>
                <a:sym typeface="Open Sans"/>
              </a:rPr>
              <a:t>DROPBOX</a:t>
            </a:r>
            <a:endParaRPr b="0" i="0" sz="900" u="none" cap="none" strike="noStrike">
              <a:solidFill>
                <a:srgbClr val="CDC0FF"/>
              </a:solidFill>
              <a:latin typeface="Open Sans"/>
              <a:ea typeface="Open Sans"/>
              <a:cs typeface="Open Sans"/>
              <a:sym typeface="Open Sans"/>
            </a:endParaRPr>
          </a:p>
        </p:txBody>
      </p:sp>
      <p:pic>
        <p:nvPicPr>
          <p:cNvPr descr="Is it safe to store a Lightroom catalog on the new Dropbox macOS beta? |  The Lightroom Queen" id="37" name="Google Shape;37;p1"/>
          <p:cNvPicPr preferRelativeResize="0"/>
          <p:nvPr/>
        </p:nvPicPr>
        <p:blipFill rotWithShape="1">
          <a:blip r:embed="rId6">
            <a:alphaModFix/>
          </a:blip>
          <a:srcRect b="0" l="0" r="0" t="0"/>
          <a:stretch/>
        </p:blipFill>
        <p:spPr>
          <a:xfrm>
            <a:off x="276987" y="4221092"/>
            <a:ext cx="560100" cy="52087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10"/>
          <p:cNvPicPr preferRelativeResize="0"/>
          <p:nvPr/>
        </p:nvPicPr>
        <p:blipFill rotWithShape="1">
          <a:blip r:embed="rId3">
            <a:alphaModFix/>
          </a:blip>
          <a:srcRect b="0" l="0" r="0" t="0"/>
          <a:stretch/>
        </p:blipFill>
        <p:spPr>
          <a:xfrm>
            <a:off x="6089161" y="4648104"/>
            <a:ext cx="577818" cy="298519"/>
          </a:xfrm>
          <a:prstGeom prst="rect">
            <a:avLst/>
          </a:prstGeom>
          <a:noFill/>
          <a:ln>
            <a:noFill/>
          </a:ln>
        </p:spPr>
      </p:pic>
      <p:pic>
        <p:nvPicPr>
          <p:cNvPr id="469" name="Google Shape;469;p10"/>
          <p:cNvPicPr preferRelativeResize="0"/>
          <p:nvPr/>
        </p:nvPicPr>
        <p:blipFill rotWithShape="1">
          <a:blip r:embed="rId4">
            <a:alphaModFix/>
          </a:blip>
          <a:srcRect b="0" l="0" r="0" t="0"/>
          <a:stretch/>
        </p:blipFill>
        <p:spPr>
          <a:xfrm>
            <a:off x="4906207" y="4532288"/>
            <a:ext cx="917887" cy="509928"/>
          </a:xfrm>
          <a:prstGeom prst="rect">
            <a:avLst/>
          </a:prstGeom>
          <a:noFill/>
          <a:ln>
            <a:noFill/>
          </a:ln>
        </p:spPr>
      </p:pic>
      <p:sp>
        <p:nvSpPr>
          <p:cNvPr id="470" name="Google Shape;470;p10"/>
          <p:cNvSpPr/>
          <p:nvPr/>
        </p:nvSpPr>
        <p:spPr>
          <a:xfrm>
            <a:off x="3255487" y="979998"/>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71" name="Google Shape;471;p10"/>
          <p:cNvSpPr/>
          <p:nvPr/>
        </p:nvSpPr>
        <p:spPr>
          <a:xfrm>
            <a:off x="3255487" y="1308545"/>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72" name="Google Shape;472;p10"/>
          <p:cNvSpPr/>
          <p:nvPr/>
        </p:nvSpPr>
        <p:spPr>
          <a:xfrm>
            <a:off x="3255487" y="1640281"/>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73" name="Google Shape;473;p10"/>
          <p:cNvSpPr/>
          <p:nvPr/>
        </p:nvSpPr>
        <p:spPr>
          <a:xfrm>
            <a:off x="3255487" y="1972016"/>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74" name="Google Shape;474;p10"/>
          <p:cNvSpPr/>
          <p:nvPr/>
        </p:nvSpPr>
        <p:spPr>
          <a:xfrm>
            <a:off x="3255487" y="2303753"/>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75" name="Google Shape;475;p10"/>
          <p:cNvSpPr/>
          <p:nvPr/>
        </p:nvSpPr>
        <p:spPr>
          <a:xfrm>
            <a:off x="3255487" y="2670576"/>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76" name="Google Shape;476;p10"/>
          <p:cNvSpPr/>
          <p:nvPr/>
        </p:nvSpPr>
        <p:spPr>
          <a:xfrm>
            <a:off x="3255487" y="2999122"/>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77" name="Google Shape;477;p10"/>
          <p:cNvSpPr/>
          <p:nvPr/>
        </p:nvSpPr>
        <p:spPr>
          <a:xfrm>
            <a:off x="3255487" y="3353186"/>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78" name="Google Shape;478;p10"/>
          <p:cNvSpPr/>
          <p:nvPr/>
        </p:nvSpPr>
        <p:spPr>
          <a:xfrm>
            <a:off x="3255487" y="3668972"/>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79" name="Google Shape;479;p10"/>
          <p:cNvSpPr/>
          <p:nvPr/>
        </p:nvSpPr>
        <p:spPr>
          <a:xfrm>
            <a:off x="3255487" y="4038986"/>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80" name="Google Shape;480;p10"/>
          <p:cNvSpPr/>
          <p:nvPr/>
        </p:nvSpPr>
        <p:spPr>
          <a:xfrm>
            <a:off x="3255487" y="4338824"/>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81" name="Google Shape;481;p10"/>
          <p:cNvSpPr/>
          <p:nvPr/>
        </p:nvSpPr>
        <p:spPr>
          <a:xfrm>
            <a:off x="3255487" y="4657800"/>
            <a:ext cx="261450" cy="261450"/>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82" name="Google Shape;482;p10"/>
          <p:cNvSpPr/>
          <p:nvPr/>
        </p:nvSpPr>
        <p:spPr>
          <a:xfrm>
            <a:off x="303059" y="2630567"/>
            <a:ext cx="1499625" cy="1333350"/>
          </a:xfrm>
          <a:prstGeom prst="rect">
            <a:avLst/>
          </a:prstGeom>
          <a:solidFill>
            <a:schemeClr val="accent1"/>
          </a:solidFill>
          <a:ln>
            <a:noFill/>
          </a:ln>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Data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Engineering</a:t>
            </a:r>
            <a:endParaRPr b="0" i="0" sz="1050" u="none" cap="none" strike="noStrike">
              <a:solidFill>
                <a:srgbClr val="000000"/>
              </a:solidFill>
              <a:latin typeface="Arial"/>
              <a:ea typeface="Arial"/>
              <a:cs typeface="Arial"/>
              <a:sym typeface="Arial"/>
            </a:endParaRPr>
          </a:p>
        </p:txBody>
      </p:sp>
      <p:sp>
        <p:nvSpPr>
          <p:cNvPr id="483" name="Google Shape;483;p10"/>
          <p:cNvSpPr/>
          <p:nvPr/>
        </p:nvSpPr>
        <p:spPr>
          <a:xfrm>
            <a:off x="302063" y="668906"/>
            <a:ext cx="1500750" cy="1908450"/>
          </a:xfrm>
          <a:prstGeom prst="rect">
            <a:avLst/>
          </a:prstGeom>
          <a:solidFill>
            <a:srgbClr val="2C2E8C"/>
          </a:solidFill>
          <a:ln>
            <a:noFill/>
          </a:ln>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Software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Engineering</a:t>
            </a:r>
            <a:endParaRPr b="0" i="0" sz="1050" u="none" cap="none" strike="noStrike">
              <a:solidFill>
                <a:srgbClr val="000000"/>
              </a:solidFill>
              <a:latin typeface="Arial"/>
              <a:ea typeface="Arial"/>
              <a:cs typeface="Arial"/>
              <a:sym typeface="Arial"/>
            </a:endParaRPr>
          </a:p>
        </p:txBody>
      </p:sp>
      <p:sp>
        <p:nvSpPr>
          <p:cNvPr id="484" name="Google Shape;484;p10"/>
          <p:cNvSpPr/>
          <p:nvPr/>
        </p:nvSpPr>
        <p:spPr>
          <a:xfrm>
            <a:off x="302063" y="4020225"/>
            <a:ext cx="1500750" cy="795600"/>
          </a:xfrm>
          <a:prstGeom prst="rect">
            <a:avLst/>
          </a:prstGeom>
          <a:gradFill>
            <a:gsLst>
              <a:gs pos="0">
                <a:srgbClr val="089CA2"/>
              </a:gs>
              <a:gs pos="100000">
                <a:srgbClr val="057579"/>
              </a:gs>
            </a:gsLst>
            <a:lin ang="2700000" scaled="0"/>
          </a:gradFill>
          <a:ln>
            <a:noFill/>
          </a:ln>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Metaverse</a:t>
            </a:r>
            <a:endParaRPr b="0" i="0" sz="900" u="none" cap="none" strike="noStrike">
              <a:solidFill>
                <a:srgbClr val="FFFFFF"/>
              </a:solidFill>
              <a:latin typeface="Montserrat"/>
              <a:ea typeface="Montserrat"/>
              <a:cs typeface="Montserrat"/>
              <a:sym typeface="Montserrat"/>
            </a:endParaRPr>
          </a:p>
        </p:txBody>
      </p:sp>
      <p:sp>
        <p:nvSpPr>
          <p:cNvPr id="485" name="Google Shape;485;p10"/>
          <p:cNvSpPr txBox="1"/>
          <p:nvPr/>
        </p:nvSpPr>
        <p:spPr>
          <a:xfrm>
            <a:off x="2300945" y="1300720"/>
            <a:ext cx="852750"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Digital Integration </a:t>
            </a:r>
            <a:endParaRPr b="0" i="0" sz="1050" u="none" cap="none" strike="noStrike">
              <a:solidFill>
                <a:srgbClr val="000000"/>
              </a:solidFill>
              <a:latin typeface="Arial"/>
              <a:ea typeface="Arial"/>
              <a:cs typeface="Arial"/>
              <a:sym typeface="Arial"/>
            </a:endParaRPr>
          </a:p>
        </p:txBody>
      </p:sp>
      <p:sp>
        <p:nvSpPr>
          <p:cNvPr id="486" name="Google Shape;486;p10"/>
          <p:cNvSpPr txBox="1"/>
          <p:nvPr/>
        </p:nvSpPr>
        <p:spPr>
          <a:xfrm>
            <a:off x="2033933" y="2352009"/>
            <a:ext cx="1119825" cy="158364"/>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Hyper-Automation</a:t>
            </a:r>
            <a:endParaRPr b="0" i="0" sz="1050" u="none" cap="none" strike="noStrike">
              <a:solidFill>
                <a:srgbClr val="000000"/>
              </a:solidFill>
              <a:latin typeface="Arial"/>
              <a:ea typeface="Arial"/>
              <a:cs typeface="Arial"/>
              <a:sym typeface="Arial"/>
            </a:endParaRPr>
          </a:p>
        </p:txBody>
      </p:sp>
      <p:sp>
        <p:nvSpPr>
          <p:cNvPr id="487" name="Google Shape;487;p10"/>
          <p:cNvSpPr txBox="1"/>
          <p:nvPr/>
        </p:nvSpPr>
        <p:spPr>
          <a:xfrm>
            <a:off x="1979197" y="2020513"/>
            <a:ext cx="1174500" cy="158364"/>
          </a:xfrm>
          <a:prstGeom prst="rect">
            <a:avLst/>
          </a:prstGeom>
          <a:noFill/>
          <a:ln>
            <a:noFill/>
          </a:ln>
        </p:spPr>
        <p:txBody>
          <a:bodyPr anchorCtr="0" anchor="ctr"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Quality &amp; Reliability</a:t>
            </a:r>
            <a:endParaRPr b="0" i="0" sz="1050" u="none" cap="none" strike="noStrike">
              <a:solidFill>
                <a:srgbClr val="000000"/>
              </a:solidFill>
              <a:latin typeface="Arial"/>
              <a:ea typeface="Arial"/>
              <a:cs typeface="Arial"/>
              <a:sym typeface="Arial"/>
            </a:endParaRPr>
          </a:p>
        </p:txBody>
      </p:sp>
      <p:sp>
        <p:nvSpPr>
          <p:cNvPr id="488" name="Google Shape;488;p10"/>
          <p:cNvSpPr txBox="1"/>
          <p:nvPr/>
        </p:nvSpPr>
        <p:spPr>
          <a:xfrm>
            <a:off x="2007054" y="1633483"/>
            <a:ext cx="1146825"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Cloud Centre of Excellence (CCOE)</a:t>
            </a:r>
            <a:endParaRPr b="0" i="0" sz="1050" u="none" cap="none" strike="noStrike">
              <a:solidFill>
                <a:srgbClr val="000000"/>
              </a:solidFill>
              <a:latin typeface="Arial"/>
              <a:ea typeface="Arial"/>
              <a:cs typeface="Arial"/>
              <a:sym typeface="Arial"/>
            </a:endParaRPr>
          </a:p>
        </p:txBody>
      </p:sp>
      <p:sp>
        <p:nvSpPr>
          <p:cNvPr id="489" name="Google Shape;489;p10"/>
          <p:cNvSpPr txBox="1"/>
          <p:nvPr/>
        </p:nvSpPr>
        <p:spPr>
          <a:xfrm>
            <a:off x="2145585" y="963804"/>
            <a:ext cx="1008225"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Digital Experience (Web &amp; Mobile)</a:t>
            </a:r>
            <a:endParaRPr b="0" i="0" sz="1050" u="none" cap="none" strike="noStrike">
              <a:solidFill>
                <a:srgbClr val="000000"/>
              </a:solidFill>
              <a:latin typeface="Arial"/>
              <a:ea typeface="Arial"/>
              <a:cs typeface="Arial"/>
              <a:sym typeface="Arial"/>
            </a:endParaRPr>
          </a:p>
        </p:txBody>
      </p:sp>
      <p:grpSp>
        <p:nvGrpSpPr>
          <p:cNvPr id="490" name="Google Shape;490;p10"/>
          <p:cNvGrpSpPr/>
          <p:nvPr/>
        </p:nvGrpSpPr>
        <p:grpSpPr>
          <a:xfrm flipH="1" rot="10800000">
            <a:off x="3523388" y="995910"/>
            <a:ext cx="264375" cy="221768"/>
            <a:chOff x="-208717" y="1451729"/>
            <a:chExt cx="352500" cy="538500"/>
          </a:xfrm>
        </p:grpSpPr>
        <p:cxnSp>
          <p:nvCxnSpPr>
            <p:cNvPr id="491" name="Google Shape;491;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492" name="Google Shape;492;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descr="Ui Ux outline" id="493" name="Google Shape;493;p10"/>
          <p:cNvPicPr preferRelativeResize="0"/>
          <p:nvPr/>
        </p:nvPicPr>
        <p:blipFill rotWithShape="1">
          <a:blip r:embed="rId5">
            <a:alphaModFix/>
          </a:blip>
          <a:srcRect b="0" l="0" r="0" t="0"/>
          <a:stretch/>
        </p:blipFill>
        <p:spPr>
          <a:xfrm>
            <a:off x="3304375" y="1025910"/>
            <a:ext cx="164175" cy="164175"/>
          </a:xfrm>
          <a:prstGeom prst="rect">
            <a:avLst/>
          </a:prstGeom>
          <a:noFill/>
          <a:ln>
            <a:noFill/>
          </a:ln>
        </p:spPr>
      </p:pic>
      <p:pic>
        <p:nvPicPr>
          <p:cNvPr descr="Link outline" id="494" name="Google Shape;494;p10"/>
          <p:cNvPicPr preferRelativeResize="0"/>
          <p:nvPr/>
        </p:nvPicPr>
        <p:blipFill rotWithShape="1">
          <a:blip r:embed="rId6">
            <a:alphaModFix/>
          </a:blip>
          <a:srcRect b="0" l="0" r="0" t="0"/>
          <a:stretch/>
        </p:blipFill>
        <p:spPr>
          <a:xfrm>
            <a:off x="3286028" y="1341621"/>
            <a:ext cx="199503" cy="199503"/>
          </a:xfrm>
          <a:prstGeom prst="rect">
            <a:avLst/>
          </a:prstGeom>
          <a:noFill/>
          <a:ln>
            <a:noFill/>
          </a:ln>
        </p:spPr>
      </p:pic>
      <p:grpSp>
        <p:nvGrpSpPr>
          <p:cNvPr id="495" name="Google Shape;495;p10"/>
          <p:cNvGrpSpPr/>
          <p:nvPr/>
        </p:nvGrpSpPr>
        <p:grpSpPr>
          <a:xfrm flipH="1" rot="10800000">
            <a:off x="3523388" y="1332693"/>
            <a:ext cx="264375" cy="221768"/>
            <a:chOff x="-208717" y="1451729"/>
            <a:chExt cx="352500" cy="538500"/>
          </a:xfrm>
        </p:grpSpPr>
        <p:cxnSp>
          <p:nvCxnSpPr>
            <p:cNvPr id="496" name="Google Shape;496;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497" name="Google Shape;497;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descr="Syncing cloud outline" id="498" name="Google Shape;498;p10"/>
          <p:cNvPicPr preferRelativeResize="0"/>
          <p:nvPr/>
        </p:nvPicPr>
        <p:blipFill rotWithShape="1">
          <a:blip r:embed="rId7">
            <a:alphaModFix/>
          </a:blip>
          <a:srcRect b="0" l="0" r="0" t="0"/>
          <a:stretch/>
        </p:blipFill>
        <p:spPr>
          <a:xfrm>
            <a:off x="3298285" y="1669897"/>
            <a:ext cx="181367" cy="181367"/>
          </a:xfrm>
          <a:prstGeom prst="rect">
            <a:avLst/>
          </a:prstGeom>
          <a:noFill/>
          <a:ln>
            <a:noFill/>
          </a:ln>
        </p:spPr>
      </p:pic>
      <p:grpSp>
        <p:nvGrpSpPr>
          <p:cNvPr id="499" name="Google Shape;499;p10"/>
          <p:cNvGrpSpPr/>
          <p:nvPr/>
        </p:nvGrpSpPr>
        <p:grpSpPr>
          <a:xfrm flipH="1" rot="10800000">
            <a:off x="3523388" y="1662535"/>
            <a:ext cx="264375" cy="221768"/>
            <a:chOff x="-208717" y="1451729"/>
            <a:chExt cx="352500" cy="538500"/>
          </a:xfrm>
        </p:grpSpPr>
        <p:cxnSp>
          <p:nvCxnSpPr>
            <p:cNvPr id="500" name="Google Shape;500;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01" name="Google Shape;501;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descr="Clipboard Badge outline" id="502" name="Google Shape;502;p10"/>
          <p:cNvPicPr preferRelativeResize="0"/>
          <p:nvPr/>
        </p:nvPicPr>
        <p:blipFill rotWithShape="1">
          <a:blip r:embed="rId8">
            <a:alphaModFix/>
          </a:blip>
          <a:srcRect b="0" l="0" r="0" t="0"/>
          <a:stretch/>
        </p:blipFill>
        <p:spPr>
          <a:xfrm>
            <a:off x="3298285" y="2011296"/>
            <a:ext cx="181367" cy="181367"/>
          </a:xfrm>
          <a:prstGeom prst="rect">
            <a:avLst/>
          </a:prstGeom>
          <a:noFill/>
          <a:ln>
            <a:noFill/>
          </a:ln>
        </p:spPr>
      </p:pic>
      <p:pic>
        <p:nvPicPr>
          <p:cNvPr descr="Robot outline" id="503" name="Google Shape;503;p10"/>
          <p:cNvPicPr preferRelativeResize="0"/>
          <p:nvPr/>
        </p:nvPicPr>
        <p:blipFill rotWithShape="1">
          <a:blip r:embed="rId9">
            <a:alphaModFix/>
          </a:blip>
          <a:srcRect b="0" l="0" r="0" t="0"/>
          <a:stretch/>
        </p:blipFill>
        <p:spPr>
          <a:xfrm>
            <a:off x="3301475" y="2342252"/>
            <a:ext cx="181367" cy="181367"/>
          </a:xfrm>
          <a:prstGeom prst="rect">
            <a:avLst/>
          </a:prstGeom>
          <a:noFill/>
          <a:ln>
            <a:noFill/>
          </a:ln>
        </p:spPr>
      </p:pic>
      <p:sp>
        <p:nvSpPr>
          <p:cNvPr id="504" name="Google Shape;504;p10"/>
          <p:cNvSpPr txBox="1"/>
          <p:nvPr/>
        </p:nvSpPr>
        <p:spPr>
          <a:xfrm>
            <a:off x="2033933" y="2699185"/>
            <a:ext cx="1119825" cy="158364"/>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Data Modernization</a:t>
            </a:r>
            <a:endParaRPr b="0" i="0" sz="1050" u="none" cap="none" strike="noStrike">
              <a:solidFill>
                <a:srgbClr val="000000"/>
              </a:solidFill>
              <a:latin typeface="Arial"/>
              <a:ea typeface="Arial"/>
              <a:cs typeface="Arial"/>
              <a:sym typeface="Arial"/>
            </a:endParaRPr>
          </a:p>
        </p:txBody>
      </p:sp>
      <p:sp>
        <p:nvSpPr>
          <p:cNvPr id="505" name="Google Shape;505;p10"/>
          <p:cNvSpPr txBox="1"/>
          <p:nvPr/>
        </p:nvSpPr>
        <p:spPr>
          <a:xfrm>
            <a:off x="2033933" y="2975577"/>
            <a:ext cx="1119825"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Artificial Intelligence (AI) &amp; Data Science</a:t>
            </a:r>
            <a:endParaRPr b="0" i="0" sz="1050" u="none" cap="none" strike="noStrike">
              <a:solidFill>
                <a:srgbClr val="000000"/>
              </a:solidFill>
              <a:latin typeface="Arial"/>
              <a:ea typeface="Arial"/>
              <a:cs typeface="Arial"/>
              <a:sym typeface="Arial"/>
            </a:endParaRPr>
          </a:p>
        </p:txBody>
      </p:sp>
      <p:grpSp>
        <p:nvGrpSpPr>
          <p:cNvPr id="506" name="Google Shape;506;p10"/>
          <p:cNvGrpSpPr/>
          <p:nvPr/>
        </p:nvGrpSpPr>
        <p:grpSpPr>
          <a:xfrm flipH="1" rot="10800000">
            <a:off x="3523388" y="3005635"/>
            <a:ext cx="264375" cy="221768"/>
            <a:chOff x="-208717" y="1451729"/>
            <a:chExt cx="352500" cy="538500"/>
          </a:xfrm>
        </p:grpSpPr>
        <p:cxnSp>
          <p:nvCxnSpPr>
            <p:cNvPr id="507" name="Google Shape;507;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08" name="Google Shape;508;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id="509" name="Google Shape;509;p10"/>
          <p:cNvPicPr preferRelativeResize="0"/>
          <p:nvPr/>
        </p:nvPicPr>
        <p:blipFill rotWithShape="1">
          <a:blip r:embed="rId10">
            <a:alphaModFix/>
          </a:blip>
          <a:srcRect b="0" l="0" r="0" t="0"/>
          <a:stretch/>
        </p:blipFill>
        <p:spPr>
          <a:xfrm>
            <a:off x="3306892" y="2718347"/>
            <a:ext cx="168662" cy="164879"/>
          </a:xfrm>
          <a:prstGeom prst="rect">
            <a:avLst/>
          </a:prstGeom>
          <a:noFill/>
          <a:ln>
            <a:noFill/>
          </a:ln>
        </p:spPr>
      </p:pic>
      <p:sp>
        <p:nvSpPr>
          <p:cNvPr id="510" name="Google Shape;510;p10"/>
          <p:cNvSpPr txBox="1"/>
          <p:nvPr/>
        </p:nvSpPr>
        <p:spPr>
          <a:xfrm>
            <a:off x="2033933" y="3359537"/>
            <a:ext cx="1119825" cy="179138"/>
          </a:xfrm>
          <a:prstGeom prst="rect">
            <a:avLst/>
          </a:prstGeom>
          <a:noFill/>
          <a:ln>
            <a:noFill/>
          </a:ln>
        </p:spPr>
        <p:txBody>
          <a:bodyPr anchorCtr="0" anchor="t" bIns="26975" lIns="26975" spcFirstLastPara="1" rIns="26975" wrap="square" tIns="26975">
            <a:spAutoFit/>
          </a:bodyPr>
          <a:lstStyle/>
          <a:p>
            <a:pPr indent="0" lvl="0" marL="0" marR="0" rtl="0" algn="r">
              <a:lnSpc>
                <a:spcPct val="12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Data Modelling</a:t>
            </a:r>
            <a:endParaRPr b="0" i="0" sz="1050" u="none" cap="none" strike="noStrike">
              <a:solidFill>
                <a:srgbClr val="000000"/>
              </a:solidFill>
              <a:latin typeface="Arial"/>
              <a:ea typeface="Arial"/>
              <a:cs typeface="Arial"/>
              <a:sym typeface="Arial"/>
            </a:endParaRPr>
          </a:p>
        </p:txBody>
      </p:sp>
      <p:grpSp>
        <p:nvGrpSpPr>
          <p:cNvPr id="511" name="Google Shape;511;p10"/>
          <p:cNvGrpSpPr/>
          <p:nvPr/>
        </p:nvGrpSpPr>
        <p:grpSpPr>
          <a:xfrm flipH="1" rot="10800000">
            <a:off x="3523388" y="3358234"/>
            <a:ext cx="264375" cy="221768"/>
            <a:chOff x="-208717" y="1451729"/>
            <a:chExt cx="352500" cy="538500"/>
          </a:xfrm>
        </p:grpSpPr>
        <p:cxnSp>
          <p:nvCxnSpPr>
            <p:cNvPr id="512" name="Google Shape;512;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13" name="Google Shape;513;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514" name="Google Shape;514;p10"/>
          <p:cNvSpPr txBox="1"/>
          <p:nvPr/>
        </p:nvSpPr>
        <p:spPr>
          <a:xfrm>
            <a:off x="2033933" y="3644607"/>
            <a:ext cx="1119825"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Managed Data &amp; Analytical Services</a:t>
            </a:r>
            <a:endParaRPr b="0" i="0" sz="1050" u="none" cap="none" strike="noStrike">
              <a:solidFill>
                <a:srgbClr val="000000"/>
              </a:solidFill>
              <a:latin typeface="Arial"/>
              <a:ea typeface="Arial"/>
              <a:cs typeface="Arial"/>
              <a:sym typeface="Arial"/>
            </a:endParaRPr>
          </a:p>
        </p:txBody>
      </p:sp>
      <p:grpSp>
        <p:nvGrpSpPr>
          <p:cNvPr id="515" name="Google Shape;515;p10"/>
          <p:cNvGrpSpPr/>
          <p:nvPr/>
        </p:nvGrpSpPr>
        <p:grpSpPr>
          <a:xfrm flipH="1" rot="10800000">
            <a:off x="3523388" y="3689057"/>
            <a:ext cx="264375" cy="221768"/>
            <a:chOff x="-208717" y="1451729"/>
            <a:chExt cx="352500" cy="538500"/>
          </a:xfrm>
        </p:grpSpPr>
        <p:cxnSp>
          <p:nvCxnSpPr>
            <p:cNvPr id="516" name="Google Shape;516;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17" name="Google Shape;517;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518" name="Google Shape;518;p10"/>
          <p:cNvSpPr txBox="1"/>
          <p:nvPr/>
        </p:nvSpPr>
        <p:spPr>
          <a:xfrm>
            <a:off x="2033933" y="4085774"/>
            <a:ext cx="1119825" cy="158364"/>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Metaverse Advisory</a:t>
            </a:r>
            <a:endParaRPr b="0" i="0" sz="1050" u="none" cap="none" strike="noStrike">
              <a:solidFill>
                <a:srgbClr val="000000"/>
              </a:solidFill>
              <a:latin typeface="Arial"/>
              <a:ea typeface="Arial"/>
              <a:cs typeface="Arial"/>
              <a:sym typeface="Arial"/>
            </a:endParaRPr>
          </a:p>
        </p:txBody>
      </p:sp>
      <p:grpSp>
        <p:nvGrpSpPr>
          <p:cNvPr id="519" name="Google Shape;519;p10"/>
          <p:cNvGrpSpPr/>
          <p:nvPr/>
        </p:nvGrpSpPr>
        <p:grpSpPr>
          <a:xfrm flipH="1" rot="10800000">
            <a:off x="3523388" y="4062883"/>
            <a:ext cx="264375" cy="221768"/>
            <a:chOff x="-208717" y="1451729"/>
            <a:chExt cx="352500" cy="538500"/>
          </a:xfrm>
        </p:grpSpPr>
        <p:cxnSp>
          <p:nvCxnSpPr>
            <p:cNvPr id="520" name="Google Shape;520;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21" name="Google Shape;521;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522" name="Google Shape;522;p10"/>
          <p:cNvSpPr txBox="1"/>
          <p:nvPr/>
        </p:nvSpPr>
        <p:spPr>
          <a:xfrm>
            <a:off x="1570961" y="4331779"/>
            <a:ext cx="1582875"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Design &amp; Content </a:t>
            </a:r>
            <a:endParaRPr b="0" i="0" sz="105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Creation</a:t>
            </a:r>
            <a:endParaRPr b="0" i="0" sz="1050" u="none" cap="none" strike="noStrike">
              <a:solidFill>
                <a:srgbClr val="000000"/>
              </a:solidFill>
              <a:latin typeface="Arial"/>
              <a:ea typeface="Arial"/>
              <a:cs typeface="Arial"/>
              <a:sym typeface="Arial"/>
            </a:endParaRPr>
          </a:p>
        </p:txBody>
      </p:sp>
      <p:grpSp>
        <p:nvGrpSpPr>
          <p:cNvPr id="523" name="Google Shape;523;p10"/>
          <p:cNvGrpSpPr/>
          <p:nvPr/>
        </p:nvGrpSpPr>
        <p:grpSpPr>
          <a:xfrm flipH="1" rot="10800000">
            <a:off x="3523388" y="4375608"/>
            <a:ext cx="264375" cy="221768"/>
            <a:chOff x="-208717" y="1451729"/>
            <a:chExt cx="352500" cy="538500"/>
          </a:xfrm>
        </p:grpSpPr>
        <p:cxnSp>
          <p:nvCxnSpPr>
            <p:cNvPr id="524" name="Google Shape;524;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25" name="Google Shape;525;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526" name="Google Shape;526;p10"/>
          <p:cNvSpPr txBox="1"/>
          <p:nvPr/>
        </p:nvSpPr>
        <p:spPr>
          <a:xfrm>
            <a:off x="1653154" y="4645488"/>
            <a:ext cx="1500750"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Virtual App </a:t>
            </a:r>
            <a:endParaRPr b="0" i="0" sz="105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Development</a:t>
            </a:r>
            <a:endParaRPr b="0" i="0" sz="1050" u="none" cap="none" strike="noStrike">
              <a:solidFill>
                <a:srgbClr val="000000"/>
              </a:solidFill>
              <a:latin typeface="Arial"/>
              <a:ea typeface="Arial"/>
              <a:cs typeface="Arial"/>
              <a:sym typeface="Arial"/>
            </a:endParaRPr>
          </a:p>
        </p:txBody>
      </p:sp>
      <p:grpSp>
        <p:nvGrpSpPr>
          <p:cNvPr id="527" name="Google Shape;527;p10"/>
          <p:cNvGrpSpPr/>
          <p:nvPr/>
        </p:nvGrpSpPr>
        <p:grpSpPr>
          <a:xfrm flipH="1" rot="10800000">
            <a:off x="3523388" y="4674532"/>
            <a:ext cx="264375" cy="221768"/>
            <a:chOff x="-208717" y="1451729"/>
            <a:chExt cx="352500" cy="538500"/>
          </a:xfrm>
        </p:grpSpPr>
        <p:cxnSp>
          <p:nvCxnSpPr>
            <p:cNvPr id="528" name="Google Shape;528;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29" name="Google Shape;529;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descr="Artificial Intelligence outline" id="530" name="Google Shape;530;p10"/>
          <p:cNvPicPr preferRelativeResize="0"/>
          <p:nvPr/>
        </p:nvPicPr>
        <p:blipFill rotWithShape="1">
          <a:blip r:embed="rId11">
            <a:alphaModFix/>
          </a:blip>
          <a:srcRect b="0" l="0" r="0" t="0"/>
          <a:stretch/>
        </p:blipFill>
        <p:spPr>
          <a:xfrm>
            <a:off x="3300540" y="3035012"/>
            <a:ext cx="181367" cy="181367"/>
          </a:xfrm>
          <a:prstGeom prst="rect">
            <a:avLst/>
          </a:prstGeom>
          <a:noFill/>
          <a:ln>
            <a:noFill/>
          </a:ln>
        </p:spPr>
      </p:pic>
      <p:pic>
        <p:nvPicPr>
          <p:cNvPr descr="Research outline" id="531" name="Google Shape;531;p10"/>
          <p:cNvPicPr preferRelativeResize="0"/>
          <p:nvPr/>
        </p:nvPicPr>
        <p:blipFill rotWithShape="1">
          <a:blip r:embed="rId12">
            <a:alphaModFix/>
          </a:blip>
          <a:srcRect b="0" l="0" r="0" t="0"/>
          <a:stretch/>
        </p:blipFill>
        <p:spPr>
          <a:xfrm>
            <a:off x="3300280" y="3393464"/>
            <a:ext cx="181367" cy="181367"/>
          </a:xfrm>
          <a:prstGeom prst="rect">
            <a:avLst/>
          </a:prstGeom>
          <a:noFill/>
          <a:ln>
            <a:noFill/>
          </a:ln>
        </p:spPr>
      </p:pic>
      <p:pic>
        <p:nvPicPr>
          <p:cNvPr descr="Statistics outline" id="532" name="Google Shape;532;p10"/>
          <p:cNvPicPr preferRelativeResize="0"/>
          <p:nvPr/>
        </p:nvPicPr>
        <p:blipFill rotWithShape="1">
          <a:blip r:embed="rId13">
            <a:alphaModFix/>
          </a:blip>
          <a:srcRect b="0" l="0" r="0" t="0"/>
          <a:stretch/>
        </p:blipFill>
        <p:spPr>
          <a:xfrm>
            <a:off x="3307300" y="3721896"/>
            <a:ext cx="164879" cy="164879"/>
          </a:xfrm>
          <a:prstGeom prst="rect">
            <a:avLst/>
          </a:prstGeom>
          <a:noFill/>
          <a:ln>
            <a:noFill/>
          </a:ln>
        </p:spPr>
      </p:pic>
      <p:pic>
        <p:nvPicPr>
          <p:cNvPr descr="5,028 Business advisory icon Images, Stock Photos &amp; Vectors | Shutterstock" id="533" name="Google Shape;533;p10"/>
          <p:cNvPicPr preferRelativeResize="0"/>
          <p:nvPr/>
        </p:nvPicPr>
        <p:blipFill rotWithShape="1">
          <a:blip r:embed="rId14">
            <a:alphaModFix/>
          </a:blip>
          <a:srcRect b="6224" l="0" r="0" t="0"/>
          <a:stretch/>
        </p:blipFill>
        <p:spPr>
          <a:xfrm>
            <a:off x="3305285" y="4089720"/>
            <a:ext cx="163262" cy="164879"/>
          </a:xfrm>
          <a:prstGeom prst="rect">
            <a:avLst/>
          </a:prstGeom>
          <a:noFill/>
          <a:ln>
            <a:noFill/>
          </a:ln>
        </p:spPr>
      </p:pic>
      <p:pic>
        <p:nvPicPr>
          <p:cNvPr descr="Illustrator outline" id="534" name="Google Shape;534;p10"/>
          <p:cNvPicPr preferRelativeResize="0"/>
          <p:nvPr/>
        </p:nvPicPr>
        <p:blipFill rotWithShape="1">
          <a:blip r:embed="rId15">
            <a:alphaModFix/>
          </a:blip>
          <a:srcRect b="0" l="0" r="0" t="0"/>
          <a:stretch/>
        </p:blipFill>
        <p:spPr>
          <a:xfrm>
            <a:off x="3300280" y="4383250"/>
            <a:ext cx="181367" cy="181367"/>
          </a:xfrm>
          <a:prstGeom prst="rect">
            <a:avLst/>
          </a:prstGeom>
          <a:noFill/>
          <a:ln>
            <a:noFill/>
          </a:ln>
        </p:spPr>
      </p:pic>
      <p:pic>
        <p:nvPicPr>
          <p:cNvPr descr="Ar, cardboard, head, reality, side, virtual, vr icon - Download on  Iconfinder" id="535" name="Google Shape;535;p10"/>
          <p:cNvPicPr preferRelativeResize="0"/>
          <p:nvPr/>
        </p:nvPicPr>
        <p:blipFill rotWithShape="1">
          <a:blip r:embed="rId16">
            <a:alphaModFix/>
          </a:blip>
          <a:srcRect b="0" l="0" r="0" t="0"/>
          <a:stretch/>
        </p:blipFill>
        <p:spPr>
          <a:xfrm>
            <a:off x="3294198" y="4708724"/>
            <a:ext cx="181366" cy="181366"/>
          </a:xfrm>
          <a:prstGeom prst="rect">
            <a:avLst/>
          </a:prstGeom>
          <a:noFill/>
          <a:ln>
            <a:noFill/>
          </a:ln>
        </p:spPr>
      </p:pic>
      <p:sp>
        <p:nvSpPr>
          <p:cNvPr id="536" name="Google Shape;536;p10"/>
          <p:cNvSpPr/>
          <p:nvPr/>
        </p:nvSpPr>
        <p:spPr>
          <a:xfrm>
            <a:off x="250239" y="1705589"/>
            <a:ext cx="102375" cy="102375"/>
          </a:xfrm>
          <a:prstGeom prst="ellipse">
            <a:avLst/>
          </a:prstGeom>
          <a:solidFill>
            <a:srgbClr val="2B2E8C"/>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37" name="Google Shape;537;p10"/>
          <p:cNvSpPr/>
          <p:nvPr/>
        </p:nvSpPr>
        <p:spPr>
          <a:xfrm>
            <a:off x="250239" y="3277214"/>
            <a:ext cx="102375" cy="102375"/>
          </a:xfrm>
          <a:prstGeom prst="ellipse">
            <a:avLst/>
          </a:prstGeom>
          <a:solidFill>
            <a:schemeClr val="accent1"/>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538" name="Google Shape;538;p10"/>
          <p:cNvSpPr/>
          <p:nvPr/>
        </p:nvSpPr>
        <p:spPr>
          <a:xfrm>
            <a:off x="250239" y="4344014"/>
            <a:ext cx="102375" cy="102375"/>
          </a:xfrm>
          <a:prstGeom prst="ellipse">
            <a:avLst/>
          </a:prstGeom>
          <a:solidFill>
            <a:schemeClr val="accent4"/>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pic>
        <p:nvPicPr>
          <p:cNvPr descr="Metaverse, virtual, world, virtual reality, vr, glasses, headset icon -  Download on Iconfinder" id="539" name="Google Shape;539;p10"/>
          <p:cNvPicPr preferRelativeResize="0"/>
          <p:nvPr/>
        </p:nvPicPr>
        <p:blipFill rotWithShape="1">
          <a:blip r:embed="rId17">
            <a:alphaModFix/>
          </a:blip>
          <a:srcRect b="0" l="0" r="0" t="0"/>
          <a:stretch/>
        </p:blipFill>
        <p:spPr>
          <a:xfrm flipH="1">
            <a:off x="902025" y="4152186"/>
            <a:ext cx="338174" cy="338174"/>
          </a:xfrm>
          <a:prstGeom prst="rect">
            <a:avLst/>
          </a:prstGeom>
          <a:noFill/>
          <a:ln>
            <a:noFill/>
          </a:ln>
        </p:spPr>
      </p:pic>
      <p:pic>
        <p:nvPicPr>
          <p:cNvPr descr="Data engineer Icons &amp; Symbols" id="540" name="Google Shape;540;p10"/>
          <p:cNvPicPr preferRelativeResize="0"/>
          <p:nvPr/>
        </p:nvPicPr>
        <p:blipFill rotWithShape="1">
          <a:blip r:embed="rId18">
            <a:alphaModFix/>
          </a:blip>
          <a:srcRect b="0" l="0" r="0" t="0"/>
          <a:stretch/>
        </p:blipFill>
        <p:spPr>
          <a:xfrm>
            <a:off x="853009" y="2842567"/>
            <a:ext cx="427322" cy="427322"/>
          </a:xfrm>
          <a:prstGeom prst="rect">
            <a:avLst/>
          </a:prstGeom>
          <a:noFill/>
          <a:ln>
            <a:noFill/>
          </a:ln>
        </p:spPr>
      </p:pic>
      <p:pic>
        <p:nvPicPr>
          <p:cNvPr descr="Software-engineering Icons - Free SVG &amp; PNG Software-engineering Images -  Noun Project" id="541" name="Google Shape;541;p10"/>
          <p:cNvPicPr preferRelativeResize="0"/>
          <p:nvPr/>
        </p:nvPicPr>
        <p:blipFill rotWithShape="1">
          <a:blip r:embed="rId19">
            <a:alphaModFix/>
          </a:blip>
          <a:srcRect b="0" l="0" r="0" t="0"/>
          <a:stretch/>
        </p:blipFill>
        <p:spPr>
          <a:xfrm>
            <a:off x="868869" y="1217567"/>
            <a:ext cx="376894" cy="376894"/>
          </a:xfrm>
          <a:prstGeom prst="rect">
            <a:avLst/>
          </a:prstGeom>
          <a:noFill/>
          <a:ln>
            <a:noFill/>
          </a:ln>
        </p:spPr>
      </p:pic>
      <p:pic>
        <p:nvPicPr>
          <p:cNvPr id="542" name="Google Shape;542;p10"/>
          <p:cNvPicPr preferRelativeResize="0"/>
          <p:nvPr/>
        </p:nvPicPr>
        <p:blipFill rotWithShape="1">
          <a:blip r:embed="rId20">
            <a:alphaModFix/>
          </a:blip>
          <a:srcRect b="0" l="0" r="0" t="0"/>
          <a:stretch/>
        </p:blipFill>
        <p:spPr>
          <a:xfrm>
            <a:off x="3902061" y="1027415"/>
            <a:ext cx="300038" cy="178594"/>
          </a:xfrm>
          <a:prstGeom prst="rect">
            <a:avLst/>
          </a:prstGeom>
          <a:noFill/>
          <a:ln>
            <a:noFill/>
          </a:ln>
        </p:spPr>
      </p:pic>
      <p:pic>
        <p:nvPicPr>
          <p:cNvPr id="543" name="Google Shape;543;p10"/>
          <p:cNvPicPr preferRelativeResize="0"/>
          <p:nvPr/>
        </p:nvPicPr>
        <p:blipFill rotWithShape="1">
          <a:blip r:embed="rId21">
            <a:alphaModFix/>
          </a:blip>
          <a:srcRect b="0" l="0" r="0" t="0"/>
          <a:stretch/>
        </p:blipFill>
        <p:spPr>
          <a:xfrm>
            <a:off x="6257308" y="999680"/>
            <a:ext cx="536194" cy="214481"/>
          </a:xfrm>
          <a:prstGeom prst="rect">
            <a:avLst/>
          </a:prstGeom>
          <a:noFill/>
          <a:ln>
            <a:noFill/>
          </a:ln>
        </p:spPr>
      </p:pic>
      <p:pic>
        <p:nvPicPr>
          <p:cNvPr descr="Flutter SDK Logo with Name in Black&quot; iPad Case &amp; Skin by ciberninjas |  Redbubble" id="544" name="Google Shape;544;p10"/>
          <p:cNvPicPr preferRelativeResize="0"/>
          <p:nvPr/>
        </p:nvPicPr>
        <p:blipFill rotWithShape="1">
          <a:blip r:embed="rId22">
            <a:alphaModFix/>
          </a:blip>
          <a:srcRect b="16286" l="25851" r="21605" t="17563"/>
          <a:stretch/>
        </p:blipFill>
        <p:spPr>
          <a:xfrm>
            <a:off x="7428959" y="999914"/>
            <a:ext cx="155820" cy="241911"/>
          </a:xfrm>
          <a:prstGeom prst="rect">
            <a:avLst/>
          </a:prstGeom>
          <a:noFill/>
          <a:ln>
            <a:noFill/>
          </a:ln>
        </p:spPr>
      </p:pic>
      <p:pic>
        <p:nvPicPr>
          <p:cNvPr id="545" name="Google Shape;545;p10"/>
          <p:cNvPicPr preferRelativeResize="0"/>
          <p:nvPr/>
        </p:nvPicPr>
        <p:blipFill rotWithShape="1">
          <a:blip r:embed="rId23">
            <a:alphaModFix/>
          </a:blip>
          <a:srcRect b="0" l="0" r="0" t="0"/>
          <a:stretch/>
        </p:blipFill>
        <p:spPr>
          <a:xfrm>
            <a:off x="5961002" y="4047681"/>
            <a:ext cx="239325" cy="239325"/>
          </a:xfrm>
          <a:prstGeom prst="rect">
            <a:avLst/>
          </a:prstGeom>
          <a:noFill/>
          <a:ln>
            <a:noFill/>
          </a:ln>
        </p:spPr>
      </p:pic>
      <p:pic>
        <p:nvPicPr>
          <p:cNvPr id="546" name="Google Shape;546;p10"/>
          <p:cNvPicPr preferRelativeResize="0"/>
          <p:nvPr/>
        </p:nvPicPr>
        <p:blipFill rotWithShape="1">
          <a:blip r:embed="rId24">
            <a:alphaModFix/>
          </a:blip>
          <a:srcRect b="0" l="0" r="0" t="0"/>
          <a:stretch/>
        </p:blipFill>
        <p:spPr>
          <a:xfrm>
            <a:off x="8342399" y="1003012"/>
            <a:ext cx="197400" cy="197400"/>
          </a:xfrm>
          <a:prstGeom prst="rect">
            <a:avLst/>
          </a:prstGeom>
          <a:noFill/>
          <a:ln>
            <a:noFill/>
          </a:ln>
        </p:spPr>
      </p:pic>
      <p:pic>
        <p:nvPicPr>
          <p:cNvPr id="547" name="Google Shape;547;p10"/>
          <p:cNvPicPr preferRelativeResize="0"/>
          <p:nvPr/>
        </p:nvPicPr>
        <p:blipFill rotWithShape="1">
          <a:blip r:embed="rId25">
            <a:alphaModFix/>
          </a:blip>
          <a:srcRect b="0" l="0" r="0" t="0"/>
          <a:stretch/>
        </p:blipFill>
        <p:spPr>
          <a:xfrm>
            <a:off x="3885866" y="4065169"/>
            <a:ext cx="514725" cy="187241"/>
          </a:xfrm>
          <a:prstGeom prst="rect">
            <a:avLst/>
          </a:prstGeom>
          <a:noFill/>
          <a:ln>
            <a:noFill/>
          </a:ln>
        </p:spPr>
      </p:pic>
      <p:pic>
        <p:nvPicPr>
          <p:cNvPr id="548" name="Google Shape;548;p10"/>
          <p:cNvPicPr preferRelativeResize="0"/>
          <p:nvPr/>
        </p:nvPicPr>
        <p:blipFill rotWithShape="1">
          <a:blip r:embed="rId26">
            <a:alphaModFix/>
          </a:blip>
          <a:srcRect b="0" l="0" r="0" t="0"/>
          <a:stretch/>
        </p:blipFill>
        <p:spPr>
          <a:xfrm>
            <a:off x="5050071" y="4031662"/>
            <a:ext cx="261451" cy="271513"/>
          </a:xfrm>
          <a:prstGeom prst="rect">
            <a:avLst/>
          </a:prstGeom>
          <a:noFill/>
          <a:ln>
            <a:noFill/>
          </a:ln>
        </p:spPr>
      </p:pic>
      <p:pic>
        <p:nvPicPr>
          <p:cNvPr id="549" name="Google Shape;549;p10"/>
          <p:cNvPicPr preferRelativeResize="0"/>
          <p:nvPr/>
        </p:nvPicPr>
        <p:blipFill rotWithShape="1">
          <a:blip r:embed="rId27">
            <a:alphaModFix/>
          </a:blip>
          <a:srcRect b="0" l="0" r="0" t="0"/>
          <a:stretch/>
        </p:blipFill>
        <p:spPr>
          <a:xfrm>
            <a:off x="6849806" y="4081362"/>
            <a:ext cx="618825" cy="170175"/>
          </a:xfrm>
          <a:prstGeom prst="rect">
            <a:avLst/>
          </a:prstGeom>
          <a:noFill/>
          <a:ln>
            <a:noFill/>
          </a:ln>
        </p:spPr>
      </p:pic>
      <p:pic>
        <p:nvPicPr>
          <p:cNvPr id="550" name="Google Shape;550;p10"/>
          <p:cNvPicPr preferRelativeResize="0"/>
          <p:nvPr/>
        </p:nvPicPr>
        <p:blipFill rotWithShape="1">
          <a:blip r:embed="rId28">
            <a:alphaModFix/>
          </a:blip>
          <a:srcRect b="0" l="0" r="0" t="0"/>
          <a:stretch/>
        </p:blipFill>
        <p:spPr>
          <a:xfrm>
            <a:off x="8118111" y="4062849"/>
            <a:ext cx="415088" cy="208856"/>
          </a:xfrm>
          <a:prstGeom prst="rect">
            <a:avLst/>
          </a:prstGeom>
          <a:noFill/>
          <a:ln>
            <a:noFill/>
          </a:ln>
        </p:spPr>
      </p:pic>
      <p:pic>
        <p:nvPicPr>
          <p:cNvPr id="551" name="Google Shape;551;p10"/>
          <p:cNvPicPr preferRelativeResize="0"/>
          <p:nvPr/>
        </p:nvPicPr>
        <p:blipFill rotWithShape="1">
          <a:blip r:embed="rId29">
            <a:alphaModFix/>
          </a:blip>
          <a:srcRect b="0" l="0" r="0" t="0"/>
          <a:stretch/>
        </p:blipFill>
        <p:spPr>
          <a:xfrm>
            <a:off x="6932047" y="4751890"/>
            <a:ext cx="581756" cy="153581"/>
          </a:xfrm>
          <a:prstGeom prst="rect">
            <a:avLst/>
          </a:prstGeom>
          <a:noFill/>
          <a:ln>
            <a:noFill/>
          </a:ln>
        </p:spPr>
      </p:pic>
      <p:pic>
        <p:nvPicPr>
          <p:cNvPr id="552" name="Google Shape;552;p10"/>
          <p:cNvPicPr preferRelativeResize="0"/>
          <p:nvPr/>
        </p:nvPicPr>
        <p:blipFill rotWithShape="1">
          <a:blip r:embed="rId30">
            <a:alphaModFix/>
          </a:blip>
          <a:srcRect b="0" l="0" r="0" t="0"/>
          <a:stretch/>
        </p:blipFill>
        <p:spPr>
          <a:xfrm>
            <a:off x="3814576" y="1249976"/>
            <a:ext cx="777692" cy="387211"/>
          </a:xfrm>
          <a:prstGeom prst="rect">
            <a:avLst/>
          </a:prstGeom>
          <a:noFill/>
          <a:ln>
            <a:noFill/>
          </a:ln>
        </p:spPr>
      </p:pic>
      <p:pic>
        <p:nvPicPr>
          <p:cNvPr id="553" name="Google Shape;553;p10"/>
          <p:cNvPicPr preferRelativeResize="0"/>
          <p:nvPr/>
        </p:nvPicPr>
        <p:blipFill rotWithShape="1">
          <a:blip r:embed="rId31">
            <a:alphaModFix/>
          </a:blip>
          <a:srcRect b="0" l="0" r="0" t="0"/>
          <a:stretch/>
        </p:blipFill>
        <p:spPr>
          <a:xfrm>
            <a:off x="5742724" y="1222725"/>
            <a:ext cx="572018" cy="427313"/>
          </a:xfrm>
          <a:prstGeom prst="rect">
            <a:avLst/>
          </a:prstGeom>
          <a:noFill/>
          <a:ln>
            <a:noFill/>
          </a:ln>
        </p:spPr>
      </p:pic>
      <p:pic>
        <p:nvPicPr>
          <p:cNvPr id="554" name="Google Shape;554;p10"/>
          <p:cNvPicPr preferRelativeResize="0"/>
          <p:nvPr/>
        </p:nvPicPr>
        <p:blipFill rotWithShape="1">
          <a:blip r:embed="rId32">
            <a:alphaModFix/>
          </a:blip>
          <a:srcRect b="0" l="0" r="0" t="0"/>
          <a:stretch/>
        </p:blipFill>
        <p:spPr>
          <a:xfrm>
            <a:off x="6238052" y="1133932"/>
            <a:ext cx="777675" cy="580916"/>
          </a:xfrm>
          <a:prstGeom prst="rect">
            <a:avLst/>
          </a:prstGeom>
          <a:noFill/>
          <a:ln>
            <a:noFill/>
          </a:ln>
        </p:spPr>
      </p:pic>
      <p:pic>
        <p:nvPicPr>
          <p:cNvPr id="555" name="Google Shape;555;p10"/>
          <p:cNvPicPr preferRelativeResize="0"/>
          <p:nvPr/>
        </p:nvPicPr>
        <p:blipFill rotWithShape="1">
          <a:blip r:embed="rId33">
            <a:alphaModFix/>
          </a:blip>
          <a:srcRect b="0" l="0" r="0" t="0"/>
          <a:stretch/>
        </p:blipFill>
        <p:spPr>
          <a:xfrm>
            <a:off x="7094474" y="1348624"/>
            <a:ext cx="477749" cy="163364"/>
          </a:xfrm>
          <a:prstGeom prst="rect">
            <a:avLst/>
          </a:prstGeom>
          <a:noFill/>
          <a:ln>
            <a:noFill/>
          </a:ln>
        </p:spPr>
      </p:pic>
      <p:pic>
        <p:nvPicPr>
          <p:cNvPr id="556" name="Google Shape;556;p10"/>
          <p:cNvPicPr preferRelativeResize="0"/>
          <p:nvPr/>
        </p:nvPicPr>
        <p:blipFill rotWithShape="1">
          <a:blip r:embed="rId34">
            <a:alphaModFix/>
          </a:blip>
          <a:srcRect b="0" l="0" r="0" t="0"/>
          <a:stretch/>
        </p:blipFill>
        <p:spPr>
          <a:xfrm>
            <a:off x="8032167" y="4372867"/>
            <a:ext cx="507281" cy="241219"/>
          </a:xfrm>
          <a:prstGeom prst="rect">
            <a:avLst/>
          </a:prstGeom>
          <a:noFill/>
          <a:ln>
            <a:noFill/>
          </a:ln>
        </p:spPr>
      </p:pic>
      <p:pic>
        <p:nvPicPr>
          <p:cNvPr id="557" name="Google Shape;557;p10"/>
          <p:cNvPicPr preferRelativeResize="0"/>
          <p:nvPr/>
        </p:nvPicPr>
        <p:blipFill rotWithShape="1">
          <a:blip r:embed="rId35">
            <a:alphaModFix/>
          </a:blip>
          <a:srcRect b="0" l="0" r="0" t="0"/>
          <a:stretch/>
        </p:blipFill>
        <p:spPr>
          <a:xfrm>
            <a:off x="3839361" y="1631119"/>
            <a:ext cx="539213" cy="269756"/>
          </a:xfrm>
          <a:prstGeom prst="rect">
            <a:avLst/>
          </a:prstGeom>
          <a:noFill/>
          <a:ln>
            <a:noFill/>
          </a:ln>
        </p:spPr>
      </p:pic>
      <p:pic>
        <p:nvPicPr>
          <p:cNvPr id="558" name="Google Shape;558;p10"/>
          <p:cNvPicPr preferRelativeResize="0"/>
          <p:nvPr/>
        </p:nvPicPr>
        <p:blipFill rotWithShape="1">
          <a:blip r:embed="rId36">
            <a:alphaModFix/>
          </a:blip>
          <a:srcRect b="0" l="0" r="0" t="0"/>
          <a:stretch/>
        </p:blipFill>
        <p:spPr>
          <a:xfrm>
            <a:off x="4535054" y="1705594"/>
            <a:ext cx="615750" cy="124894"/>
          </a:xfrm>
          <a:prstGeom prst="rect">
            <a:avLst/>
          </a:prstGeom>
          <a:noFill/>
          <a:ln>
            <a:noFill/>
          </a:ln>
        </p:spPr>
      </p:pic>
      <p:pic>
        <p:nvPicPr>
          <p:cNvPr id="559" name="Google Shape;559;p10"/>
          <p:cNvPicPr preferRelativeResize="0"/>
          <p:nvPr/>
        </p:nvPicPr>
        <p:blipFill rotWithShape="1">
          <a:blip r:embed="rId37">
            <a:alphaModFix/>
          </a:blip>
          <a:srcRect b="0" l="0" r="0" t="0"/>
          <a:stretch/>
        </p:blipFill>
        <p:spPr>
          <a:xfrm>
            <a:off x="5986922" y="1626901"/>
            <a:ext cx="933544" cy="303056"/>
          </a:xfrm>
          <a:prstGeom prst="rect">
            <a:avLst/>
          </a:prstGeom>
          <a:noFill/>
          <a:ln>
            <a:noFill/>
          </a:ln>
        </p:spPr>
      </p:pic>
      <p:pic>
        <p:nvPicPr>
          <p:cNvPr id="560" name="Google Shape;560;p10"/>
          <p:cNvPicPr preferRelativeResize="0"/>
          <p:nvPr/>
        </p:nvPicPr>
        <p:blipFill rotWithShape="1">
          <a:blip r:embed="rId38">
            <a:alphaModFix/>
          </a:blip>
          <a:srcRect b="0" l="0" r="0" t="0"/>
          <a:stretch/>
        </p:blipFill>
        <p:spPr>
          <a:xfrm>
            <a:off x="7047646" y="1608526"/>
            <a:ext cx="717656" cy="301238"/>
          </a:xfrm>
          <a:prstGeom prst="rect">
            <a:avLst/>
          </a:prstGeom>
          <a:noFill/>
          <a:ln>
            <a:noFill/>
          </a:ln>
        </p:spPr>
      </p:pic>
      <p:pic>
        <p:nvPicPr>
          <p:cNvPr id="561" name="Google Shape;561;p10"/>
          <p:cNvPicPr preferRelativeResize="0"/>
          <p:nvPr/>
        </p:nvPicPr>
        <p:blipFill rotWithShape="1">
          <a:blip r:embed="rId39">
            <a:alphaModFix/>
          </a:blip>
          <a:srcRect b="0" l="0" r="0" t="0"/>
          <a:stretch/>
        </p:blipFill>
        <p:spPr>
          <a:xfrm>
            <a:off x="3875707" y="4358240"/>
            <a:ext cx="571295" cy="321339"/>
          </a:xfrm>
          <a:prstGeom prst="rect">
            <a:avLst/>
          </a:prstGeom>
          <a:noFill/>
          <a:ln>
            <a:noFill/>
          </a:ln>
        </p:spPr>
      </p:pic>
      <p:pic>
        <p:nvPicPr>
          <p:cNvPr id="562" name="Google Shape;562;p10"/>
          <p:cNvPicPr preferRelativeResize="0"/>
          <p:nvPr/>
        </p:nvPicPr>
        <p:blipFill rotWithShape="1">
          <a:blip r:embed="rId40">
            <a:alphaModFix/>
          </a:blip>
          <a:srcRect b="0" l="0" r="0" t="0"/>
          <a:stretch/>
        </p:blipFill>
        <p:spPr>
          <a:xfrm>
            <a:off x="5164350" y="4420237"/>
            <a:ext cx="910350" cy="177056"/>
          </a:xfrm>
          <a:prstGeom prst="rect">
            <a:avLst/>
          </a:prstGeom>
          <a:noFill/>
          <a:ln>
            <a:noFill/>
          </a:ln>
        </p:spPr>
      </p:pic>
      <p:pic>
        <p:nvPicPr>
          <p:cNvPr id="563" name="Google Shape;563;p10"/>
          <p:cNvPicPr preferRelativeResize="0"/>
          <p:nvPr/>
        </p:nvPicPr>
        <p:blipFill rotWithShape="1">
          <a:blip r:embed="rId41">
            <a:alphaModFix/>
          </a:blip>
          <a:srcRect b="0" l="0" r="0" t="0"/>
          <a:stretch/>
        </p:blipFill>
        <p:spPr>
          <a:xfrm>
            <a:off x="7778870" y="4749879"/>
            <a:ext cx="746719" cy="160106"/>
          </a:xfrm>
          <a:prstGeom prst="rect">
            <a:avLst/>
          </a:prstGeom>
          <a:noFill/>
          <a:ln>
            <a:noFill/>
          </a:ln>
        </p:spPr>
      </p:pic>
      <p:pic>
        <p:nvPicPr>
          <p:cNvPr id="564" name="Google Shape;564;p10"/>
          <p:cNvPicPr preferRelativeResize="0"/>
          <p:nvPr/>
        </p:nvPicPr>
        <p:blipFill rotWithShape="1">
          <a:blip r:embed="rId42">
            <a:alphaModFix/>
          </a:blip>
          <a:srcRect b="0" l="0" r="0" t="0"/>
          <a:stretch/>
        </p:blipFill>
        <p:spPr>
          <a:xfrm>
            <a:off x="6792049" y="4389412"/>
            <a:ext cx="522768" cy="206175"/>
          </a:xfrm>
          <a:prstGeom prst="rect">
            <a:avLst/>
          </a:prstGeom>
          <a:noFill/>
          <a:ln>
            <a:noFill/>
          </a:ln>
        </p:spPr>
      </p:pic>
      <p:pic>
        <p:nvPicPr>
          <p:cNvPr id="565" name="Google Shape;565;p10"/>
          <p:cNvPicPr preferRelativeResize="0"/>
          <p:nvPr/>
        </p:nvPicPr>
        <p:blipFill rotWithShape="1">
          <a:blip r:embed="rId43">
            <a:alphaModFix/>
          </a:blip>
          <a:srcRect b="0" l="0" r="0" t="0"/>
          <a:stretch/>
        </p:blipFill>
        <p:spPr>
          <a:xfrm>
            <a:off x="3885589" y="4586912"/>
            <a:ext cx="755551" cy="425000"/>
          </a:xfrm>
          <a:prstGeom prst="rect">
            <a:avLst/>
          </a:prstGeom>
          <a:noFill/>
          <a:ln>
            <a:noFill/>
          </a:ln>
        </p:spPr>
      </p:pic>
      <p:grpSp>
        <p:nvGrpSpPr>
          <p:cNvPr id="566" name="Google Shape;566;p10"/>
          <p:cNvGrpSpPr/>
          <p:nvPr/>
        </p:nvGrpSpPr>
        <p:grpSpPr>
          <a:xfrm flipH="1" rot="10800000">
            <a:off x="3523388" y="2003872"/>
            <a:ext cx="264375" cy="221768"/>
            <a:chOff x="-208717" y="1451729"/>
            <a:chExt cx="352500" cy="538500"/>
          </a:xfrm>
        </p:grpSpPr>
        <p:cxnSp>
          <p:nvCxnSpPr>
            <p:cNvPr id="567" name="Google Shape;567;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68" name="Google Shape;568;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id="569" name="Google Shape;569;p10"/>
          <p:cNvPicPr preferRelativeResize="0"/>
          <p:nvPr/>
        </p:nvPicPr>
        <p:blipFill rotWithShape="1">
          <a:blip r:embed="rId44">
            <a:alphaModFix/>
          </a:blip>
          <a:srcRect b="0" l="0" r="0" t="0"/>
          <a:stretch/>
        </p:blipFill>
        <p:spPr>
          <a:xfrm>
            <a:off x="3864460" y="1997211"/>
            <a:ext cx="529238" cy="224044"/>
          </a:xfrm>
          <a:prstGeom prst="rect">
            <a:avLst/>
          </a:prstGeom>
          <a:noFill/>
          <a:ln>
            <a:noFill/>
          </a:ln>
        </p:spPr>
      </p:pic>
      <p:pic>
        <p:nvPicPr>
          <p:cNvPr id="570" name="Google Shape;570;p10"/>
          <p:cNvPicPr preferRelativeResize="0"/>
          <p:nvPr/>
        </p:nvPicPr>
        <p:blipFill rotWithShape="1">
          <a:blip r:embed="rId45">
            <a:alphaModFix/>
          </a:blip>
          <a:srcRect b="0" l="0" r="0" t="0"/>
          <a:stretch/>
        </p:blipFill>
        <p:spPr>
          <a:xfrm>
            <a:off x="4456500" y="2016825"/>
            <a:ext cx="527194" cy="179107"/>
          </a:xfrm>
          <a:prstGeom prst="rect">
            <a:avLst/>
          </a:prstGeom>
          <a:noFill/>
          <a:ln>
            <a:noFill/>
          </a:ln>
        </p:spPr>
      </p:pic>
      <p:pic>
        <p:nvPicPr>
          <p:cNvPr id="571" name="Google Shape;571;p10"/>
          <p:cNvPicPr preferRelativeResize="0"/>
          <p:nvPr/>
        </p:nvPicPr>
        <p:blipFill rotWithShape="1">
          <a:blip r:embed="rId46">
            <a:alphaModFix/>
          </a:blip>
          <a:srcRect b="0" l="0" r="0" t="0"/>
          <a:stretch/>
        </p:blipFill>
        <p:spPr>
          <a:xfrm>
            <a:off x="5000775" y="1905728"/>
            <a:ext cx="758585" cy="426706"/>
          </a:xfrm>
          <a:prstGeom prst="rect">
            <a:avLst/>
          </a:prstGeom>
          <a:noFill/>
          <a:ln>
            <a:noFill/>
          </a:ln>
        </p:spPr>
      </p:pic>
      <p:pic>
        <p:nvPicPr>
          <p:cNvPr id="572" name="Google Shape;572;p10"/>
          <p:cNvPicPr preferRelativeResize="0"/>
          <p:nvPr/>
        </p:nvPicPr>
        <p:blipFill rotWithShape="1">
          <a:blip r:embed="rId47">
            <a:alphaModFix/>
          </a:blip>
          <a:srcRect b="0" l="0" r="0" t="0"/>
          <a:stretch/>
        </p:blipFill>
        <p:spPr>
          <a:xfrm>
            <a:off x="5776440" y="1960819"/>
            <a:ext cx="514726" cy="288794"/>
          </a:xfrm>
          <a:prstGeom prst="rect">
            <a:avLst/>
          </a:prstGeom>
          <a:noFill/>
          <a:ln>
            <a:noFill/>
          </a:ln>
        </p:spPr>
      </p:pic>
      <p:pic>
        <p:nvPicPr>
          <p:cNvPr id="573" name="Google Shape;573;p10"/>
          <p:cNvPicPr preferRelativeResize="0"/>
          <p:nvPr/>
        </p:nvPicPr>
        <p:blipFill rotWithShape="1">
          <a:blip r:embed="rId48">
            <a:alphaModFix/>
          </a:blip>
          <a:srcRect b="0" l="0" r="0" t="0"/>
          <a:stretch/>
        </p:blipFill>
        <p:spPr>
          <a:xfrm>
            <a:off x="6977603" y="2002416"/>
            <a:ext cx="199500" cy="199500"/>
          </a:xfrm>
          <a:prstGeom prst="rect">
            <a:avLst/>
          </a:prstGeom>
          <a:noFill/>
          <a:ln>
            <a:noFill/>
          </a:ln>
        </p:spPr>
      </p:pic>
      <p:grpSp>
        <p:nvGrpSpPr>
          <p:cNvPr id="574" name="Google Shape;574;p10"/>
          <p:cNvGrpSpPr/>
          <p:nvPr/>
        </p:nvGrpSpPr>
        <p:grpSpPr>
          <a:xfrm flipH="1" rot="10800000">
            <a:off x="3532501" y="2349768"/>
            <a:ext cx="264375" cy="221768"/>
            <a:chOff x="-208717" y="1451729"/>
            <a:chExt cx="352500" cy="538500"/>
          </a:xfrm>
        </p:grpSpPr>
        <p:cxnSp>
          <p:nvCxnSpPr>
            <p:cNvPr id="575" name="Google Shape;575;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76" name="Google Shape;576;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grpSp>
        <p:nvGrpSpPr>
          <p:cNvPr id="577" name="Google Shape;577;p10"/>
          <p:cNvGrpSpPr/>
          <p:nvPr/>
        </p:nvGrpSpPr>
        <p:grpSpPr>
          <a:xfrm flipH="1" rot="10800000">
            <a:off x="3523388" y="2688704"/>
            <a:ext cx="264375" cy="221768"/>
            <a:chOff x="-208717" y="1451729"/>
            <a:chExt cx="352500" cy="538500"/>
          </a:xfrm>
        </p:grpSpPr>
        <p:cxnSp>
          <p:nvCxnSpPr>
            <p:cNvPr id="578" name="Google Shape;578;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579" name="Google Shape;579;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id="580" name="Google Shape;580;p10"/>
          <p:cNvPicPr preferRelativeResize="0"/>
          <p:nvPr/>
        </p:nvPicPr>
        <p:blipFill rotWithShape="1">
          <a:blip r:embed="rId49">
            <a:alphaModFix/>
          </a:blip>
          <a:srcRect b="0" l="0" r="0" t="0"/>
          <a:stretch/>
        </p:blipFill>
        <p:spPr>
          <a:xfrm>
            <a:off x="4604654" y="1356966"/>
            <a:ext cx="478987" cy="172425"/>
          </a:xfrm>
          <a:prstGeom prst="rect">
            <a:avLst/>
          </a:prstGeom>
          <a:noFill/>
          <a:ln>
            <a:noFill/>
          </a:ln>
        </p:spPr>
      </p:pic>
      <p:pic>
        <p:nvPicPr>
          <p:cNvPr id="581" name="Google Shape;581;p10"/>
          <p:cNvPicPr preferRelativeResize="0"/>
          <p:nvPr/>
        </p:nvPicPr>
        <p:blipFill rotWithShape="1">
          <a:blip r:embed="rId50">
            <a:alphaModFix/>
          </a:blip>
          <a:srcRect b="0" l="0" r="0" t="0"/>
          <a:stretch/>
        </p:blipFill>
        <p:spPr>
          <a:xfrm>
            <a:off x="3907474" y="2377201"/>
            <a:ext cx="507413" cy="179981"/>
          </a:xfrm>
          <a:prstGeom prst="rect">
            <a:avLst/>
          </a:prstGeom>
          <a:noFill/>
          <a:ln>
            <a:noFill/>
          </a:ln>
        </p:spPr>
      </p:pic>
      <p:pic>
        <p:nvPicPr>
          <p:cNvPr id="582" name="Google Shape;582;p10"/>
          <p:cNvPicPr preferRelativeResize="0"/>
          <p:nvPr/>
        </p:nvPicPr>
        <p:blipFill rotWithShape="1">
          <a:blip r:embed="rId51">
            <a:alphaModFix/>
          </a:blip>
          <a:srcRect b="0" l="0" r="0" t="0"/>
          <a:stretch/>
        </p:blipFill>
        <p:spPr>
          <a:xfrm>
            <a:off x="4567118" y="2278576"/>
            <a:ext cx="771840" cy="385931"/>
          </a:xfrm>
          <a:prstGeom prst="rect">
            <a:avLst/>
          </a:prstGeom>
          <a:noFill/>
          <a:ln>
            <a:noFill/>
          </a:ln>
        </p:spPr>
      </p:pic>
      <p:pic>
        <p:nvPicPr>
          <p:cNvPr id="583" name="Google Shape;583;p10"/>
          <p:cNvPicPr preferRelativeResize="0"/>
          <p:nvPr/>
        </p:nvPicPr>
        <p:blipFill rotWithShape="1">
          <a:blip r:embed="rId52">
            <a:alphaModFix/>
          </a:blip>
          <a:srcRect b="0" l="0" r="0" t="0"/>
          <a:stretch/>
        </p:blipFill>
        <p:spPr>
          <a:xfrm>
            <a:off x="5491189" y="2335275"/>
            <a:ext cx="699151" cy="268307"/>
          </a:xfrm>
          <a:prstGeom prst="rect">
            <a:avLst/>
          </a:prstGeom>
          <a:noFill/>
          <a:ln>
            <a:noFill/>
          </a:ln>
        </p:spPr>
      </p:pic>
      <p:pic>
        <p:nvPicPr>
          <p:cNvPr id="584" name="Google Shape;584;p10"/>
          <p:cNvPicPr preferRelativeResize="0"/>
          <p:nvPr/>
        </p:nvPicPr>
        <p:blipFill rotWithShape="1">
          <a:blip r:embed="rId53">
            <a:alphaModFix/>
          </a:blip>
          <a:srcRect b="0" l="0" r="0" t="0"/>
          <a:stretch/>
        </p:blipFill>
        <p:spPr>
          <a:xfrm>
            <a:off x="3873380" y="2688432"/>
            <a:ext cx="332175" cy="207620"/>
          </a:xfrm>
          <a:prstGeom prst="rect">
            <a:avLst/>
          </a:prstGeom>
          <a:noFill/>
          <a:ln>
            <a:noFill/>
          </a:ln>
        </p:spPr>
      </p:pic>
      <p:pic>
        <p:nvPicPr>
          <p:cNvPr id="585" name="Google Shape;585;p10"/>
          <p:cNvPicPr preferRelativeResize="0"/>
          <p:nvPr/>
        </p:nvPicPr>
        <p:blipFill rotWithShape="1">
          <a:blip r:embed="rId54">
            <a:alphaModFix/>
          </a:blip>
          <a:srcRect b="0" l="0" r="0" t="0"/>
          <a:stretch/>
        </p:blipFill>
        <p:spPr>
          <a:xfrm>
            <a:off x="4290742" y="2699345"/>
            <a:ext cx="319163" cy="228731"/>
          </a:xfrm>
          <a:prstGeom prst="rect">
            <a:avLst/>
          </a:prstGeom>
          <a:noFill/>
          <a:ln>
            <a:noFill/>
          </a:ln>
        </p:spPr>
      </p:pic>
      <p:pic>
        <p:nvPicPr>
          <p:cNvPr id="586" name="Google Shape;586;p10"/>
          <p:cNvPicPr preferRelativeResize="0"/>
          <p:nvPr/>
        </p:nvPicPr>
        <p:blipFill rotWithShape="1">
          <a:blip r:embed="rId55">
            <a:alphaModFix/>
          </a:blip>
          <a:srcRect b="0" l="0" r="0" t="0"/>
          <a:stretch/>
        </p:blipFill>
        <p:spPr>
          <a:xfrm>
            <a:off x="4695094" y="2660554"/>
            <a:ext cx="529237" cy="330780"/>
          </a:xfrm>
          <a:prstGeom prst="rect">
            <a:avLst/>
          </a:prstGeom>
          <a:noFill/>
          <a:ln>
            <a:noFill/>
          </a:ln>
        </p:spPr>
      </p:pic>
      <p:pic>
        <p:nvPicPr>
          <p:cNvPr id="587" name="Google Shape;587;p10"/>
          <p:cNvPicPr preferRelativeResize="0"/>
          <p:nvPr/>
        </p:nvPicPr>
        <p:blipFill rotWithShape="1">
          <a:blip r:embed="rId56">
            <a:alphaModFix/>
          </a:blip>
          <a:srcRect b="0" l="0" r="0" t="0"/>
          <a:stretch/>
        </p:blipFill>
        <p:spPr>
          <a:xfrm>
            <a:off x="3866569" y="3342333"/>
            <a:ext cx="571293" cy="285647"/>
          </a:xfrm>
          <a:prstGeom prst="rect">
            <a:avLst/>
          </a:prstGeom>
          <a:noFill/>
          <a:ln>
            <a:noFill/>
          </a:ln>
        </p:spPr>
      </p:pic>
      <p:pic>
        <p:nvPicPr>
          <p:cNvPr id="588" name="Google Shape;588;p10"/>
          <p:cNvPicPr preferRelativeResize="0"/>
          <p:nvPr/>
        </p:nvPicPr>
        <p:blipFill rotWithShape="1">
          <a:blip r:embed="rId57">
            <a:alphaModFix/>
          </a:blip>
          <a:srcRect b="0" l="0" r="0" t="0"/>
          <a:stretch/>
        </p:blipFill>
        <p:spPr>
          <a:xfrm>
            <a:off x="4751071" y="3370230"/>
            <a:ext cx="654770" cy="232227"/>
          </a:xfrm>
          <a:prstGeom prst="rect">
            <a:avLst/>
          </a:prstGeom>
          <a:noFill/>
          <a:ln>
            <a:noFill/>
          </a:ln>
        </p:spPr>
      </p:pic>
      <p:pic>
        <p:nvPicPr>
          <p:cNvPr id="589" name="Google Shape;589;p10"/>
          <p:cNvPicPr preferRelativeResize="0"/>
          <p:nvPr/>
        </p:nvPicPr>
        <p:blipFill rotWithShape="1">
          <a:blip r:embed="rId58">
            <a:alphaModFix/>
          </a:blip>
          <a:srcRect b="0" l="0" r="0" t="0"/>
          <a:stretch/>
        </p:blipFill>
        <p:spPr>
          <a:xfrm>
            <a:off x="6677643" y="3420320"/>
            <a:ext cx="763820" cy="175594"/>
          </a:xfrm>
          <a:prstGeom prst="rect">
            <a:avLst/>
          </a:prstGeom>
          <a:noFill/>
          <a:ln>
            <a:noFill/>
          </a:ln>
        </p:spPr>
      </p:pic>
      <p:pic>
        <p:nvPicPr>
          <p:cNvPr id="590" name="Google Shape;590;p10"/>
          <p:cNvPicPr preferRelativeResize="0"/>
          <p:nvPr/>
        </p:nvPicPr>
        <p:blipFill rotWithShape="1">
          <a:blip r:embed="rId59">
            <a:alphaModFix/>
          </a:blip>
          <a:srcRect b="0" l="0" r="0" t="0"/>
          <a:stretch/>
        </p:blipFill>
        <p:spPr>
          <a:xfrm>
            <a:off x="8311487" y="3387131"/>
            <a:ext cx="226986" cy="226986"/>
          </a:xfrm>
          <a:prstGeom prst="rect">
            <a:avLst/>
          </a:prstGeom>
          <a:noFill/>
          <a:ln>
            <a:noFill/>
          </a:ln>
        </p:spPr>
      </p:pic>
      <p:pic>
        <p:nvPicPr>
          <p:cNvPr id="591" name="Google Shape;591;p10"/>
          <p:cNvPicPr preferRelativeResize="0"/>
          <p:nvPr/>
        </p:nvPicPr>
        <p:blipFill rotWithShape="1">
          <a:blip r:embed="rId60">
            <a:alphaModFix/>
          </a:blip>
          <a:srcRect b="0" l="0" r="0" t="0"/>
          <a:stretch/>
        </p:blipFill>
        <p:spPr>
          <a:xfrm>
            <a:off x="3852455" y="2978963"/>
            <a:ext cx="409237" cy="261900"/>
          </a:xfrm>
          <a:prstGeom prst="rect">
            <a:avLst/>
          </a:prstGeom>
          <a:noFill/>
          <a:ln>
            <a:noFill/>
          </a:ln>
        </p:spPr>
      </p:pic>
      <p:pic>
        <p:nvPicPr>
          <p:cNvPr id="592" name="Google Shape;592;p10"/>
          <p:cNvPicPr preferRelativeResize="0"/>
          <p:nvPr/>
        </p:nvPicPr>
        <p:blipFill rotWithShape="1">
          <a:blip r:embed="rId61">
            <a:alphaModFix/>
          </a:blip>
          <a:srcRect b="0" l="0" r="0" t="0"/>
          <a:stretch/>
        </p:blipFill>
        <p:spPr>
          <a:xfrm>
            <a:off x="4305713" y="3041427"/>
            <a:ext cx="458681" cy="229350"/>
          </a:xfrm>
          <a:prstGeom prst="rect">
            <a:avLst/>
          </a:prstGeom>
          <a:noFill/>
          <a:ln>
            <a:noFill/>
          </a:ln>
        </p:spPr>
      </p:pic>
      <p:pic>
        <p:nvPicPr>
          <p:cNvPr id="593" name="Google Shape;593;p10"/>
          <p:cNvPicPr preferRelativeResize="0"/>
          <p:nvPr/>
        </p:nvPicPr>
        <p:blipFill rotWithShape="1">
          <a:blip r:embed="rId62">
            <a:alphaModFix/>
          </a:blip>
          <a:srcRect b="0" l="0" r="0" t="0"/>
          <a:stretch/>
        </p:blipFill>
        <p:spPr>
          <a:xfrm>
            <a:off x="5766718" y="2725669"/>
            <a:ext cx="624094" cy="167194"/>
          </a:xfrm>
          <a:prstGeom prst="rect">
            <a:avLst/>
          </a:prstGeom>
          <a:noFill/>
          <a:ln>
            <a:noFill/>
          </a:ln>
        </p:spPr>
      </p:pic>
      <p:pic>
        <p:nvPicPr>
          <p:cNvPr id="594" name="Google Shape;594;p10"/>
          <p:cNvPicPr preferRelativeResize="0"/>
          <p:nvPr/>
        </p:nvPicPr>
        <p:blipFill rotWithShape="1">
          <a:blip r:embed="rId63">
            <a:alphaModFix/>
          </a:blip>
          <a:srcRect b="0" l="0" r="0" t="0"/>
          <a:stretch/>
        </p:blipFill>
        <p:spPr>
          <a:xfrm>
            <a:off x="6476001" y="2762381"/>
            <a:ext cx="665119" cy="109406"/>
          </a:xfrm>
          <a:prstGeom prst="rect">
            <a:avLst/>
          </a:prstGeom>
          <a:noFill/>
          <a:ln>
            <a:noFill/>
          </a:ln>
        </p:spPr>
      </p:pic>
      <p:pic>
        <p:nvPicPr>
          <p:cNvPr id="595" name="Google Shape;595;p10"/>
          <p:cNvPicPr preferRelativeResize="0"/>
          <p:nvPr/>
        </p:nvPicPr>
        <p:blipFill rotWithShape="1">
          <a:blip r:embed="rId64">
            <a:alphaModFix/>
          </a:blip>
          <a:srcRect b="0" l="0" r="0" t="0"/>
          <a:stretch/>
        </p:blipFill>
        <p:spPr>
          <a:xfrm>
            <a:off x="7200985" y="2754918"/>
            <a:ext cx="308531" cy="106125"/>
          </a:xfrm>
          <a:prstGeom prst="rect">
            <a:avLst/>
          </a:prstGeom>
          <a:noFill/>
          <a:ln>
            <a:noFill/>
          </a:ln>
        </p:spPr>
      </p:pic>
      <p:pic>
        <p:nvPicPr>
          <p:cNvPr id="596" name="Google Shape;596;p10"/>
          <p:cNvPicPr preferRelativeResize="0"/>
          <p:nvPr/>
        </p:nvPicPr>
        <p:blipFill rotWithShape="1">
          <a:blip r:embed="rId65">
            <a:alphaModFix/>
          </a:blip>
          <a:srcRect b="0" l="0" r="0" t="0"/>
          <a:stretch/>
        </p:blipFill>
        <p:spPr>
          <a:xfrm>
            <a:off x="7594705" y="2744192"/>
            <a:ext cx="453957" cy="115013"/>
          </a:xfrm>
          <a:prstGeom prst="rect">
            <a:avLst/>
          </a:prstGeom>
          <a:noFill/>
          <a:ln>
            <a:noFill/>
          </a:ln>
        </p:spPr>
      </p:pic>
      <p:pic>
        <p:nvPicPr>
          <p:cNvPr id="597" name="Google Shape;597;p10"/>
          <p:cNvPicPr preferRelativeResize="0"/>
          <p:nvPr/>
        </p:nvPicPr>
        <p:blipFill rotWithShape="1">
          <a:blip r:embed="rId66">
            <a:alphaModFix/>
          </a:blip>
          <a:srcRect b="0" l="0" r="0" t="0"/>
          <a:stretch/>
        </p:blipFill>
        <p:spPr>
          <a:xfrm>
            <a:off x="7267371" y="2321976"/>
            <a:ext cx="563644" cy="281813"/>
          </a:xfrm>
          <a:prstGeom prst="rect">
            <a:avLst/>
          </a:prstGeom>
          <a:noFill/>
          <a:ln>
            <a:noFill/>
          </a:ln>
        </p:spPr>
      </p:pic>
      <p:pic>
        <p:nvPicPr>
          <p:cNvPr id="598" name="Google Shape;598;p10"/>
          <p:cNvPicPr preferRelativeResize="0"/>
          <p:nvPr/>
        </p:nvPicPr>
        <p:blipFill rotWithShape="1">
          <a:blip r:embed="rId67">
            <a:alphaModFix/>
          </a:blip>
          <a:srcRect b="0" l="0" r="0" t="0"/>
          <a:stretch/>
        </p:blipFill>
        <p:spPr>
          <a:xfrm>
            <a:off x="7979772" y="2272655"/>
            <a:ext cx="579619" cy="402844"/>
          </a:xfrm>
          <a:prstGeom prst="rect">
            <a:avLst/>
          </a:prstGeom>
          <a:noFill/>
          <a:ln>
            <a:noFill/>
          </a:ln>
        </p:spPr>
      </p:pic>
      <p:pic>
        <p:nvPicPr>
          <p:cNvPr id="599" name="Google Shape;599;p10"/>
          <p:cNvPicPr preferRelativeResize="0"/>
          <p:nvPr/>
        </p:nvPicPr>
        <p:blipFill rotWithShape="1">
          <a:blip r:embed="rId68">
            <a:alphaModFix/>
          </a:blip>
          <a:srcRect b="0" l="0" r="0" t="0"/>
          <a:stretch/>
        </p:blipFill>
        <p:spPr>
          <a:xfrm>
            <a:off x="7121084" y="2975304"/>
            <a:ext cx="615750" cy="299325"/>
          </a:xfrm>
          <a:prstGeom prst="rect">
            <a:avLst/>
          </a:prstGeom>
          <a:noFill/>
          <a:ln>
            <a:noFill/>
          </a:ln>
        </p:spPr>
      </p:pic>
      <p:pic>
        <p:nvPicPr>
          <p:cNvPr id="600" name="Google Shape;600;p10"/>
          <p:cNvPicPr preferRelativeResize="0"/>
          <p:nvPr/>
        </p:nvPicPr>
        <p:blipFill rotWithShape="1">
          <a:blip r:embed="rId69">
            <a:alphaModFix/>
          </a:blip>
          <a:srcRect b="0" l="0" r="0" t="0"/>
          <a:stretch/>
        </p:blipFill>
        <p:spPr>
          <a:xfrm>
            <a:off x="8133848" y="2691600"/>
            <a:ext cx="527195" cy="230644"/>
          </a:xfrm>
          <a:prstGeom prst="rect">
            <a:avLst/>
          </a:prstGeom>
          <a:noFill/>
          <a:ln>
            <a:noFill/>
          </a:ln>
        </p:spPr>
      </p:pic>
      <p:pic>
        <p:nvPicPr>
          <p:cNvPr id="601" name="Google Shape;601;p10"/>
          <p:cNvPicPr preferRelativeResize="0"/>
          <p:nvPr/>
        </p:nvPicPr>
        <p:blipFill rotWithShape="1">
          <a:blip r:embed="rId70">
            <a:alphaModFix/>
          </a:blip>
          <a:srcRect b="0" l="0" r="0" t="0"/>
          <a:stretch/>
        </p:blipFill>
        <p:spPr>
          <a:xfrm>
            <a:off x="6308247" y="1949435"/>
            <a:ext cx="652275" cy="305480"/>
          </a:xfrm>
          <a:prstGeom prst="rect">
            <a:avLst/>
          </a:prstGeom>
          <a:noFill/>
          <a:ln>
            <a:noFill/>
          </a:ln>
        </p:spPr>
      </p:pic>
      <p:pic>
        <p:nvPicPr>
          <p:cNvPr id="602" name="Google Shape;602;p10"/>
          <p:cNvPicPr preferRelativeResize="0"/>
          <p:nvPr/>
        </p:nvPicPr>
        <p:blipFill rotWithShape="1">
          <a:blip r:embed="rId71">
            <a:alphaModFix/>
          </a:blip>
          <a:srcRect b="0" l="0" r="0" t="0"/>
          <a:stretch/>
        </p:blipFill>
        <p:spPr>
          <a:xfrm>
            <a:off x="7194185" y="1970792"/>
            <a:ext cx="501899" cy="250950"/>
          </a:xfrm>
          <a:prstGeom prst="rect">
            <a:avLst/>
          </a:prstGeom>
          <a:noFill/>
          <a:ln>
            <a:noFill/>
          </a:ln>
        </p:spPr>
      </p:pic>
      <p:pic>
        <p:nvPicPr>
          <p:cNvPr id="603" name="Google Shape;603;p10"/>
          <p:cNvPicPr preferRelativeResize="0"/>
          <p:nvPr/>
        </p:nvPicPr>
        <p:blipFill rotWithShape="1">
          <a:blip r:embed="rId72">
            <a:alphaModFix/>
          </a:blip>
          <a:srcRect b="0" l="0" r="0" t="0"/>
          <a:stretch/>
        </p:blipFill>
        <p:spPr>
          <a:xfrm>
            <a:off x="7713165" y="1949920"/>
            <a:ext cx="409238" cy="286241"/>
          </a:xfrm>
          <a:prstGeom prst="rect">
            <a:avLst/>
          </a:prstGeom>
          <a:noFill/>
          <a:ln>
            <a:noFill/>
          </a:ln>
        </p:spPr>
      </p:pic>
      <p:sp>
        <p:nvSpPr>
          <p:cNvPr id="604" name="Google Shape;604;p10"/>
          <p:cNvSpPr txBox="1"/>
          <p:nvPr/>
        </p:nvSpPr>
        <p:spPr>
          <a:xfrm>
            <a:off x="1921762" y="711826"/>
            <a:ext cx="1311525" cy="158364"/>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Programming Languages</a:t>
            </a:r>
            <a:endParaRPr b="0" i="0" sz="1050" u="none" cap="none" strike="noStrike">
              <a:solidFill>
                <a:srgbClr val="000000"/>
              </a:solidFill>
              <a:latin typeface="Arial"/>
              <a:ea typeface="Arial"/>
              <a:cs typeface="Arial"/>
              <a:sym typeface="Arial"/>
            </a:endParaRPr>
          </a:p>
        </p:txBody>
      </p:sp>
      <p:grpSp>
        <p:nvGrpSpPr>
          <p:cNvPr id="605" name="Google Shape;605;p10"/>
          <p:cNvGrpSpPr/>
          <p:nvPr/>
        </p:nvGrpSpPr>
        <p:grpSpPr>
          <a:xfrm flipH="1" rot="10800000">
            <a:off x="3523388" y="668910"/>
            <a:ext cx="264375" cy="221768"/>
            <a:chOff x="-208717" y="1451729"/>
            <a:chExt cx="352500" cy="538500"/>
          </a:xfrm>
        </p:grpSpPr>
        <p:cxnSp>
          <p:nvCxnSpPr>
            <p:cNvPr id="606" name="Google Shape;606;p10"/>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607" name="Google Shape;607;p10"/>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id="608" name="Google Shape;608;p10"/>
          <p:cNvPicPr preferRelativeResize="0"/>
          <p:nvPr/>
        </p:nvPicPr>
        <p:blipFill rotWithShape="1">
          <a:blip r:embed="rId73">
            <a:alphaModFix/>
          </a:blip>
          <a:srcRect b="0" l="0" r="0" t="0"/>
          <a:stretch/>
        </p:blipFill>
        <p:spPr>
          <a:xfrm>
            <a:off x="3895402" y="3671175"/>
            <a:ext cx="550519" cy="275259"/>
          </a:xfrm>
          <a:prstGeom prst="rect">
            <a:avLst/>
          </a:prstGeom>
          <a:noFill/>
          <a:ln>
            <a:noFill/>
          </a:ln>
        </p:spPr>
      </p:pic>
      <p:pic>
        <p:nvPicPr>
          <p:cNvPr id="609" name="Google Shape;609;p10"/>
          <p:cNvPicPr preferRelativeResize="0"/>
          <p:nvPr/>
        </p:nvPicPr>
        <p:blipFill rotWithShape="1">
          <a:blip r:embed="rId74">
            <a:alphaModFix/>
          </a:blip>
          <a:srcRect b="0" l="0" r="0" t="0"/>
          <a:stretch/>
        </p:blipFill>
        <p:spPr>
          <a:xfrm>
            <a:off x="4709018" y="3643541"/>
            <a:ext cx="579130" cy="325775"/>
          </a:xfrm>
          <a:prstGeom prst="rect">
            <a:avLst/>
          </a:prstGeom>
          <a:noFill/>
          <a:ln>
            <a:noFill/>
          </a:ln>
        </p:spPr>
      </p:pic>
      <p:cxnSp>
        <p:nvCxnSpPr>
          <p:cNvPr id="610" name="Google Shape;610;p10"/>
          <p:cNvCxnSpPr/>
          <p:nvPr/>
        </p:nvCxnSpPr>
        <p:spPr>
          <a:xfrm>
            <a:off x="1877672" y="2634387"/>
            <a:ext cx="6982650" cy="0"/>
          </a:xfrm>
          <a:prstGeom prst="straightConnector1">
            <a:avLst/>
          </a:prstGeom>
          <a:noFill/>
          <a:ln cap="flat" cmpd="sng" w="9525">
            <a:solidFill>
              <a:srgbClr val="7F7F7F"/>
            </a:solidFill>
            <a:prstDash val="solid"/>
            <a:round/>
            <a:headEnd len="med" w="med" type="diamond"/>
            <a:tailEnd len="med" w="med" type="diamond"/>
          </a:ln>
        </p:spPr>
      </p:cxnSp>
      <p:cxnSp>
        <p:nvCxnSpPr>
          <p:cNvPr id="611" name="Google Shape;611;p10"/>
          <p:cNvCxnSpPr/>
          <p:nvPr/>
        </p:nvCxnSpPr>
        <p:spPr>
          <a:xfrm>
            <a:off x="1834884" y="3989646"/>
            <a:ext cx="6982650" cy="0"/>
          </a:xfrm>
          <a:prstGeom prst="straightConnector1">
            <a:avLst/>
          </a:prstGeom>
          <a:noFill/>
          <a:ln cap="flat" cmpd="sng" w="9525">
            <a:solidFill>
              <a:srgbClr val="7F7F7F"/>
            </a:solidFill>
            <a:prstDash val="solid"/>
            <a:round/>
            <a:headEnd len="med" w="med" type="diamond"/>
            <a:tailEnd len="med" w="med" type="diamond"/>
          </a:ln>
        </p:spPr>
      </p:cxnSp>
      <p:pic>
        <p:nvPicPr>
          <p:cNvPr id="612" name="Google Shape;612;p10"/>
          <p:cNvPicPr preferRelativeResize="0"/>
          <p:nvPr/>
        </p:nvPicPr>
        <p:blipFill rotWithShape="1">
          <a:blip r:embed="rId75">
            <a:alphaModFix/>
          </a:blip>
          <a:srcRect b="0" l="0" r="0" t="0"/>
          <a:stretch/>
        </p:blipFill>
        <p:spPr>
          <a:xfrm>
            <a:off x="5551244" y="3732469"/>
            <a:ext cx="334988" cy="163838"/>
          </a:xfrm>
          <a:prstGeom prst="rect">
            <a:avLst/>
          </a:prstGeom>
          <a:noFill/>
          <a:ln>
            <a:noFill/>
          </a:ln>
        </p:spPr>
      </p:pic>
      <p:pic>
        <p:nvPicPr>
          <p:cNvPr id="613" name="Google Shape;613;p10"/>
          <p:cNvPicPr preferRelativeResize="0"/>
          <p:nvPr/>
        </p:nvPicPr>
        <p:blipFill rotWithShape="1">
          <a:blip r:embed="rId76">
            <a:alphaModFix/>
          </a:blip>
          <a:srcRect b="0" l="0" r="0" t="0"/>
          <a:stretch/>
        </p:blipFill>
        <p:spPr>
          <a:xfrm>
            <a:off x="6149329" y="3719007"/>
            <a:ext cx="665119" cy="214169"/>
          </a:xfrm>
          <a:prstGeom prst="rect">
            <a:avLst/>
          </a:prstGeom>
          <a:noFill/>
          <a:ln>
            <a:noFill/>
          </a:ln>
        </p:spPr>
      </p:pic>
      <p:pic>
        <p:nvPicPr>
          <p:cNvPr id="614" name="Google Shape;614;p10"/>
          <p:cNvPicPr preferRelativeResize="0"/>
          <p:nvPr/>
        </p:nvPicPr>
        <p:blipFill rotWithShape="1">
          <a:blip r:embed="rId77">
            <a:alphaModFix/>
          </a:blip>
          <a:srcRect b="0" l="0" r="0" t="0"/>
          <a:stretch/>
        </p:blipFill>
        <p:spPr>
          <a:xfrm>
            <a:off x="3845457" y="698138"/>
            <a:ext cx="650399" cy="166688"/>
          </a:xfrm>
          <a:prstGeom prst="rect">
            <a:avLst/>
          </a:prstGeom>
          <a:noFill/>
          <a:ln>
            <a:noFill/>
          </a:ln>
        </p:spPr>
      </p:pic>
      <p:pic>
        <p:nvPicPr>
          <p:cNvPr id="615" name="Google Shape;615;p10"/>
          <p:cNvPicPr preferRelativeResize="0"/>
          <p:nvPr/>
        </p:nvPicPr>
        <p:blipFill rotWithShape="1">
          <a:blip r:embed="rId78">
            <a:alphaModFix/>
          </a:blip>
          <a:srcRect b="0" l="0" r="0" t="0"/>
          <a:stretch/>
        </p:blipFill>
        <p:spPr>
          <a:xfrm>
            <a:off x="7077545" y="3633619"/>
            <a:ext cx="527194" cy="336506"/>
          </a:xfrm>
          <a:prstGeom prst="rect">
            <a:avLst/>
          </a:prstGeom>
          <a:noFill/>
          <a:ln>
            <a:noFill/>
          </a:ln>
        </p:spPr>
      </p:pic>
      <p:pic>
        <p:nvPicPr>
          <p:cNvPr id="616" name="Google Shape;616;p10"/>
          <p:cNvPicPr preferRelativeResize="0"/>
          <p:nvPr/>
        </p:nvPicPr>
        <p:blipFill rotWithShape="1">
          <a:blip r:embed="rId79">
            <a:alphaModFix/>
          </a:blip>
          <a:srcRect b="0" l="0" r="0" t="0"/>
          <a:stretch/>
        </p:blipFill>
        <p:spPr>
          <a:xfrm>
            <a:off x="7867835" y="3680944"/>
            <a:ext cx="716719" cy="260888"/>
          </a:xfrm>
          <a:prstGeom prst="rect">
            <a:avLst/>
          </a:prstGeom>
          <a:noFill/>
          <a:ln>
            <a:noFill/>
          </a:ln>
        </p:spPr>
      </p:pic>
      <p:pic>
        <p:nvPicPr>
          <p:cNvPr descr="microsoft_dotNet.jpg" id="617" name="Google Shape;617;p10"/>
          <p:cNvPicPr preferRelativeResize="0"/>
          <p:nvPr/>
        </p:nvPicPr>
        <p:blipFill rotWithShape="1">
          <a:blip r:embed="rId80">
            <a:alphaModFix/>
          </a:blip>
          <a:srcRect b="0" l="0" r="0" t="0"/>
          <a:stretch/>
        </p:blipFill>
        <p:spPr>
          <a:xfrm>
            <a:off x="5410799" y="706322"/>
            <a:ext cx="464550" cy="133256"/>
          </a:xfrm>
          <a:prstGeom prst="rect">
            <a:avLst/>
          </a:prstGeom>
          <a:noFill/>
          <a:ln>
            <a:noFill/>
          </a:ln>
        </p:spPr>
      </p:pic>
      <p:pic>
        <p:nvPicPr>
          <p:cNvPr id="618" name="Google Shape;618;p10"/>
          <p:cNvPicPr preferRelativeResize="0"/>
          <p:nvPr/>
        </p:nvPicPr>
        <p:blipFill rotWithShape="1">
          <a:blip r:embed="rId81">
            <a:alphaModFix/>
          </a:blip>
          <a:srcRect b="0" l="0" r="0" t="0"/>
          <a:stretch/>
        </p:blipFill>
        <p:spPr>
          <a:xfrm>
            <a:off x="7633084" y="715497"/>
            <a:ext cx="346688" cy="129410"/>
          </a:xfrm>
          <a:prstGeom prst="rect">
            <a:avLst/>
          </a:prstGeom>
          <a:noFill/>
          <a:ln>
            <a:noFill/>
          </a:ln>
        </p:spPr>
      </p:pic>
      <p:pic>
        <p:nvPicPr>
          <p:cNvPr id="619" name="Google Shape;619;p10"/>
          <p:cNvPicPr preferRelativeResize="0"/>
          <p:nvPr/>
        </p:nvPicPr>
        <p:blipFill rotWithShape="1">
          <a:blip r:embed="rId82">
            <a:alphaModFix/>
          </a:blip>
          <a:srcRect b="0" l="0" r="0" t="0"/>
          <a:stretch/>
        </p:blipFill>
        <p:spPr>
          <a:xfrm>
            <a:off x="8124068" y="653110"/>
            <a:ext cx="415088" cy="276725"/>
          </a:xfrm>
          <a:prstGeom prst="rect">
            <a:avLst/>
          </a:prstGeom>
          <a:noFill/>
          <a:ln>
            <a:noFill/>
          </a:ln>
        </p:spPr>
      </p:pic>
      <p:pic>
        <p:nvPicPr>
          <p:cNvPr id="620" name="Google Shape;620;p10"/>
          <p:cNvPicPr preferRelativeResize="0"/>
          <p:nvPr/>
        </p:nvPicPr>
        <p:blipFill rotWithShape="1">
          <a:blip r:embed="rId83">
            <a:alphaModFix/>
          </a:blip>
          <a:srcRect b="0" l="0" r="0" t="0"/>
          <a:stretch/>
        </p:blipFill>
        <p:spPr>
          <a:xfrm>
            <a:off x="6022181" y="688126"/>
            <a:ext cx="477750" cy="173381"/>
          </a:xfrm>
          <a:prstGeom prst="rect">
            <a:avLst/>
          </a:prstGeom>
          <a:noFill/>
          <a:ln>
            <a:noFill/>
          </a:ln>
        </p:spPr>
      </p:pic>
      <p:pic>
        <p:nvPicPr>
          <p:cNvPr id="621" name="Google Shape;621;p10"/>
          <p:cNvPicPr preferRelativeResize="0"/>
          <p:nvPr/>
        </p:nvPicPr>
        <p:blipFill rotWithShape="1">
          <a:blip r:embed="rId84">
            <a:alphaModFix/>
          </a:blip>
          <a:srcRect b="0" l="0" r="0" t="0"/>
          <a:stretch/>
        </p:blipFill>
        <p:spPr>
          <a:xfrm>
            <a:off x="7892483" y="1677526"/>
            <a:ext cx="650400" cy="186731"/>
          </a:xfrm>
          <a:prstGeom prst="rect">
            <a:avLst/>
          </a:prstGeom>
          <a:noFill/>
          <a:ln>
            <a:noFill/>
          </a:ln>
        </p:spPr>
      </p:pic>
      <p:pic>
        <p:nvPicPr>
          <p:cNvPr id="622" name="Google Shape;622;p10"/>
          <p:cNvPicPr preferRelativeResize="0"/>
          <p:nvPr/>
        </p:nvPicPr>
        <p:blipFill rotWithShape="1">
          <a:blip r:embed="rId85">
            <a:alphaModFix/>
          </a:blip>
          <a:srcRect b="0" l="0" r="0" t="0"/>
          <a:stretch/>
        </p:blipFill>
        <p:spPr>
          <a:xfrm>
            <a:off x="3296606" y="682444"/>
            <a:ext cx="197400" cy="197400"/>
          </a:xfrm>
          <a:prstGeom prst="rect">
            <a:avLst/>
          </a:prstGeom>
          <a:noFill/>
          <a:ln>
            <a:noFill/>
          </a:ln>
        </p:spPr>
      </p:pic>
      <p:pic>
        <p:nvPicPr>
          <p:cNvPr id="623" name="Google Shape;623;p10"/>
          <p:cNvPicPr preferRelativeResize="0"/>
          <p:nvPr/>
        </p:nvPicPr>
        <p:blipFill rotWithShape="1">
          <a:blip r:embed="rId86">
            <a:alphaModFix/>
          </a:blip>
          <a:srcRect b="0" l="0" r="0" t="0"/>
          <a:stretch/>
        </p:blipFill>
        <p:spPr>
          <a:xfrm>
            <a:off x="5016384" y="661528"/>
            <a:ext cx="226987" cy="255179"/>
          </a:xfrm>
          <a:prstGeom prst="rect">
            <a:avLst/>
          </a:prstGeom>
          <a:noFill/>
          <a:ln>
            <a:noFill/>
          </a:ln>
        </p:spPr>
      </p:pic>
      <p:sp>
        <p:nvSpPr>
          <p:cNvPr id="624" name="Google Shape;624;p10"/>
          <p:cNvSpPr/>
          <p:nvPr/>
        </p:nvSpPr>
        <p:spPr>
          <a:xfrm>
            <a:off x="3264581" y="652998"/>
            <a:ext cx="261450" cy="261450"/>
          </a:xfrm>
          <a:prstGeom prst="ellipse">
            <a:avLst/>
          </a:prstGeom>
          <a:no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pic>
        <p:nvPicPr>
          <p:cNvPr id="625" name="Google Shape;625;p10"/>
          <p:cNvPicPr preferRelativeResize="0"/>
          <p:nvPr/>
        </p:nvPicPr>
        <p:blipFill rotWithShape="1">
          <a:blip r:embed="rId87">
            <a:alphaModFix/>
          </a:blip>
          <a:srcRect b="0" l="0" r="0" t="0"/>
          <a:stretch/>
        </p:blipFill>
        <p:spPr>
          <a:xfrm>
            <a:off x="6659925" y="696807"/>
            <a:ext cx="322500" cy="161269"/>
          </a:xfrm>
          <a:prstGeom prst="rect">
            <a:avLst/>
          </a:prstGeom>
          <a:noFill/>
          <a:ln>
            <a:noFill/>
          </a:ln>
        </p:spPr>
      </p:pic>
      <p:pic>
        <p:nvPicPr>
          <p:cNvPr id="626" name="Google Shape;626;p10"/>
          <p:cNvPicPr preferRelativeResize="0"/>
          <p:nvPr/>
        </p:nvPicPr>
        <p:blipFill rotWithShape="1">
          <a:blip r:embed="rId88">
            <a:alphaModFix/>
          </a:blip>
          <a:srcRect b="0" l="0" r="0" t="0"/>
          <a:stretch/>
        </p:blipFill>
        <p:spPr>
          <a:xfrm>
            <a:off x="4510406" y="663394"/>
            <a:ext cx="415089" cy="259436"/>
          </a:xfrm>
          <a:prstGeom prst="rect">
            <a:avLst/>
          </a:prstGeom>
          <a:noFill/>
          <a:ln>
            <a:noFill/>
          </a:ln>
        </p:spPr>
      </p:pic>
      <p:pic>
        <p:nvPicPr>
          <p:cNvPr id="627" name="Google Shape;627;p10"/>
          <p:cNvPicPr preferRelativeResize="0"/>
          <p:nvPr/>
        </p:nvPicPr>
        <p:blipFill rotWithShape="1">
          <a:blip r:embed="rId89">
            <a:alphaModFix/>
          </a:blip>
          <a:srcRect b="0" l="0" r="0" t="0"/>
          <a:stretch/>
        </p:blipFill>
        <p:spPr>
          <a:xfrm>
            <a:off x="5277985" y="1609894"/>
            <a:ext cx="581756" cy="327221"/>
          </a:xfrm>
          <a:prstGeom prst="rect">
            <a:avLst/>
          </a:prstGeom>
          <a:noFill/>
          <a:ln>
            <a:noFill/>
          </a:ln>
        </p:spPr>
      </p:pic>
      <p:pic>
        <p:nvPicPr>
          <p:cNvPr id="628" name="Google Shape;628;p10"/>
          <p:cNvPicPr preferRelativeResize="0"/>
          <p:nvPr/>
        </p:nvPicPr>
        <p:blipFill rotWithShape="1">
          <a:blip r:embed="rId90">
            <a:alphaModFix/>
          </a:blip>
          <a:srcRect b="0" l="0" r="0" t="0"/>
          <a:stretch/>
        </p:blipFill>
        <p:spPr>
          <a:xfrm>
            <a:off x="8139484" y="1893881"/>
            <a:ext cx="400181" cy="400200"/>
          </a:xfrm>
          <a:prstGeom prst="rect">
            <a:avLst/>
          </a:prstGeom>
          <a:noFill/>
          <a:ln>
            <a:noFill/>
          </a:ln>
        </p:spPr>
      </p:pic>
      <p:pic>
        <p:nvPicPr>
          <p:cNvPr descr="Azure Synapse Analytics - YouTube" id="629" name="Google Shape;629;p10"/>
          <p:cNvPicPr preferRelativeResize="0"/>
          <p:nvPr/>
        </p:nvPicPr>
        <p:blipFill rotWithShape="1">
          <a:blip r:embed="rId91">
            <a:alphaModFix/>
          </a:blip>
          <a:srcRect b="0" l="0" r="0" t="0"/>
          <a:stretch/>
        </p:blipFill>
        <p:spPr>
          <a:xfrm>
            <a:off x="7754671" y="3374369"/>
            <a:ext cx="243609" cy="243609"/>
          </a:xfrm>
          <a:prstGeom prst="rect">
            <a:avLst/>
          </a:prstGeom>
          <a:noFill/>
          <a:ln>
            <a:noFill/>
          </a:ln>
        </p:spPr>
      </p:pic>
      <p:pic>
        <p:nvPicPr>
          <p:cNvPr descr="Snowflake vs. Databricks: Big Data Platform Comparison | IT Business Edge" id="630" name="Google Shape;630;p10"/>
          <p:cNvPicPr preferRelativeResize="0"/>
          <p:nvPr/>
        </p:nvPicPr>
        <p:blipFill rotWithShape="1">
          <a:blip r:embed="rId92">
            <a:alphaModFix/>
          </a:blip>
          <a:srcRect b="33780" l="13528" r="12923" t="32411"/>
          <a:stretch/>
        </p:blipFill>
        <p:spPr>
          <a:xfrm>
            <a:off x="5719048" y="3383454"/>
            <a:ext cx="645386" cy="197773"/>
          </a:xfrm>
          <a:prstGeom prst="rect">
            <a:avLst/>
          </a:prstGeom>
          <a:noFill/>
          <a:ln>
            <a:noFill/>
          </a:ln>
        </p:spPr>
      </p:pic>
      <p:grpSp>
        <p:nvGrpSpPr>
          <p:cNvPr id="631" name="Google Shape;631;p10"/>
          <p:cNvGrpSpPr/>
          <p:nvPr/>
        </p:nvGrpSpPr>
        <p:grpSpPr>
          <a:xfrm>
            <a:off x="3813595" y="945516"/>
            <a:ext cx="4884075" cy="3694176"/>
            <a:chOff x="5036025" y="1260688"/>
            <a:chExt cx="6512100" cy="4925568"/>
          </a:xfrm>
        </p:grpSpPr>
        <p:cxnSp>
          <p:nvCxnSpPr>
            <p:cNvPr id="632" name="Google Shape;632;p10"/>
            <p:cNvCxnSpPr/>
            <p:nvPr/>
          </p:nvCxnSpPr>
          <p:spPr>
            <a:xfrm>
              <a:off x="5036025" y="1260688"/>
              <a:ext cx="6512100" cy="0"/>
            </a:xfrm>
            <a:prstGeom prst="straightConnector1">
              <a:avLst/>
            </a:prstGeom>
            <a:noFill/>
            <a:ln cap="flat" cmpd="sng" w="9525">
              <a:solidFill>
                <a:srgbClr val="D8D8D8"/>
              </a:solidFill>
              <a:prstDash val="solid"/>
              <a:round/>
              <a:headEnd len="sm" w="sm" type="none"/>
              <a:tailEnd len="sm" w="sm" type="none"/>
            </a:ln>
          </p:spPr>
        </p:cxnSp>
        <p:cxnSp>
          <p:nvCxnSpPr>
            <p:cNvPr id="633" name="Google Shape;633;p10"/>
            <p:cNvCxnSpPr/>
            <p:nvPr/>
          </p:nvCxnSpPr>
          <p:spPr>
            <a:xfrm>
              <a:off x="5036025" y="1687408"/>
              <a:ext cx="6512100" cy="0"/>
            </a:xfrm>
            <a:prstGeom prst="straightConnector1">
              <a:avLst/>
            </a:prstGeom>
            <a:noFill/>
            <a:ln cap="flat" cmpd="sng" w="9525">
              <a:solidFill>
                <a:srgbClr val="D8D8D8"/>
              </a:solidFill>
              <a:prstDash val="solid"/>
              <a:round/>
              <a:headEnd len="sm" w="sm" type="none"/>
              <a:tailEnd len="sm" w="sm" type="none"/>
            </a:ln>
          </p:spPr>
        </p:cxnSp>
        <p:cxnSp>
          <p:nvCxnSpPr>
            <p:cNvPr id="634" name="Google Shape;634;p10"/>
            <p:cNvCxnSpPr/>
            <p:nvPr/>
          </p:nvCxnSpPr>
          <p:spPr>
            <a:xfrm>
              <a:off x="5036025" y="2150704"/>
              <a:ext cx="6512100" cy="0"/>
            </a:xfrm>
            <a:prstGeom prst="straightConnector1">
              <a:avLst/>
            </a:prstGeom>
            <a:noFill/>
            <a:ln cap="flat" cmpd="sng" w="9525">
              <a:solidFill>
                <a:srgbClr val="D8D8D8"/>
              </a:solidFill>
              <a:prstDash val="solid"/>
              <a:round/>
              <a:headEnd len="sm" w="sm" type="none"/>
              <a:tailEnd len="sm" w="sm" type="none"/>
            </a:ln>
          </p:spPr>
        </p:cxnSp>
        <p:cxnSp>
          <p:nvCxnSpPr>
            <p:cNvPr id="635" name="Google Shape;635;p10"/>
            <p:cNvCxnSpPr/>
            <p:nvPr/>
          </p:nvCxnSpPr>
          <p:spPr>
            <a:xfrm>
              <a:off x="5036025" y="2601808"/>
              <a:ext cx="6512100" cy="0"/>
            </a:xfrm>
            <a:prstGeom prst="straightConnector1">
              <a:avLst/>
            </a:prstGeom>
            <a:noFill/>
            <a:ln cap="flat" cmpd="sng" w="9525">
              <a:solidFill>
                <a:srgbClr val="D8D8D8"/>
              </a:solidFill>
              <a:prstDash val="solid"/>
              <a:round/>
              <a:headEnd len="sm" w="sm" type="none"/>
              <a:tailEnd len="sm" w="sm" type="none"/>
            </a:ln>
          </p:spPr>
        </p:cxnSp>
        <p:cxnSp>
          <p:nvCxnSpPr>
            <p:cNvPr id="636" name="Google Shape;636;p10"/>
            <p:cNvCxnSpPr/>
            <p:nvPr/>
          </p:nvCxnSpPr>
          <p:spPr>
            <a:xfrm>
              <a:off x="5036025" y="3065104"/>
              <a:ext cx="6512100" cy="0"/>
            </a:xfrm>
            <a:prstGeom prst="straightConnector1">
              <a:avLst/>
            </a:prstGeom>
            <a:noFill/>
            <a:ln cap="flat" cmpd="sng" w="9525">
              <a:solidFill>
                <a:srgbClr val="D8D8D8"/>
              </a:solidFill>
              <a:prstDash val="solid"/>
              <a:round/>
              <a:headEnd len="sm" w="sm" type="none"/>
              <a:tailEnd len="sm" w="sm" type="none"/>
            </a:ln>
          </p:spPr>
        </p:cxnSp>
        <p:cxnSp>
          <p:nvCxnSpPr>
            <p:cNvPr id="637" name="Google Shape;637;p10"/>
            <p:cNvCxnSpPr/>
            <p:nvPr/>
          </p:nvCxnSpPr>
          <p:spPr>
            <a:xfrm>
              <a:off x="5036025" y="3942928"/>
              <a:ext cx="6512100" cy="0"/>
            </a:xfrm>
            <a:prstGeom prst="straightConnector1">
              <a:avLst/>
            </a:prstGeom>
            <a:noFill/>
            <a:ln cap="flat" cmpd="sng" w="9525">
              <a:solidFill>
                <a:srgbClr val="D8D8D8"/>
              </a:solidFill>
              <a:prstDash val="solid"/>
              <a:round/>
              <a:headEnd len="sm" w="sm" type="none"/>
              <a:tailEnd len="sm" w="sm" type="none"/>
            </a:ln>
          </p:spPr>
        </p:cxnSp>
        <p:cxnSp>
          <p:nvCxnSpPr>
            <p:cNvPr id="638" name="Google Shape;638;p10"/>
            <p:cNvCxnSpPr/>
            <p:nvPr/>
          </p:nvCxnSpPr>
          <p:spPr>
            <a:xfrm>
              <a:off x="5036025" y="4394032"/>
              <a:ext cx="6512100" cy="0"/>
            </a:xfrm>
            <a:prstGeom prst="straightConnector1">
              <a:avLst/>
            </a:prstGeom>
            <a:noFill/>
            <a:ln cap="flat" cmpd="sng" w="9525">
              <a:solidFill>
                <a:srgbClr val="D8D8D8"/>
              </a:solidFill>
              <a:prstDash val="solid"/>
              <a:round/>
              <a:headEnd len="sm" w="sm" type="none"/>
              <a:tailEnd len="sm" w="sm" type="none"/>
            </a:ln>
          </p:spPr>
        </p:cxnSp>
        <p:cxnSp>
          <p:nvCxnSpPr>
            <p:cNvPr id="639" name="Google Shape;639;p10"/>
            <p:cNvCxnSpPr/>
            <p:nvPr/>
          </p:nvCxnSpPr>
          <p:spPr>
            <a:xfrm>
              <a:off x="5036025" y="4857328"/>
              <a:ext cx="6512100" cy="0"/>
            </a:xfrm>
            <a:prstGeom prst="straightConnector1">
              <a:avLst/>
            </a:prstGeom>
            <a:noFill/>
            <a:ln cap="flat" cmpd="sng" w="9525">
              <a:solidFill>
                <a:srgbClr val="D8D8D8"/>
              </a:solidFill>
              <a:prstDash val="solid"/>
              <a:round/>
              <a:headEnd len="sm" w="sm" type="none"/>
              <a:tailEnd len="sm" w="sm" type="none"/>
            </a:ln>
          </p:spPr>
        </p:cxnSp>
        <p:cxnSp>
          <p:nvCxnSpPr>
            <p:cNvPr id="640" name="Google Shape;640;p10"/>
            <p:cNvCxnSpPr/>
            <p:nvPr/>
          </p:nvCxnSpPr>
          <p:spPr>
            <a:xfrm>
              <a:off x="5036025" y="5771728"/>
              <a:ext cx="6512100" cy="0"/>
            </a:xfrm>
            <a:prstGeom prst="straightConnector1">
              <a:avLst/>
            </a:prstGeom>
            <a:noFill/>
            <a:ln cap="flat" cmpd="sng" w="9525">
              <a:solidFill>
                <a:srgbClr val="D8D8D8"/>
              </a:solidFill>
              <a:prstDash val="solid"/>
              <a:round/>
              <a:headEnd len="sm" w="sm" type="none"/>
              <a:tailEnd len="sm" w="sm" type="none"/>
            </a:ln>
          </p:spPr>
        </p:cxnSp>
        <p:cxnSp>
          <p:nvCxnSpPr>
            <p:cNvPr id="641" name="Google Shape;641;p10"/>
            <p:cNvCxnSpPr/>
            <p:nvPr/>
          </p:nvCxnSpPr>
          <p:spPr>
            <a:xfrm>
              <a:off x="5036025" y="6186256"/>
              <a:ext cx="6512100" cy="0"/>
            </a:xfrm>
            <a:prstGeom prst="straightConnector1">
              <a:avLst/>
            </a:prstGeom>
            <a:noFill/>
            <a:ln cap="flat" cmpd="sng" w="9525">
              <a:solidFill>
                <a:srgbClr val="D8D8D8"/>
              </a:solidFill>
              <a:prstDash val="solid"/>
              <a:round/>
              <a:headEnd len="sm" w="sm" type="none"/>
              <a:tailEnd len="sm" w="sm" type="none"/>
            </a:ln>
          </p:spPr>
        </p:cxnSp>
      </p:grpSp>
      <p:pic>
        <p:nvPicPr>
          <p:cNvPr id="642" name="Google Shape;642;p10"/>
          <p:cNvPicPr preferRelativeResize="0"/>
          <p:nvPr/>
        </p:nvPicPr>
        <p:blipFill rotWithShape="1">
          <a:blip r:embed="rId93">
            <a:alphaModFix/>
          </a:blip>
          <a:srcRect b="0" l="0" r="0" t="0"/>
          <a:stretch/>
        </p:blipFill>
        <p:spPr>
          <a:xfrm>
            <a:off x="7695919" y="1367565"/>
            <a:ext cx="453957" cy="130115"/>
          </a:xfrm>
          <a:prstGeom prst="rect">
            <a:avLst/>
          </a:prstGeom>
          <a:noFill/>
          <a:ln>
            <a:noFill/>
          </a:ln>
        </p:spPr>
      </p:pic>
      <p:pic>
        <p:nvPicPr>
          <p:cNvPr id="643" name="Google Shape;643;p10"/>
          <p:cNvPicPr preferRelativeResize="0"/>
          <p:nvPr/>
        </p:nvPicPr>
        <p:blipFill rotWithShape="1">
          <a:blip r:embed="rId94">
            <a:alphaModFix/>
          </a:blip>
          <a:srcRect b="0" l="0" r="0" t="0"/>
          <a:stretch/>
        </p:blipFill>
        <p:spPr>
          <a:xfrm>
            <a:off x="7028711" y="719721"/>
            <a:ext cx="439920" cy="120653"/>
          </a:xfrm>
          <a:prstGeom prst="rect">
            <a:avLst/>
          </a:prstGeom>
          <a:noFill/>
          <a:ln>
            <a:noFill/>
          </a:ln>
        </p:spPr>
      </p:pic>
      <p:pic>
        <p:nvPicPr>
          <p:cNvPr descr="IBM DB2 Monitoring | Database Monitoring" id="644" name="Google Shape;644;p10"/>
          <p:cNvPicPr preferRelativeResize="0"/>
          <p:nvPr/>
        </p:nvPicPr>
        <p:blipFill rotWithShape="1">
          <a:blip r:embed="rId95">
            <a:alphaModFix/>
          </a:blip>
          <a:srcRect b="0" l="0" r="0" t="0"/>
          <a:stretch/>
        </p:blipFill>
        <p:spPr>
          <a:xfrm>
            <a:off x="5294158" y="2624354"/>
            <a:ext cx="342854" cy="342854"/>
          </a:xfrm>
          <a:prstGeom prst="rect">
            <a:avLst/>
          </a:prstGeom>
          <a:noFill/>
          <a:ln>
            <a:noFill/>
          </a:ln>
        </p:spPr>
      </p:pic>
      <p:pic>
        <p:nvPicPr>
          <p:cNvPr descr="SRVE0190E on WebSphere 6.1 - the solution • my2cents" id="645" name="Google Shape;645;p10"/>
          <p:cNvPicPr preferRelativeResize="0"/>
          <p:nvPr/>
        </p:nvPicPr>
        <p:blipFill rotWithShape="1">
          <a:blip r:embed="rId96">
            <a:alphaModFix/>
          </a:blip>
          <a:srcRect b="0" l="0" r="0" t="0"/>
          <a:stretch/>
        </p:blipFill>
        <p:spPr>
          <a:xfrm>
            <a:off x="5215373" y="1271448"/>
            <a:ext cx="503842" cy="335894"/>
          </a:xfrm>
          <a:prstGeom prst="rect">
            <a:avLst/>
          </a:prstGeom>
          <a:noFill/>
          <a:ln>
            <a:noFill/>
          </a:ln>
        </p:spPr>
      </p:pic>
      <p:pic>
        <p:nvPicPr>
          <p:cNvPr descr="Message Queue Protocols: IBM MQ, Apache Kafka, AMQP | Cleo" id="646" name="Google Shape;646;p10"/>
          <p:cNvPicPr preferRelativeResize="0"/>
          <p:nvPr/>
        </p:nvPicPr>
        <p:blipFill rotWithShape="1">
          <a:blip r:embed="rId97">
            <a:alphaModFix/>
          </a:blip>
          <a:srcRect b="0" l="0" r="0" t="0"/>
          <a:stretch/>
        </p:blipFill>
        <p:spPr>
          <a:xfrm>
            <a:off x="8153832" y="1292299"/>
            <a:ext cx="521450" cy="309176"/>
          </a:xfrm>
          <a:prstGeom prst="rect">
            <a:avLst/>
          </a:prstGeom>
          <a:noFill/>
          <a:ln>
            <a:noFill/>
          </a:ln>
        </p:spPr>
      </p:pic>
      <p:pic>
        <p:nvPicPr>
          <p:cNvPr descr="Automic | Logopedia | Fandom" id="647" name="Google Shape;647;p10"/>
          <p:cNvPicPr preferRelativeResize="0"/>
          <p:nvPr/>
        </p:nvPicPr>
        <p:blipFill rotWithShape="1">
          <a:blip r:embed="rId98">
            <a:alphaModFix/>
          </a:blip>
          <a:srcRect b="0" l="0" r="0" t="0"/>
          <a:stretch/>
        </p:blipFill>
        <p:spPr>
          <a:xfrm>
            <a:off x="6561181" y="2319082"/>
            <a:ext cx="286568" cy="264650"/>
          </a:xfrm>
          <a:prstGeom prst="rect">
            <a:avLst/>
          </a:prstGeom>
          <a:noFill/>
          <a:ln>
            <a:noFill/>
          </a:ln>
        </p:spPr>
      </p:pic>
      <p:pic>
        <p:nvPicPr>
          <p:cNvPr descr="OpenAI launches new company for funding safe artificial general  intelligence | VentureBeat" id="648" name="Google Shape;648;p10"/>
          <p:cNvPicPr preferRelativeResize="0"/>
          <p:nvPr/>
        </p:nvPicPr>
        <p:blipFill rotWithShape="1">
          <a:blip r:embed="rId99">
            <a:alphaModFix/>
          </a:blip>
          <a:srcRect b="0" l="0" r="0" t="0"/>
          <a:stretch/>
        </p:blipFill>
        <p:spPr>
          <a:xfrm>
            <a:off x="4820357" y="3016506"/>
            <a:ext cx="594476" cy="247698"/>
          </a:xfrm>
          <a:prstGeom prst="rect">
            <a:avLst/>
          </a:prstGeom>
          <a:noFill/>
          <a:ln>
            <a:noFill/>
          </a:ln>
        </p:spPr>
      </p:pic>
      <p:pic>
        <p:nvPicPr>
          <p:cNvPr id="649" name="Google Shape;649;p10"/>
          <p:cNvPicPr preferRelativeResize="0"/>
          <p:nvPr/>
        </p:nvPicPr>
        <p:blipFill rotWithShape="1">
          <a:blip r:embed="rId100">
            <a:alphaModFix/>
          </a:blip>
          <a:srcRect b="0" l="0" r="0" t="0"/>
          <a:stretch/>
        </p:blipFill>
        <p:spPr>
          <a:xfrm>
            <a:off x="5515431" y="3103779"/>
            <a:ext cx="572213" cy="88033"/>
          </a:xfrm>
          <a:prstGeom prst="rect">
            <a:avLst/>
          </a:prstGeom>
          <a:noFill/>
          <a:ln>
            <a:noFill/>
          </a:ln>
        </p:spPr>
      </p:pic>
      <p:pic>
        <p:nvPicPr>
          <p:cNvPr descr="SambaNova Systems | Generative AI, optimized for enterprise and government" id="650" name="Google Shape;650;p10"/>
          <p:cNvPicPr preferRelativeResize="0"/>
          <p:nvPr/>
        </p:nvPicPr>
        <p:blipFill rotWithShape="1">
          <a:blip r:embed="rId101">
            <a:alphaModFix/>
          </a:blip>
          <a:srcRect b="0" l="0" r="0" t="0"/>
          <a:stretch/>
        </p:blipFill>
        <p:spPr>
          <a:xfrm>
            <a:off x="6114433" y="3036810"/>
            <a:ext cx="417950" cy="218727"/>
          </a:xfrm>
          <a:prstGeom prst="rect">
            <a:avLst/>
          </a:prstGeom>
          <a:noFill/>
          <a:ln>
            <a:noFill/>
          </a:ln>
        </p:spPr>
      </p:pic>
      <p:pic>
        <p:nvPicPr>
          <p:cNvPr id="651" name="Google Shape;651;p10"/>
          <p:cNvPicPr preferRelativeResize="0"/>
          <p:nvPr/>
        </p:nvPicPr>
        <p:blipFill rotWithShape="1">
          <a:blip r:embed="rId102">
            <a:alphaModFix/>
          </a:blip>
          <a:srcRect b="0" l="0" r="0" t="0"/>
          <a:stretch/>
        </p:blipFill>
        <p:spPr>
          <a:xfrm>
            <a:off x="6565764" y="3094187"/>
            <a:ext cx="493290" cy="118103"/>
          </a:xfrm>
          <a:prstGeom prst="rect">
            <a:avLst/>
          </a:prstGeom>
          <a:noFill/>
          <a:ln>
            <a:noFill/>
          </a:ln>
        </p:spPr>
      </p:pic>
      <p:sp>
        <p:nvSpPr>
          <p:cNvPr id="652" name="Google Shape;652;p10"/>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DIGITAL EXPERTISE</a:t>
            </a:r>
            <a:endParaRPr/>
          </a:p>
        </p:txBody>
      </p:sp>
      <p:sp>
        <p:nvSpPr>
          <p:cNvPr id="653" name="Google Shape;653;p10"/>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Comprehensive Expertise in Latest Technology Stack</a:t>
            </a:r>
            <a:endParaRPr/>
          </a:p>
        </p:txBody>
      </p:sp>
      <p:pic>
        <p:nvPicPr>
          <p:cNvPr id="654" name="Google Shape;654;p10"/>
          <p:cNvPicPr preferRelativeResize="0"/>
          <p:nvPr/>
        </p:nvPicPr>
        <p:blipFill rotWithShape="1">
          <a:blip r:embed="rId103">
            <a:alphaModFix/>
          </a:blip>
          <a:srcRect b="0" l="0" r="0" t="0"/>
          <a:stretch/>
        </p:blipFill>
        <p:spPr>
          <a:xfrm>
            <a:off x="5595062" y="1042429"/>
            <a:ext cx="374341" cy="140690"/>
          </a:xfrm>
          <a:prstGeom prst="rect">
            <a:avLst/>
          </a:prstGeom>
          <a:noFill/>
          <a:ln>
            <a:noFill/>
          </a:ln>
        </p:spPr>
      </p:pic>
      <p:pic>
        <p:nvPicPr>
          <p:cNvPr descr="Swift iOS Development Company | Swift App Development Services | InApp" id="655" name="Google Shape;655;p10"/>
          <p:cNvPicPr preferRelativeResize="0"/>
          <p:nvPr/>
        </p:nvPicPr>
        <p:blipFill rotWithShape="1">
          <a:blip r:embed="rId104">
            <a:alphaModFix/>
          </a:blip>
          <a:srcRect b="0" l="0" r="0" t="0"/>
          <a:stretch/>
        </p:blipFill>
        <p:spPr>
          <a:xfrm>
            <a:off x="6930485" y="951932"/>
            <a:ext cx="298295" cy="290624"/>
          </a:xfrm>
          <a:prstGeom prst="rect">
            <a:avLst/>
          </a:prstGeom>
          <a:noFill/>
          <a:ln>
            <a:noFill/>
          </a:ln>
        </p:spPr>
      </p:pic>
      <p:pic>
        <p:nvPicPr>
          <p:cNvPr descr="Java (programming language) - Wikipedia" id="656" name="Google Shape;656;p10"/>
          <p:cNvPicPr preferRelativeResize="0"/>
          <p:nvPr/>
        </p:nvPicPr>
        <p:blipFill rotWithShape="1">
          <a:blip r:embed="rId105">
            <a:alphaModFix/>
          </a:blip>
          <a:srcRect b="0" l="0" r="0" t="0"/>
          <a:stretch/>
        </p:blipFill>
        <p:spPr>
          <a:xfrm>
            <a:off x="7843081" y="979648"/>
            <a:ext cx="130445" cy="238579"/>
          </a:xfrm>
          <a:prstGeom prst="rect">
            <a:avLst/>
          </a:prstGeom>
          <a:noFill/>
          <a:ln>
            <a:noFill/>
          </a:ln>
        </p:spPr>
      </p:pic>
      <p:pic>
        <p:nvPicPr>
          <p:cNvPr descr="What is .NET Framework? | TalentLyft" id="657" name="Google Shape;657;p10"/>
          <p:cNvPicPr preferRelativeResize="0"/>
          <p:nvPr/>
        </p:nvPicPr>
        <p:blipFill rotWithShape="1">
          <a:blip r:embed="rId106">
            <a:alphaModFix/>
          </a:blip>
          <a:srcRect b="0" l="0" r="0" t="0"/>
          <a:stretch/>
        </p:blipFill>
        <p:spPr>
          <a:xfrm>
            <a:off x="4807123" y="976816"/>
            <a:ext cx="567952" cy="262132"/>
          </a:xfrm>
          <a:prstGeom prst="rect">
            <a:avLst/>
          </a:prstGeom>
          <a:noFill/>
          <a:ln>
            <a:noFill/>
          </a:ln>
        </p:spPr>
      </p:pic>
      <p:pic>
        <p:nvPicPr>
          <p:cNvPr descr="A BEGINNER'S GUIDE TO REACT JS - 2023 EDITION" id="658" name="Google Shape;658;p10"/>
          <p:cNvPicPr preferRelativeResize="0"/>
          <p:nvPr/>
        </p:nvPicPr>
        <p:blipFill rotWithShape="1">
          <a:blip r:embed="rId107">
            <a:alphaModFix/>
          </a:blip>
          <a:srcRect b="0" l="0" r="0" t="0"/>
          <a:stretch/>
        </p:blipFill>
        <p:spPr>
          <a:xfrm>
            <a:off x="4313375" y="950925"/>
            <a:ext cx="377411" cy="247992"/>
          </a:xfrm>
          <a:prstGeom prst="rect">
            <a:avLst/>
          </a:prstGeom>
          <a:noFill/>
          <a:ln>
            <a:noFill/>
          </a:ln>
        </p:spPr>
      </p:pic>
      <p:pic>
        <p:nvPicPr>
          <p:cNvPr descr="H2O.ai · GitHub" id="659" name="Google Shape;659;p10"/>
          <p:cNvPicPr preferRelativeResize="0"/>
          <p:nvPr/>
        </p:nvPicPr>
        <p:blipFill rotWithShape="1">
          <a:blip r:embed="rId108">
            <a:alphaModFix/>
          </a:blip>
          <a:srcRect b="0" l="0" r="0" t="0"/>
          <a:stretch/>
        </p:blipFill>
        <p:spPr>
          <a:xfrm>
            <a:off x="7747686" y="2999999"/>
            <a:ext cx="236711" cy="236711"/>
          </a:xfrm>
          <a:prstGeom prst="rect">
            <a:avLst/>
          </a:prstGeom>
          <a:noFill/>
          <a:ln>
            <a:noFill/>
          </a:ln>
        </p:spPr>
      </p:pic>
      <p:pic>
        <p:nvPicPr>
          <p:cNvPr id="660" name="Google Shape;660;p10"/>
          <p:cNvPicPr preferRelativeResize="0"/>
          <p:nvPr/>
        </p:nvPicPr>
        <p:blipFill rotWithShape="1">
          <a:blip r:embed="rId109">
            <a:alphaModFix/>
          </a:blip>
          <a:srcRect b="0" l="0" r="0" t="0"/>
          <a:stretch/>
        </p:blipFill>
        <p:spPr>
          <a:xfrm>
            <a:off x="8183774" y="3001521"/>
            <a:ext cx="355891" cy="2000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grpSp>
        <p:nvGrpSpPr>
          <p:cNvPr id="665" name="Google Shape;665;p11"/>
          <p:cNvGrpSpPr/>
          <p:nvPr/>
        </p:nvGrpSpPr>
        <p:grpSpPr>
          <a:xfrm>
            <a:off x="7872268" y="1102361"/>
            <a:ext cx="1361099" cy="4037956"/>
            <a:chOff x="9578524" y="1377806"/>
            <a:chExt cx="2735841" cy="5480194"/>
          </a:xfrm>
        </p:grpSpPr>
        <p:sp>
          <p:nvSpPr>
            <p:cNvPr id="666" name="Google Shape;666;p11"/>
            <p:cNvSpPr/>
            <p:nvPr/>
          </p:nvSpPr>
          <p:spPr>
            <a:xfrm>
              <a:off x="9578524" y="1377806"/>
              <a:ext cx="2613449" cy="5480194"/>
            </a:xfrm>
            <a:prstGeom prst="rect">
              <a:avLst/>
            </a:prstGeom>
            <a:gradFill>
              <a:gsLst>
                <a:gs pos="0">
                  <a:srgbClr val="005779"/>
                </a:gs>
                <a:gs pos="20000">
                  <a:srgbClr val="005779"/>
                </a:gs>
                <a:gs pos="100000">
                  <a:srgbClr val="FF6000"/>
                </a:gs>
              </a:gsLst>
              <a:lin ang="2700006" scaled="0"/>
            </a:gra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000" u="none" cap="none" strike="noStrike">
                <a:solidFill>
                  <a:srgbClr val="FFFFFF"/>
                </a:solidFill>
                <a:latin typeface="Open Sans"/>
                <a:ea typeface="Open Sans"/>
                <a:cs typeface="Open Sans"/>
                <a:sym typeface="Open Sans"/>
              </a:endParaRPr>
            </a:p>
          </p:txBody>
        </p:sp>
        <p:sp>
          <p:nvSpPr>
            <p:cNvPr id="667" name="Google Shape;667;p11"/>
            <p:cNvSpPr txBox="1"/>
            <p:nvPr/>
          </p:nvSpPr>
          <p:spPr>
            <a:xfrm>
              <a:off x="10411926" y="1546483"/>
              <a:ext cx="1793399" cy="672477"/>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Arial"/>
                <a:buNone/>
              </a:pPr>
              <a:r>
                <a:rPr b="1" i="0" lang="en-IN" sz="2000" u="none" cap="none" strike="noStrike">
                  <a:solidFill>
                    <a:srgbClr val="FFFFFF"/>
                  </a:solidFill>
                  <a:latin typeface="Montserrat"/>
                  <a:ea typeface="Montserrat"/>
                  <a:cs typeface="Montserrat"/>
                  <a:sym typeface="Montserrat"/>
                </a:rPr>
                <a:t>200+ </a:t>
              </a:r>
              <a:br>
                <a:rPr b="0" i="0" lang="en-IN" sz="1100" u="none" cap="none" strike="noStrike">
                  <a:solidFill>
                    <a:srgbClr val="FFFFFF"/>
                  </a:solidFill>
                  <a:latin typeface="Montserrat"/>
                  <a:ea typeface="Montserrat"/>
                  <a:cs typeface="Montserrat"/>
                  <a:sym typeface="Montserrat"/>
                </a:rPr>
              </a:br>
              <a:r>
                <a:rPr b="0" i="0" lang="en-IN" sz="500" u="none" cap="none" strike="noStrike">
                  <a:solidFill>
                    <a:srgbClr val="FFFFFF"/>
                  </a:solidFill>
                  <a:latin typeface="Montserrat"/>
                  <a:ea typeface="Montserrat"/>
                  <a:cs typeface="Montserrat"/>
                  <a:sym typeface="Montserrat"/>
                </a:rPr>
                <a:t>DIGITAL ENGINEERS</a:t>
              </a:r>
              <a:endParaRPr b="0" i="0" sz="1050" u="none" cap="none" strike="noStrike">
                <a:solidFill>
                  <a:srgbClr val="FFFFFF"/>
                </a:solidFill>
                <a:latin typeface="Montserrat"/>
                <a:ea typeface="Montserrat"/>
                <a:cs typeface="Montserrat"/>
                <a:sym typeface="Montserrat"/>
              </a:endParaRPr>
            </a:p>
          </p:txBody>
        </p:sp>
        <p:sp>
          <p:nvSpPr>
            <p:cNvPr id="668" name="Google Shape;668;p11"/>
            <p:cNvSpPr txBox="1"/>
            <p:nvPr/>
          </p:nvSpPr>
          <p:spPr>
            <a:xfrm>
              <a:off x="10411922" y="2800275"/>
              <a:ext cx="1780051" cy="64738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Arial"/>
                <a:buNone/>
              </a:pPr>
              <a:r>
                <a:rPr b="1" i="0" lang="en-IN" sz="2000" u="none" cap="none" strike="noStrike">
                  <a:solidFill>
                    <a:srgbClr val="FFFFFF"/>
                  </a:solidFill>
                  <a:latin typeface="Montserrat"/>
                  <a:ea typeface="Montserrat"/>
                  <a:cs typeface="Montserrat"/>
                  <a:sym typeface="Montserrat"/>
                </a:rPr>
                <a:t>20+</a:t>
              </a:r>
              <a:r>
                <a:rPr b="1" i="0" lang="en-IN" sz="1400" u="none" cap="none" strike="noStrike">
                  <a:solidFill>
                    <a:srgbClr val="FFFFFF"/>
                  </a:solidFill>
                  <a:latin typeface="Montserrat"/>
                  <a:ea typeface="Montserrat"/>
                  <a:cs typeface="Montserrat"/>
                  <a:sym typeface="Montserrat"/>
                </a:rPr>
                <a:t>  </a:t>
              </a:r>
              <a:endParaRPr b="0" i="0" sz="105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Montserrat"/>
                  <a:ea typeface="Montserrat"/>
                  <a:cs typeface="Montserrat"/>
                  <a:sym typeface="Montserrat"/>
                </a:rPr>
                <a:t>IMPLEMENTATIONS</a:t>
              </a:r>
              <a:endParaRPr b="0" i="0" sz="500" u="none" cap="none" strike="noStrike">
                <a:solidFill>
                  <a:srgbClr val="FFFFFF"/>
                </a:solidFill>
                <a:latin typeface="Arial"/>
                <a:ea typeface="Arial"/>
                <a:cs typeface="Arial"/>
                <a:sym typeface="Arial"/>
              </a:endParaRPr>
            </a:p>
          </p:txBody>
        </p:sp>
        <p:sp>
          <p:nvSpPr>
            <p:cNvPr id="669" name="Google Shape;669;p11"/>
            <p:cNvSpPr txBox="1"/>
            <p:nvPr/>
          </p:nvSpPr>
          <p:spPr>
            <a:xfrm>
              <a:off x="10318502" y="4025218"/>
              <a:ext cx="1873471" cy="879017"/>
            </a:xfrm>
            <a:prstGeom prst="rect">
              <a:avLst/>
            </a:prstGeom>
            <a:noFill/>
            <a:ln>
              <a:noFill/>
            </a:ln>
          </p:spPr>
          <p:txBody>
            <a:bodyPr anchorCtr="0" anchor="t" bIns="69250" lIns="138525" spcFirstLastPara="1" rIns="138525" wrap="square" tIns="69250">
              <a:spAutoFit/>
            </a:bodyPr>
            <a:lstStyle/>
            <a:p>
              <a:pPr indent="0" lvl="0" marL="0" marR="0" rtl="0" algn="l">
                <a:lnSpc>
                  <a:spcPct val="100000"/>
                </a:lnSpc>
                <a:spcBef>
                  <a:spcPts val="0"/>
                </a:spcBef>
                <a:spcAft>
                  <a:spcPts val="0"/>
                </a:spcAft>
                <a:buClr>
                  <a:srgbClr val="FFFFFF"/>
                </a:buClr>
                <a:buSzPts val="4000"/>
                <a:buFont typeface="Arial"/>
                <a:buNone/>
              </a:pPr>
              <a:r>
                <a:rPr b="1" i="0" lang="en-IN" sz="1800" u="none" cap="none" strike="noStrike">
                  <a:solidFill>
                    <a:srgbClr val="FFFFFF"/>
                  </a:solidFill>
                  <a:latin typeface="Montserrat"/>
                  <a:ea typeface="Montserrat"/>
                  <a:cs typeface="Montserrat"/>
                  <a:sym typeface="Montserrat"/>
                </a:rPr>
                <a:t>8+</a:t>
              </a:r>
              <a:endParaRPr b="0" i="0" sz="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Montserrat"/>
                  <a:ea typeface="Montserrat"/>
                  <a:cs typeface="Montserrat"/>
                  <a:sym typeface="Montserrat"/>
                </a:rPr>
                <a:t>INTEGRATION PLATFORMS / TOOLS</a:t>
              </a:r>
              <a:endParaRPr b="0" i="0" sz="800" u="none" cap="none" strike="noStrike">
                <a:solidFill>
                  <a:srgbClr val="FFFFFF"/>
                </a:solidFill>
                <a:latin typeface="Arial"/>
                <a:ea typeface="Arial"/>
                <a:cs typeface="Arial"/>
                <a:sym typeface="Arial"/>
              </a:endParaRPr>
            </a:p>
          </p:txBody>
        </p:sp>
        <p:sp>
          <p:nvSpPr>
            <p:cNvPr id="670" name="Google Shape;670;p11"/>
            <p:cNvSpPr txBox="1"/>
            <p:nvPr/>
          </p:nvSpPr>
          <p:spPr>
            <a:xfrm>
              <a:off x="10386630" y="5438735"/>
              <a:ext cx="1927735" cy="920788"/>
            </a:xfrm>
            <a:prstGeom prst="rect">
              <a:avLst/>
            </a:prstGeom>
            <a:noFill/>
            <a:ln>
              <a:noFill/>
            </a:ln>
          </p:spPr>
          <p:txBody>
            <a:bodyPr anchorCtr="0" anchor="t" bIns="69250" lIns="138525" spcFirstLastPara="1" rIns="138525" wrap="square" tIns="69250">
              <a:spAutoFit/>
            </a:bodyPr>
            <a:lstStyle/>
            <a:p>
              <a:pPr indent="0" lvl="0" marL="0" marR="0" rtl="0" algn="l">
                <a:lnSpc>
                  <a:spcPct val="100000"/>
                </a:lnSpc>
                <a:spcBef>
                  <a:spcPts val="0"/>
                </a:spcBef>
                <a:spcAft>
                  <a:spcPts val="0"/>
                </a:spcAft>
                <a:buClr>
                  <a:srgbClr val="FFFFFF"/>
                </a:buClr>
                <a:buSzPts val="4000"/>
                <a:buFont typeface="Arial"/>
                <a:buNone/>
              </a:pPr>
              <a:r>
                <a:rPr b="1" i="0" lang="en-IN" sz="2000" u="none" cap="none" strike="noStrike">
                  <a:solidFill>
                    <a:srgbClr val="FFFFFF"/>
                  </a:solidFill>
                  <a:latin typeface="Montserrat"/>
                  <a:ea typeface="Montserrat"/>
                  <a:cs typeface="Montserrat"/>
                  <a:sym typeface="Montserrat"/>
                </a:rPr>
                <a:t>300+</a:t>
              </a:r>
              <a:endParaRPr b="0" i="0" sz="105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Montserrat"/>
                  <a:ea typeface="Montserrat"/>
                  <a:cs typeface="Montserrat"/>
                  <a:sym typeface="Montserrat"/>
                </a:rPr>
                <a:t>INTEGRATION INTERFACES DELIVERED</a:t>
              </a:r>
              <a:endParaRPr b="0" i="0" sz="500" u="none" cap="none" strike="noStrike">
                <a:solidFill>
                  <a:srgbClr val="FFFFFF"/>
                </a:solidFill>
                <a:latin typeface="Arial"/>
                <a:ea typeface="Arial"/>
                <a:cs typeface="Arial"/>
                <a:sym typeface="Arial"/>
              </a:endParaRPr>
            </a:p>
          </p:txBody>
        </p:sp>
        <p:pic>
          <p:nvPicPr>
            <p:cNvPr id="671" name="Google Shape;671;p11"/>
            <p:cNvPicPr preferRelativeResize="0"/>
            <p:nvPr/>
          </p:nvPicPr>
          <p:blipFill rotWithShape="1">
            <a:blip r:embed="rId3">
              <a:alphaModFix/>
            </a:blip>
            <a:srcRect b="0" l="0" r="0" t="0"/>
            <a:stretch/>
          </p:blipFill>
          <p:spPr>
            <a:xfrm>
              <a:off x="9780873" y="1778060"/>
              <a:ext cx="404135" cy="285640"/>
            </a:xfrm>
            <a:prstGeom prst="rect">
              <a:avLst/>
            </a:prstGeom>
            <a:noFill/>
            <a:ln>
              <a:noFill/>
            </a:ln>
          </p:spPr>
        </p:pic>
        <p:cxnSp>
          <p:nvCxnSpPr>
            <p:cNvPr id="672" name="Google Shape;672;p11"/>
            <p:cNvCxnSpPr/>
            <p:nvPr/>
          </p:nvCxnSpPr>
          <p:spPr>
            <a:xfrm>
              <a:off x="9684899" y="2562750"/>
              <a:ext cx="2168400" cy="0"/>
            </a:xfrm>
            <a:prstGeom prst="straightConnector1">
              <a:avLst/>
            </a:prstGeom>
            <a:noFill/>
            <a:ln cap="flat" cmpd="sng" w="9525">
              <a:solidFill>
                <a:srgbClr val="FFFFFF"/>
              </a:solidFill>
              <a:prstDash val="solid"/>
              <a:round/>
              <a:headEnd len="sm" w="sm" type="none"/>
              <a:tailEnd len="sm" w="sm" type="none"/>
            </a:ln>
          </p:spPr>
        </p:cxnSp>
        <p:cxnSp>
          <p:nvCxnSpPr>
            <p:cNvPr id="673" name="Google Shape;673;p11"/>
            <p:cNvCxnSpPr/>
            <p:nvPr/>
          </p:nvCxnSpPr>
          <p:spPr>
            <a:xfrm>
              <a:off x="9684899" y="3845414"/>
              <a:ext cx="2168400" cy="0"/>
            </a:xfrm>
            <a:prstGeom prst="straightConnector1">
              <a:avLst/>
            </a:prstGeom>
            <a:noFill/>
            <a:ln cap="flat" cmpd="sng" w="9525">
              <a:solidFill>
                <a:srgbClr val="FFFFFF"/>
              </a:solidFill>
              <a:prstDash val="solid"/>
              <a:round/>
              <a:headEnd len="sm" w="sm" type="none"/>
              <a:tailEnd len="sm" w="sm" type="none"/>
            </a:ln>
          </p:spPr>
        </p:cxnSp>
        <p:cxnSp>
          <p:nvCxnSpPr>
            <p:cNvPr id="674" name="Google Shape;674;p11"/>
            <p:cNvCxnSpPr/>
            <p:nvPr/>
          </p:nvCxnSpPr>
          <p:spPr>
            <a:xfrm>
              <a:off x="9684899" y="5036475"/>
              <a:ext cx="2168400" cy="0"/>
            </a:xfrm>
            <a:prstGeom prst="straightConnector1">
              <a:avLst/>
            </a:prstGeom>
            <a:noFill/>
            <a:ln cap="flat" cmpd="sng" w="9525">
              <a:solidFill>
                <a:srgbClr val="FFFFFF"/>
              </a:solidFill>
              <a:prstDash val="solid"/>
              <a:round/>
              <a:headEnd len="sm" w="sm" type="none"/>
              <a:tailEnd len="sm" w="sm" type="none"/>
            </a:ln>
          </p:spPr>
        </p:cxnSp>
        <p:pic>
          <p:nvPicPr>
            <p:cNvPr descr="Wrench Icon | IconBros" id="675" name="Google Shape;675;p11"/>
            <p:cNvPicPr preferRelativeResize="0"/>
            <p:nvPr/>
          </p:nvPicPr>
          <p:blipFill rotWithShape="1">
            <a:blip r:embed="rId4">
              <a:alphaModFix/>
            </a:blip>
            <a:srcRect b="0" l="0" r="0" t="0"/>
            <a:stretch/>
          </p:blipFill>
          <p:spPr>
            <a:xfrm>
              <a:off x="9765685" y="3017531"/>
              <a:ext cx="302975" cy="211016"/>
            </a:xfrm>
            <a:prstGeom prst="rect">
              <a:avLst/>
            </a:prstGeom>
            <a:noFill/>
            <a:ln>
              <a:noFill/>
            </a:ln>
          </p:spPr>
        </p:pic>
        <p:pic>
          <p:nvPicPr>
            <p:cNvPr id="676" name="Google Shape;676;p11"/>
            <p:cNvPicPr preferRelativeResize="0"/>
            <p:nvPr/>
          </p:nvPicPr>
          <p:blipFill rotWithShape="1">
            <a:blip r:embed="rId5">
              <a:alphaModFix/>
            </a:blip>
            <a:srcRect b="0" l="0" r="0" t="0"/>
            <a:stretch/>
          </p:blipFill>
          <p:spPr>
            <a:xfrm>
              <a:off x="9763607" y="4279402"/>
              <a:ext cx="496590" cy="323085"/>
            </a:xfrm>
            <a:prstGeom prst="rect">
              <a:avLst/>
            </a:prstGeom>
            <a:noFill/>
            <a:ln>
              <a:noFill/>
            </a:ln>
          </p:spPr>
        </p:pic>
        <p:pic>
          <p:nvPicPr>
            <p:cNvPr descr="Project - Free business icons" id="677" name="Google Shape;677;p11"/>
            <p:cNvPicPr preferRelativeResize="0"/>
            <p:nvPr/>
          </p:nvPicPr>
          <p:blipFill rotWithShape="1">
            <a:blip r:embed="rId6">
              <a:alphaModFix/>
            </a:blip>
            <a:srcRect b="0" l="0" r="0" t="0"/>
            <a:stretch/>
          </p:blipFill>
          <p:spPr>
            <a:xfrm>
              <a:off x="9796620" y="5788876"/>
              <a:ext cx="521876" cy="313733"/>
            </a:xfrm>
            <a:prstGeom prst="rect">
              <a:avLst/>
            </a:prstGeom>
            <a:noFill/>
            <a:ln>
              <a:noFill/>
            </a:ln>
          </p:spPr>
        </p:pic>
        <p:sp>
          <p:nvSpPr>
            <p:cNvPr id="678" name="Google Shape;678;p11"/>
            <p:cNvSpPr txBox="1"/>
            <p:nvPr/>
          </p:nvSpPr>
          <p:spPr>
            <a:xfrm>
              <a:off x="11467610" y="6442284"/>
              <a:ext cx="282300" cy="166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FFFFFF"/>
                </a:buClr>
                <a:buSzPts val="900"/>
                <a:buFont typeface="Arial"/>
                <a:buNone/>
              </a:pPr>
              <a:fld id="{00000000-1234-1234-1234-123412341234}" type="slidenum">
                <a:rPr b="0" i="0" lang="en-IN" sz="400" u="none" cap="none" strike="noStrike">
                  <a:solidFill>
                    <a:srgbClr val="FFFFFF"/>
                  </a:solidFill>
                  <a:latin typeface="Montserrat"/>
                  <a:ea typeface="Montserrat"/>
                  <a:cs typeface="Montserrat"/>
                  <a:sym typeface="Montserrat"/>
                </a:rPr>
                <a:t>‹#›</a:t>
              </a:fld>
              <a:endParaRPr b="0" i="0" sz="400" u="none" cap="none" strike="noStrike">
                <a:solidFill>
                  <a:srgbClr val="FFFFFF"/>
                </a:solidFill>
                <a:latin typeface="Montserrat"/>
                <a:ea typeface="Montserrat"/>
                <a:cs typeface="Montserrat"/>
                <a:sym typeface="Montserrat"/>
              </a:endParaRPr>
            </a:p>
          </p:txBody>
        </p:sp>
      </p:grpSp>
      <p:sp>
        <p:nvSpPr>
          <p:cNvPr id="679" name="Google Shape;679;p11"/>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DIGITAL INTEGRATION SERVICES</a:t>
            </a:r>
            <a:endParaRPr/>
          </a:p>
        </p:txBody>
      </p:sp>
      <p:sp>
        <p:nvSpPr>
          <p:cNvPr id="680" name="Google Shape;680;p11"/>
          <p:cNvSpPr txBox="1"/>
          <p:nvPr/>
        </p:nvSpPr>
        <p:spPr>
          <a:xfrm>
            <a:off x="230673" y="297179"/>
            <a:ext cx="7510195"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Our Integration and Application Development Service offerings</a:t>
            </a:r>
            <a:endParaRPr/>
          </a:p>
        </p:txBody>
      </p:sp>
      <p:sp>
        <p:nvSpPr>
          <p:cNvPr id="681" name="Google Shape;681;p11"/>
          <p:cNvSpPr txBox="1"/>
          <p:nvPr/>
        </p:nvSpPr>
        <p:spPr>
          <a:xfrm>
            <a:off x="251775" y="643379"/>
            <a:ext cx="8596803" cy="396991"/>
          </a:xfrm>
          <a:prstGeom prst="rect">
            <a:avLst/>
          </a:prstGeom>
          <a:noFill/>
          <a:ln>
            <a:noFill/>
          </a:ln>
        </p:spPr>
        <p:txBody>
          <a:bodyPr anchorCtr="0" anchor="t" bIns="45700" lIns="91425" spcFirstLastPara="1" rIns="91425" wrap="square" tIns="45700">
            <a:spAutoFit/>
          </a:bodyPr>
          <a:lstStyle/>
          <a:p>
            <a:pPr indent="0" lvl="0" marL="0" marR="0" rtl="0" algn="l">
              <a:lnSpc>
                <a:spcPct val="110000"/>
              </a:lnSpc>
              <a:spcBef>
                <a:spcPts val="0"/>
              </a:spcBef>
              <a:spcAft>
                <a:spcPts val="0"/>
              </a:spcAft>
              <a:buClr>
                <a:srgbClr val="000000"/>
              </a:buClr>
              <a:buSzPts val="1200"/>
              <a:buFont typeface="Arial"/>
              <a:buNone/>
            </a:pPr>
            <a:r>
              <a:rPr b="1" i="0" lang="en-IN" sz="900" u="none" cap="none" strike="noStrike">
                <a:solidFill>
                  <a:schemeClr val="dk2"/>
                </a:solidFill>
                <a:latin typeface="Montserrat"/>
                <a:ea typeface="Montserrat"/>
                <a:cs typeface="Montserrat"/>
                <a:sym typeface="Montserrat"/>
              </a:rPr>
              <a:t>Mission Statement </a:t>
            </a:r>
            <a:r>
              <a:rPr b="0" i="0" lang="en-IN" sz="900" u="none" cap="none" strike="noStrike">
                <a:solidFill>
                  <a:srgbClr val="000000"/>
                </a:solidFill>
                <a:latin typeface="Montserrat"/>
                <a:ea typeface="Montserrat"/>
                <a:cs typeface="Montserrat"/>
                <a:sym typeface="Montserrat"/>
              </a:rPr>
              <a:t>: </a:t>
            </a:r>
            <a:r>
              <a:rPr b="0" i="1" lang="en-IN" sz="900" u="none" cap="none" strike="noStrike">
                <a:solidFill>
                  <a:srgbClr val="7F7F7F"/>
                </a:solidFill>
                <a:latin typeface="Montserrat"/>
                <a:ea typeface="Montserrat"/>
                <a:cs typeface="Montserrat"/>
                <a:sym typeface="Montserrat"/>
              </a:rPr>
              <a:t>“Help organisations to innovate, change &amp; scale faster by making it easy to connect applications, data and devices across all the business domains”</a:t>
            </a:r>
            <a:endParaRPr b="0" i="1" sz="900" u="none" cap="none" strike="noStrike">
              <a:solidFill>
                <a:srgbClr val="7F7F7F"/>
              </a:solidFill>
              <a:latin typeface="Montserrat"/>
              <a:ea typeface="Montserrat"/>
              <a:cs typeface="Montserrat"/>
              <a:sym typeface="Montserrat"/>
            </a:endParaRPr>
          </a:p>
        </p:txBody>
      </p:sp>
      <p:sp>
        <p:nvSpPr>
          <p:cNvPr id="682" name="Google Shape;682;p11"/>
          <p:cNvSpPr txBox="1"/>
          <p:nvPr/>
        </p:nvSpPr>
        <p:spPr>
          <a:xfrm>
            <a:off x="1443237" y="1838879"/>
            <a:ext cx="1025950"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IN" sz="800" u="none" cap="none" strike="noStrike">
                <a:solidFill>
                  <a:srgbClr val="0B6383"/>
                </a:solidFill>
                <a:latin typeface="Montserrat"/>
                <a:ea typeface="Montserrat"/>
                <a:cs typeface="Montserrat"/>
                <a:sym typeface="Montserrat"/>
              </a:rPr>
              <a:t>Customized Solutions</a:t>
            </a:r>
            <a:endParaRPr b="0" i="0" sz="800" u="none" cap="none" strike="noStrike">
              <a:solidFill>
                <a:srgbClr val="000000"/>
              </a:solidFill>
              <a:latin typeface="Montserrat"/>
              <a:ea typeface="Montserrat"/>
              <a:cs typeface="Montserrat"/>
              <a:sym typeface="Montserrat"/>
            </a:endParaRPr>
          </a:p>
        </p:txBody>
      </p:sp>
      <p:sp>
        <p:nvSpPr>
          <p:cNvPr id="683" name="Google Shape;683;p11"/>
          <p:cNvSpPr txBox="1"/>
          <p:nvPr/>
        </p:nvSpPr>
        <p:spPr>
          <a:xfrm>
            <a:off x="3857043" y="1865097"/>
            <a:ext cx="1357487" cy="21540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IN" sz="800" u="none" cap="none" strike="noStrike">
                <a:solidFill>
                  <a:srgbClr val="0B6383"/>
                </a:solidFill>
                <a:latin typeface="Montserrat"/>
                <a:ea typeface="Montserrat"/>
                <a:cs typeface="Montserrat"/>
                <a:sym typeface="Montserrat"/>
              </a:rPr>
              <a:t>HA &amp; DR Readiness</a:t>
            </a:r>
            <a:endParaRPr b="0" i="0" sz="800" u="none" cap="none" strike="noStrike">
              <a:solidFill>
                <a:srgbClr val="000000"/>
              </a:solidFill>
              <a:latin typeface="Montserrat"/>
              <a:ea typeface="Montserrat"/>
              <a:cs typeface="Montserrat"/>
              <a:sym typeface="Montserrat"/>
            </a:endParaRPr>
          </a:p>
        </p:txBody>
      </p:sp>
      <p:sp>
        <p:nvSpPr>
          <p:cNvPr id="684" name="Google Shape;684;p11"/>
          <p:cNvSpPr txBox="1"/>
          <p:nvPr/>
        </p:nvSpPr>
        <p:spPr>
          <a:xfrm>
            <a:off x="169542" y="1838879"/>
            <a:ext cx="991887" cy="21540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IN" sz="800" u="none" cap="none" strike="noStrike">
                <a:solidFill>
                  <a:srgbClr val="0B6383"/>
                </a:solidFill>
                <a:latin typeface="Montserrat"/>
                <a:ea typeface="Montserrat"/>
                <a:cs typeface="Montserrat"/>
                <a:sym typeface="Montserrat"/>
              </a:rPr>
              <a:t>EAI &amp; B2Bi</a:t>
            </a:r>
            <a:endParaRPr b="0" i="0" sz="800" u="none" cap="none" strike="noStrike">
              <a:solidFill>
                <a:srgbClr val="000000"/>
              </a:solidFill>
              <a:latin typeface="Montserrat"/>
              <a:ea typeface="Montserrat"/>
              <a:cs typeface="Montserrat"/>
              <a:sym typeface="Montserrat"/>
            </a:endParaRPr>
          </a:p>
        </p:txBody>
      </p:sp>
      <p:sp>
        <p:nvSpPr>
          <p:cNvPr id="685" name="Google Shape;685;p11"/>
          <p:cNvSpPr txBox="1"/>
          <p:nvPr/>
        </p:nvSpPr>
        <p:spPr>
          <a:xfrm>
            <a:off x="2540110" y="1838879"/>
            <a:ext cx="1390187"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IN" sz="800" u="none" cap="none" strike="noStrike">
                <a:solidFill>
                  <a:srgbClr val="0B6383"/>
                </a:solidFill>
                <a:latin typeface="Montserrat"/>
                <a:ea typeface="Montserrat"/>
                <a:cs typeface="Montserrat"/>
                <a:sym typeface="Montserrat"/>
              </a:rPr>
              <a:t>Transaction Visibility &amp; Monitoring-Alerting</a:t>
            </a:r>
            <a:endParaRPr b="0" i="0" sz="1000" u="none" cap="none" strike="noStrike">
              <a:solidFill>
                <a:srgbClr val="000000"/>
              </a:solidFill>
              <a:latin typeface="Montserrat"/>
              <a:ea typeface="Montserrat"/>
              <a:cs typeface="Montserrat"/>
              <a:sym typeface="Montserrat"/>
            </a:endParaRPr>
          </a:p>
        </p:txBody>
      </p:sp>
      <p:sp>
        <p:nvSpPr>
          <p:cNvPr id="686" name="Google Shape;686;p11"/>
          <p:cNvSpPr txBox="1"/>
          <p:nvPr/>
        </p:nvSpPr>
        <p:spPr>
          <a:xfrm>
            <a:off x="5215672" y="1829420"/>
            <a:ext cx="1306851"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IN" sz="800" u="none" cap="none" strike="noStrike">
                <a:solidFill>
                  <a:srgbClr val="0B6383"/>
                </a:solidFill>
                <a:latin typeface="Montserrat"/>
                <a:ea typeface="Montserrat"/>
                <a:cs typeface="Montserrat"/>
                <a:sym typeface="Montserrat"/>
              </a:rPr>
              <a:t>Security &amp; Compliance</a:t>
            </a:r>
            <a:endParaRPr b="1" i="0" sz="800" u="none" cap="none" strike="noStrike">
              <a:solidFill>
                <a:srgbClr val="0B6383"/>
              </a:solidFill>
              <a:latin typeface="Montserrat"/>
              <a:ea typeface="Montserrat"/>
              <a:cs typeface="Montserrat"/>
              <a:sym typeface="Montserrat"/>
            </a:endParaRPr>
          </a:p>
        </p:txBody>
      </p:sp>
      <p:sp>
        <p:nvSpPr>
          <p:cNvPr id="687" name="Google Shape;687;p11"/>
          <p:cNvSpPr/>
          <p:nvPr/>
        </p:nvSpPr>
        <p:spPr>
          <a:xfrm>
            <a:off x="418236" y="1337936"/>
            <a:ext cx="490948" cy="490955"/>
          </a:xfrm>
          <a:prstGeom prst="ellipse">
            <a:avLst/>
          </a:prstGeom>
          <a:gradFill>
            <a:gsLst>
              <a:gs pos="0">
                <a:srgbClr val="0F6FC6"/>
              </a:gs>
              <a:gs pos="100000">
                <a:srgbClr val="0B5394"/>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100" u="none" cap="none" strike="noStrike">
              <a:solidFill>
                <a:srgbClr val="FFFFFF"/>
              </a:solidFill>
              <a:latin typeface="Montserrat"/>
              <a:ea typeface="Montserrat"/>
              <a:cs typeface="Montserrat"/>
              <a:sym typeface="Montserrat"/>
            </a:endParaRPr>
          </a:p>
        </p:txBody>
      </p:sp>
      <p:sp>
        <p:nvSpPr>
          <p:cNvPr id="688" name="Google Shape;688;p11"/>
          <p:cNvSpPr/>
          <p:nvPr/>
        </p:nvSpPr>
        <p:spPr>
          <a:xfrm rot="5400000">
            <a:off x="6917520" y="1343248"/>
            <a:ext cx="490955" cy="490948"/>
          </a:xfrm>
          <a:prstGeom prst="ellipse">
            <a:avLst/>
          </a:prstGeom>
          <a:gradFill>
            <a:gsLst>
              <a:gs pos="0">
                <a:srgbClr val="0075A2"/>
              </a:gs>
              <a:gs pos="100000">
                <a:srgbClr val="005779"/>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100" u="none" cap="none" strike="noStrike">
              <a:solidFill>
                <a:srgbClr val="FFFFFF"/>
              </a:solidFill>
              <a:latin typeface="Montserrat"/>
              <a:ea typeface="Montserrat"/>
              <a:cs typeface="Montserrat"/>
              <a:sym typeface="Montserrat"/>
            </a:endParaRPr>
          </a:p>
        </p:txBody>
      </p:sp>
      <p:sp>
        <p:nvSpPr>
          <p:cNvPr id="689" name="Google Shape;689;p11"/>
          <p:cNvSpPr/>
          <p:nvPr/>
        </p:nvSpPr>
        <p:spPr>
          <a:xfrm>
            <a:off x="1668410" y="1352736"/>
            <a:ext cx="490948" cy="490955"/>
          </a:xfrm>
          <a:prstGeom prst="ellipse">
            <a:avLst/>
          </a:prstGeom>
          <a:gradFill>
            <a:gsLst>
              <a:gs pos="0">
                <a:srgbClr val="089CA2"/>
              </a:gs>
              <a:gs pos="100000">
                <a:srgbClr val="057579"/>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100" u="none" cap="none" strike="noStrike">
              <a:solidFill>
                <a:srgbClr val="FFFFFF"/>
              </a:solidFill>
              <a:latin typeface="Montserrat"/>
              <a:ea typeface="Montserrat"/>
              <a:cs typeface="Montserrat"/>
              <a:sym typeface="Montserrat"/>
            </a:endParaRPr>
          </a:p>
        </p:txBody>
      </p:sp>
      <p:sp>
        <p:nvSpPr>
          <p:cNvPr id="690" name="Google Shape;690;p11"/>
          <p:cNvSpPr/>
          <p:nvPr/>
        </p:nvSpPr>
        <p:spPr>
          <a:xfrm rot="5400000">
            <a:off x="5553999" y="1349662"/>
            <a:ext cx="490955" cy="490948"/>
          </a:xfrm>
          <a:prstGeom prst="ellipse">
            <a:avLst/>
          </a:prstGeom>
          <a:gradFill>
            <a:gsLst>
              <a:gs pos="0">
                <a:srgbClr val="0B9B74"/>
              </a:gs>
              <a:gs pos="100000">
                <a:srgbClr val="087456"/>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100" u="none" cap="none" strike="noStrike">
              <a:solidFill>
                <a:srgbClr val="FFFFFF"/>
              </a:solidFill>
              <a:latin typeface="Montserrat"/>
              <a:ea typeface="Montserrat"/>
              <a:cs typeface="Montserrat"/>
              <a:sym typeface="Montserrat"/>
            </a:endParaRPr>
          </a:p>
        </p:txBody>
      </p:sp>
      <p:sp>
        <p:nvSpPr>
          <p:cNvPr id="691" name="Google Shape;691;p11"/>
          <p:cNvSpPr/>
          <p:nvPr/>
        </p:nvSpPr>
        <p:spPr>
          <a:xfrm rot="5400000">
            <a:off x="4262127" y="1337940"/>
            <a:ext cx="490955" cy="490948"/>
          </a:xfrm>
          <a:prstGeom prst="ellipse">
            <a:avLst/>
          </a:prstGeom>
          <a:gradFill>
            <a:gsLst>
              <a:gs pos="0">
                <a:schemeClr val="accent3"/>
              </a:gs>
              <a:gs pos="100000">
                <a:schemeClr val="accent4"/>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100" u="none" cap="none" strike="noStrike">
              <a:solidFill>
                <a:srgbClr val="FFFFFF"/>
              </a:solidFill>
              <a:latin typeface="Montserrat"/>
              <a:ea typeface="Montserrat"/>
              <a:cs typeface="Montserrat"/>
              <a:sym typeface="Montserrat"/>
            </a:endParaRPr>
          </a:p>
        </p:txBody>
      </p:sp>
      <p:cxnSp>
        <p:nvCxnSpPr>
          <p:cNvPr id="692" name="Google Shape;692;p11"/>
          <p:cNvCxnSpPr/>
          <p:nvPr/>
        </p:nvCxnSpPr>
        <p:spPr>
          <a:xfrm>
            <a:off x="132907" y="1174202"/>
            <a:ext cx="7690810" cy="3078"/>
          </a:xfrm>
          <a:prstGeom prst="straightConnector1">
            <a:avLst/>
          </a:prstGeom>
          <a:noFill/>
          <a:ln cap="flat" cmpd="sng" w="9525">
            <a:solidFill>
              <a:srgbClr val="7F7F7F"/>
            </a:solidFill>
            <a:prstDash val="solid"/>
            <a:round/>
            <a:headEnd len="med" w="med" type="diamond"/>
            <a:tailEnd len="med" w="med" type="diamond"/>
          </a:ln>
        </p:spPr>
      </p:cxnSp>
      <p:sp>
        <p:nvSpPr>
          <p:cNvPr id="693" name="Google Shape;693;p11"/>
          <p:cNvSpPr txBox="1"/>
          <p:nvPr/>
        </p:nvSpPr>
        <p:spPr>
          <a:xfrm>
            <a:off x="3517835" y="1046239"/>
            <a:ext cx="1779403" cy="24618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IN" sz="1000" u="none" cap="none" strike="noStrike">
                <a:solidFill>
                  <a:srgbClr val="000000"/>
                </a:solidFill>
                <a:latin typeface="Montserrat"/>
                <a:ea typeface="Montserrat"/>
                <a:cs typeface="Montserrat"/>
                <a:sym typeface="Montserrat"/>
              </a:rPr>
              <a:t>SERVICE OFFERINGS</a:t>
            </a:r>
            <a:endParaRPr b="0" i="0" sz="1000" u="none" cap="none" strike="noStrike">
              <a:solidFill>
                <a:srgbClr val="000000"/>
              </a:solidFill>
              <a:latin typeface="Montserrat"/>
              <a:ea typeface="Montserrat"/>
              <a:cs typeface="Montserrat"/>
              <a:sym typeface="Montserrat"/>
            </a:endParaRPr>
          </a:p>
        </p:txBody>
      </p:sp>
      <p:sp>
        <p:nvSpPr>
          <p:cNvPr id="694" name="Google Shape;694;p11"/>
          <p:cNvSpPr/>
          <p:nvPr/>
        </p:nvSpPr>
        <p:spPr>
          <a:xfrm>
            <a:off x="2553012" y="2133500"/>
            <a:ext cx="1425923" cy="594051"/>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Ready dashboards &amp; custom dashboards</a:t>
            </a:r>
            <a:endParaRPr b="0" i="0" sz="6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Self-Service for Biz teams</a:t>
            </a:r>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Pro-active &amp; Reactive monitoring &amp; alerting for Operations &amp; Biz teams</a:t>
            </a:r>
            <a:endParaRPr b="0" i="0" sz="600" u="none" cap="none" strike="noStrike">
              <a:solidFill>
                <a:srgbClr val="000000"/>
              </a:solidFill>
              <a:latin typeface="Montserrat"/>
              <a:ea typeface="Montserrat"/>
              <a:cs typeface="Montserrat"/>
              <a:sym typeface="Montserrat"/>
            </a:endParaRPr>
          </a:p>
        </p:txBody>
      </p:sp>
      <p:sp>
        <p:nvSpPr>
          <p:cNvPr id="695" name="Google Shape;695;p11"/>
          <p:cNvSpPr/>
          <p:nvPr/>
        </p:nvSpPr>
        <p:spPr>
          <a:xfrm>
            <a:off x="-15910" y="2087636"/>
            <a:ext cx="1428450" cy="8036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Enterprise Application Integrations</a:t>
            </a:r>
            <a:endParaRPr b="0" i="0" sz="6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Business To Business Integrations (EDI/EDIFACT)</a:t>
            </a:r>
            <a:endParaRPr b="0" i="0" sz="6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All Architecture Patterns</a:t>
            </a:r>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Managed File Transfers</a:t>
            </a:r>
            <a:endParaRPr/>
          </a:p>
          <a:p>
            <a:pPr indent="-79649" lvl="0" marL="136800" marR="0" rtl="0" algn="l">
              <a:lnSpc>
                <a:spcPct val="100000"/>
              </a:lnSpc>
              <a:spcBef>
                <a:spcPts val="0"/>
              </a:spcBef>
              <a:spcAft>
                <a:spcPts val="0"/>
              </a:spcAft>
              <a:buClr>
                <a:srgbClr val="000000"/>
              </a:buClr>
              <a:buSzPts val="900"/>
              <a:buFont typeface="Arial"/>
              <a:buNone/>
            </a:pPr>
            <a:r>
              <a:t/>
            </a:r>
            <a:endParaRPr b="0" i="0" sz="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600" u="none" cap="none" strike="noStrike">
              <a:solidFill>
                <a:srgbClr val="000000"/>
              </a:solidFill>
              <a:latin typeface="Montserrat"/>
              <a:ea typeface="Montserrat"/>
              <a:cs typeface="Montserrat"/>
              <a:sym typeface="Montserrat"/>
            </a:endParaRPr>
          </a:p>
        </p:txBody>
      </p:sp>
      <p:sp>
        <p:nvSpPr>
          <p:cNvPr id="696" name="Google Shape;696;p11"/>
          <p:cNvSpPr/>
          <p:nvPr/>
        </p:nvSpPr>
        <p:spPr>
          <a:xfrm>
            <a:off x="1259487" y="2133501"/>
            <a:ext cx="1325556" cy="594051"/>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Small scale platforms</a:t>
            </a:r>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Large scale platforms</a:t>
            </a:r>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Hybrid platforms</a:t>
            </a:r>
            <a:endParaRPr b="0" i="0" sz="105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Layered Architectures</a:t>
            </a:r>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Custom Connectors</a:t>
            </a:r>
            <a:endParaRPr/>
          </a:p>
        </p:txBody>
      </p:sp>
      <p:sp>
        <p:nvSpPr>
          <p:cNvPr id="697" name="Google Shape;697;p11"/>
          <p:cNvSpPr/>
          <p:nvPr/>
        </p:nvSpPr>
        <p:spPr>
          <a:xfrm>
            <a:off x="3906919" y="2080725"/>
            <a:ext cx="1248488" cy="772225"/>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Flex Architecture methodology  </a:t>
            </a:r>
            <a:endParaRPr b="0" i="0" sz="6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Designs to overcome any Disaster Scenario</a:t>
            </a:r>
            <a:endParaRPr b="0" i="0" sz="6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Designs to ensure Max Uptime</a:t>
            </a:r>
            <a:endParaRPr b="0" i="0" sz="600" u="none" cap="none" strike="noStrike">
              <a:solidFill>
                <a:srgbClr val="000000"/>
              </a:solidFill>
              <a:latin typeface="Montserrat"/>
              <a:ea typeface="Montserrat"/>
              <a:cs typeface="Montserrat"/>
              <a:sym typeface="Montserrat"/>
            </a:endParaRPr>
          </a:p>
        </p:txBody>
      </p:sp>
      <p:sp>
        <p:nvSpPr>
          <p:cNvPr id="698" name="Google Shape;698;p11"/>
          <p:cNvSpPr/>
          <p:nvPr/>
        </p:nvSpPr>
        <p:spPr>
          <a:xfrm>
            <a:off x="5119463" y="2144528"/>
            <a:ext cx="1413576" cy="698964"/>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Secured Platforms to process any data </a:t>
            </a:r>
            <a:endParaRPr b="0" i="0" sz="6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Encryptions for both - in flight &amp; at rest data</a:t>
            </a:r>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SOX Compliant platforms &amp; related consulting</a:t>
            </a:r>
            <a:endParaRPr b="0" i="0" sz="600" u="none" cap="none" strike="noStrike">
              <a:solidFill>
                <a:srgbClr val="000000"/>
              </a:solidFill>
              <a:latin typeface="Montserrat"/>
              <a:ea typeface="Montserrat"/>
              <a:cs typeface="Montserrat"/>
              <a:sym typeface="Montserrat"/>
            </a:endParaRPr>
          </a:p>
        </p:txBody>
      </p:sp>
      <p:cxnSp>
        <p:nvCxnSpPr>
          <p:cNvPr id="699" name="Google Shape;699;p11"/>
          <p:cNvCxnSpPr/>
          <p:nvPr/>
        </p:nvCxnSpPr>
        <p:spPr>
          <a:xfrm>
            <a:off x="1306067" y="1899610"/>
            <a:ext cx="0" cy="977372"/>
          </a:xfrm>
          <a:prstGeom prst="straightConnector1">
            <a:avLst/>
          </a:prstGeom>
          <a:noFill/>
          <a:ln cap="flat" cmpd="sng" w="9525">
            <a:solidFill>
              <a:srgbClr val="BFBFBF"/>
            </a:solidFill>
            <a:prstDash val="solid"/>
            <a:round/>
            <a:headEnd len="sm" w="sm" type="none"/>
            <a:tailEnd len="sm" w="sm" type="none"/>
          </a:ln>
        </p:spPr>
      </p:cxnSp>
      <p:cxnSp>
        <p:nvCxnSpPr>
          <p:cNvPr id="700" name="Google Shape;700;p11"/>
          <p:cNvCxnSpPr/>
          <p:nvPr/>
        </p:nvCxnSpPr>
        <p:spPr>
          <a:xfrm>
            <a:off x="2515183" y="1875579"/>
            <a:ext cx="0" cy="977372"/>
          </a:xfrm>
          <a:prstGeom prst="straightConnector1">
            <a:avLst/>
          </a:prstGeom>
          <a:noFill/>
          <a:ln cap="flat" cmpd="sng" w="9525">
            <a:solidFill>
              <a:srgbClr val="BFBFBF"/>
            </a:solidFill>
            <a:prstDash val="solid"/>
            <a:round/>
            <a:headEnd len="sm" w="sm" type="none"/>
            <a:tailEnd len="sm" w="sm" type="none"/>
          </a:ln>
        </p:spPr>
      </p:cxnSp>
      <p:cxnSp>
        <p:nvCxnSpPr>
          <p:cNvPr id="701" name="Google Shape;701;p11"/>
          <p:cNvCxnSpPr/>
          <p:nvPr/>
        </p:nvCxnSpPr>
        <p:spPr>
          <a:xfrm>
            <a:off x="3930297" y="1875579"/>
            <a:ext cx="0" cy="977372"/>
          </a:xfrm>
          <a:prstGeom prst="straightConnector1">
            <a:avLst/>
          </a:prstGeom>
          <a:noFill/>
          <a:ln cap="flat" cmpd="sng" w="9525">
            <a:solidFill>
              <a:srgbClr val="BFBFBF"/>
            </a:solidFill>
            <a:prstDash val="solid"/>
            <a:round/>
            <a:headEnd len="sm" w="sm" type="none"/>
            <a:tailEnd len="sm" w="sm" type="none"/>
          </a:ln>
        </p:spPr>
      </p:cxnSp>
      <p:cxnSp>
        <p:nvCxnSpPr>
          <p:cNvPr id="702" name="Google Shape;702;p11"/>
          <p:cNvCxnSpPr/>
          <p:nvPr/>
        </p:nvCxnSpPr>
        <p:spPr>
          <a:xfrm>
            <a:off x="5153869" y="1875579"/>
            <a:ext cx="0" cy="977372"/>
          </a:xfrm>
          <a:prstGeom prst="straightConnector1">
            <a:avLst/>
          </a:prstGeom>
          <a:noFill/>
          <a:ln cap="flat" cmpd="sng" w="9525">
            <a:solidFill>
              <a:srgbClr val="BFBFBF"/>
            </a:solidFill>
            <a:prstDash val="solid"/>
            <a:round/>
            <a:headEnd len="sm" w="sm" type="none"/>
            <a:tailEnd len="sm" w="sm" type="none"/>
          </a:ln>
        </p:spPr>
      </p:cxnSp>
      <p:sp>
        <p:nvSpPr>
          <p:cNvPr id="703" name="Google Shape;703;p11"/>
          <p:cNvSpPr/>
          <p:nvPr/>
        </p:nvSpPr>
        <p:spPr>
          <a:xfrm>
            <a:off x="112794" y="2934721"/>
            <a:ext cx="2327348" cy="286807"/>
          </a:xfrm>
          <a:prstGeom prst="homePlate">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704" name="Google Shape;704;p11"/>
          <p:cNvSpPr txBox="1"/>
          <p:nvPr/>
        </p:nvSpPr>
        <p:spPr>
          <a:xfrm>
            <a:off x="177282" y="2959032"/>
            <a:ext cx="2369585"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IN" sz="1000" u="none" cap="none" strike="noStrike">
                <a:solidFill>
                  <a:srgbClr val="FFFFFF"/>
                </a:solidFill>
                <a:latin typeface="Montserrat"/>
                <a:ea typeface="Montserrat"/>
                <a:cs typeface="Montserrat"/>
                <a:sym typeface="Montserrat"/>
              </a:rPr>
              <a:t>Features &amp; Realized Benefits</a:t>
            </a:r>
            <a:endParaRPr b="0" i="0" sz="1000" u="none" cap="none" strike="noStrike">
              <a:solidFill>
                <a:srgbClr val="FFFFFF"/>
              </a:solidFill>
              <a:latin typeface="Montserrat"/>
              <a:ea typeface="Montserrat"/>
              <a:cs typeface="Montserrat"/>
              <a:sym typeface="Montserrat"/>
            </a:endParaRPr>
          </a:p>
        </p:txBody>
      </p:sp>
      <p:sp>
        <p:nvSpPr>
          <p:cNvPr id="705" name="Google Shape;705;p11"/>
          <p:cNvSpPr/>
          <p:nvPr/>
        </p:nvSpPr>
        <p:spPr>
          <a:xfrm>
            <a:off x="213721" y="4359335"/>
            <a:ext cx="2288290" cy="3029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IN" sz="700" u="none" cap="none" strike="noStrike">
                <a:solidFill>
                  <a:srgbClr val="000000"/>
                </a:solidFill>
                <a:latin typeface="Montserrat"/>
                <a:ea typeface="Montserrat"/>
                <a:cs typeface="Montserrat"/>
                <a:sym typeface="Montserrat"/>
              </a:rPr>
              <a:t>Scalability of the platforms can support any amount of load with guaranteed delivery</a:t>
            </a:r>
            <a:endParaRPr b="0" i="0" sz="1050" u="none" cap="none" strike="noStrike">
              <a:solidFill>
                <a:srgbClr val="000000"/>
              </a:solidFill>
              <a:latin typeface="Montserrat"/>
              <a:ea typeface="Montserrat"/>
              <a:cs typeface="Montserrat"/>
              <a:sym typeface="Montserrat"/>
            </a:endParaRPr>
          </a:p>
        </p:txBody>
      </p:sp>
      <p:sp>
        <p:nvSpPr>
          <p:cNvPr id="706" name="Google Shape;706;p11"/>
          <p:cNvSpPr/>
          <p:nvPr/>
        </p:nvSpPr>
        <p:spPr>
          <a:xfrm>
            <a:off x="213722" y="4178997"/>
            <a:ext cx="2194506" cy="1864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IN" sz="700" u="none" cap="none" strike="noStrike">
                <a:solidFill>
                  <a:srgbClr val="000000"/>
                </a:solidFill>
                <a:latin typeface="Montserrat"/>
                <a:ea typeface="Montserrat"/>
                <a:cs typeface="Montserrat"/>
                <a:sym typeface="Montserrat"/>
              </a:rPr>
              <a:t>KPI Monitoring for business transactions </a:t>
            </a:r>
            <a:endParaRPr b="0" i="0" sz="1050" u="none" cap="none" strike="noStrike">
              <a:solidFill>
                <a:srgbClr val="000000"/>
              </a:solidFill>
              <a:latin typeface="Montserrat"/>
              <a:ea typeface="Montserrat"/>
              <a:cs typeface="Montserrat"/>
              <a:sym typeface="Montserrat"/>
            </a:endParaRPr>
          </a:p>
        </p:txBody>
      </p:sp>
      <p:sp>
        <p:nvSpPr>
          <p:cNvPr id="707" name="Google Shape;707;p11"/>
          <p:cNvSpPr/>
          <p:nvPr/>
        </p:nvSpPr>
        <p:spPr>
          <a:xfrm>
            <a:off x="213722" y="3292250"/>
            <a:ext cx="2301461" cy="3029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IN" sz="700" u="none" cap="none" strike="noStrike">
                <a:solidFill>
                  <a:srgbClr val="000000"/>
                </a:solidFill>
                <a:latin typeface="Montserrat"/>
                <a:ea typeface="Montserrat"/>
                <a:cs typeface="Montserrat"/>
                <a:sym typeface="Montserrat"/>
              </a:rPr>
              <a:t>Quicker development cycles with substantial cost savings</a:t>
            </a:r>
            <a:endParaRPr b="0" i="0" sz="7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50" u="none" cap="none" strike="noStrike">
              <a:solidFill>
                <a:srgbClr val="000000"/>
              </a:solidFill>
              <a:latin typeface="Montserrat"/>
              <a:ea typeface="Montserrat"/>
              <a:cs typeface="Montserrat"/>
              <a:sym typeface="Montserrat"/>
            </a:endParaRPr>
          </a:p>
        </p:txBody>
      </p:sp>
      <p:sp>
        <p:nvSpPr>
          <p:cNvPr id="708" name="Google Shape;708;p11"/>
          <p:cNvSpPr/>
          <p:nvPr/>
        </p:nvSpPr>
        <p:spPr>
          <a:xfrm>
            <a:off x="213722" y="3576067"/>
            <a:ext cx="2268307" cy="186436"/>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SzPts val="700"/>
              <a:buFont typeface="Arial"/>
              <a:buNone/>
            </a:pPr>
            <a:r>
              <a:rPr b="0" i="0" lang="en-IN" sz="700" u="none" cap="none" strike="noStrike">
                <a:solidFill>
                  <a:srgbClr val="000000"/>
                </a:solidFill>
                <a:latin typeface="Montserrat"/>
                <a:ea typeface="Montserrat"/>
                <a:cs typeface="Montserrat"/>
                <a:sym typeface="Montserrat"/>
              </a:rPr>
              <a:t>Quicker connectivity with connectors means shorter time to market launch</a:t>
            </a:r>
            <a:endParaRPr b="0" i="0" sz="1050" u="none" cap="none" strike="noStrike">
              <a:solidFill>
                <a:srgbClr val="000000"/>
              </a:solidFill>
              <a:latin typeface="Montserrat"/>
              <a:ea typeface="Montserrat"/>
              <a:cs typeface="Montserrat"/>
              <a:sym typeface="Montserrat"/>
            </a:endParaRPr>
          </a:p>
        </p:txBody>
      </p:sp>
      <p:sp>
        <p:nvSpPr>
          <p:cNvPr id="709" name="Google Shape;709;p11"/>
          <p:cNvSpPr/>
          <p:nvPr/>
        </p:nvSpPr>
        <p:spPr>
          <a:xfrm>
            <a:off x="213722" y="3887914"/>
            <a:ext cx="2150451" cy="18643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IN" sz="700" u="none" cap="none" strike="noStrike">
                <a:solidFill>
                  <a:srgbClr val="000000"/>
                </a:solidFill>
                <a:latin typeface="Montserrat"/>
                <a:ea typeface="Montserrat"/>
                <a:cs typeface="Montserrat"/>
                <a:sym typeface="Montserrat"/>
              </a:rPr>
              <a:t>Efficient business process management with lesser downtimes for applications</a:t>
            </a:r>
            <a:endParaRPr b="0" i="0" sz="1050" u="none" cap="none" strike="noStrike">
              <a:solidFill>
                <a:srgbClr val="000000"/>
              </a:solidFill>
              <a:latin typeface="Montserrat"/>
              <a:ea typeface="Montserrat"/>
              <a:cs typeface="Montserrat"/>
              <a:sym typeface="Montserrat"/>
            </a:endParaRPr>
          </a:p>
        </p:txBody>
      </p:sp>
      <p:grpSp>
        <p:nvGrpSpPr>
          <p:cNvPr id="710" name="Google Shape;710;p11"/>
          <p:cNvGrpSpPr/>
          <p:nvPr/>
        </p:nvGrpSpPr>
        <p:grpSpPr>
          <a:xfrm>
            <a:off x="124183" y="3375600"/>
            <a:ext cx="98773" cy="98775"/>
            <a:chOff x="11634752" y="3352143"/>
            <a:chExt cx="372300" cy="372300"/>
          </a:xfrm>
        </p:grpSpPr>
        <p:sp>
          <p:nvSpPr>
            <p:cNvPr id="711" name="Google Shape;711;p11"/>
            <p:cNvSpPr/>
            <p:nvPr/>
          </p:nvSpPr>
          <p:spPr>
            <a:xfrm>
              <a:off x="11634752" y="3352143"/>
              <a:ext cx="372300" cy="3723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712" name="Google Shape;712;p11"/>
            <p:cNvSpPr/>
            <p:nvPr/>
          </p:nvSpPr>
          <p:spPr>
            <a:xfrm rot="-8313440">
              <a:off x="11754705" y="3471730"/>
              <a:ext cx="119661" cy="119661"/>
            </a:xfrm>
            <a:prstGeom prst="corner">
              <a:avLst>
                <a:gd fmla="val 39768" name="adj1"/>
                <a:gd fmla="val 41373"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grpSp>
      <p:grpSp>
        <p:nvGrpSpPr>
          <p:cNvPr id="713" name="Google Shape;713;p11"/>
          <p:cNvGrpSpPr/>
          <p:nvPr/>
        </p:nvGrpSpPr>
        <p:grpSpPr>
          <a:xfrm>
            <a:off x="124183" y="3661403"/>
            <a:ext cx="98773" cy="98775"/>
            <a:chOff x="11634752" y="3352142"/>
            <a:chExt cx="372300" cy="372300"/>
          </a:xfrm>
        </p:grpSpPr>
        <p:sp>
          <p:nvSpPr>
            <p:cNvPr id="714" name="Google Shape;714;p11"/>
            <p:cNvSpPr/>
            <p:nvPr/>
          </p:nvSpPr>
          <p:spPr>
            <a:xfrm>
              <a:off x="11634752" y="3352142"/>
              <a:ext cx="372300" cy="3723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715" name="Google Shape;715;p11"/>
            <p:cNvSpPr/>
            <p:nvPr/>
          </p:nvSpPr>
          <p:spPr>
            <a:xfrm rot="-8313440">
              <a:off x="11754705" y="3471730"/>
              <a:ext cx="119661" cy="119661"/>
            </a:xfrm>
            <a:prstGeom prst="corner">
              <a:avLst>
                <a:gd fmla="val 39768" name="adj1"/>
                <a:gd fmla="val 41373"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grpSp>
      <p:grpSp>
        <p:nvGrpSpPr>
          <p:cNvPr id="716" name="Google Shape;716;p11"/>
          <p:cNvGrpSpPr/>
          <p:nvPr/>
        </p:nvGrpSpPr>
        <p:grpSpPr>
          <a:xfrm>
            <a:off x="124183" y="3975549"/>
            <a:ext cx="98773" cy="98775"/>
            <a:chOff x="11634752" y="3352143"/>
            <a:chExt cx="372300" cy="372300"/>
          </a:xfrm>
        </p:grpSpPr>
        <p:sp>
          <p:nvSpPr>
            <p:cNvPr id="717" name="Google Shape;717;p11"/>
            <p:cNvSpPr/>
            <p:nvPr/>
          </p:nvSpPr>
          <p:spPr>
            <a:xfrm>
              <a:off x="11634752" y="3352143"/>
              <a:ext cx="372300" cy="3723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718" name="Google Shape;718;p11"/>
            <p:cNvSpPr/>
            <p:nvPr/>
          </p:nvSpPr>
          <p:spPr>
            <a:xfrm rot="-8313440">
              <a:off x="11754705" y="3471730"/>
              <a:ext cx="119661" cy="119661"/>
            </a:xfrm>
            <a:prstGeom prst="corner">
              <a:avLst>
                <a:gd fmla="val 39768" name="adj1"/>
                <a:gd fmla="val 41373"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grpSp>
      <p:grpSp>
        <p:nvGrpSpPr>
          <p:cNvPr id="719" name="Google Shape;719;p11"/>
          <p:cNvGrpSpPr/>
          <p:nvPr/>
        </p:nvGrpSpPr>
        <p:grpSpPr>
          <a:xfrm>
            <a:off x="124183" y="4265832"/>
            <a:ext cx="98773" cy="98775"/>
            <a:chOff x="11634752" y="3352143"/>
            <a:chExt cx="372300" cy="372300"/>
          </a:xfrm>
        </p:grpSpPr>
        <p:sp>
          <p:nvSpPr>
            <p:cNvPr id="720" name="Google Shape;720;p11"/>
            <p:cNvSpPr/>
            <p:nvPr/>
          </p:nvSpPr>
          <p:spPr>
            <a:xfrm>
              <a:off x="11634752" y="3352143"/>
              <a:ext cx="372300" cy="3723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721" name="Google Shape;721;p11"/>
            <p:cNvSpPr/>
            <p:nvPr/>
          </p:nvSpPr>
          <p:spPr>
            <a:xfrm rot="-8313440">
              <a:off x="11754705" y="3471730"/>
              <a:ext cx="119661" cy="119661"/>
            </a:xfrm>
            <a:prstGeom prst="corner">
              <a:avLst>
                <a:gd fmla="val 39768" name="adj1"/>
                <a:gd fmla="val 41373"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grpSp>
      <p:grpSp>
        <p:nvGrpSpPr>
          <p:cNvPr id="722" name="Google Shape;722;p11"/>
          <p:cNvGrpSpPr/>
          <p:nvPr/>
        </p:nvGrpSpPr>
        <p:grpSpPr>
          <a:xfrm>
            <a:off x="124183" y="4449194"/>
            <a:ext cx="98773" cy="98775"/>
            <a:chOff x="11634752" y="3352143"/>
            <a:chExt cx="372300" cy="372300"/>
          </a:xfrm>
        </p:grpSpPr>
        <p:sp>
          <p:nvSpPr>
            <p:cNvPr id="723" name="Google Shape;723;p11"/>
            <p:cNvSpPr/>
            <p:nvPr/>
          </p:nvSpPr>
          <p:spPr>
            <a:xfrm>
              <a:off x="11634752" y="3352143"/>
              <a:ext cx="372300" cy="3723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724" name="Google Shape;724;p11"/>
            <p:cNvSpPr/>
            <p:nvPr/>
          </p:nvSpPr>
          <p:spPr>
            <a:xfrm rot="-8313440">
              <a:off x="11754705" y="3471730"/>
              <a:ext cx="119661" cy="119661"/>
            </a:xfrm>
            <a:prstGeom prst="corner">
              <a:avLst>
                <a:gd fmla="val 39768" name="adj1"/>
                <a:gd fmla="val 41373"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grpSp>
      <p:cxnSp>
        <p:nvCxnSpPr>
          <p:cNvPr id="725" name="Google Shape;725;p11"/>
          <p:cNvCxnSpPr/>
          <p:nvPr/>
        </p:nvCxnSpPr>
        <p:spPr>
          <a:xfrm>
            <a:off x="2434011" y="3229304"/>
            <a:ext cx="0" cy="1535087"/>
          </a:xfrm>
          <a:prstGeom prst="straightConnector1">
            <a:avLst/>
          </a:prstGeom>
          <a:noFill/>
          <a:ln cap="flat" cmpd="sng" w="9525">
            <a:solidFill>
              <a:srgbClr val="BFBFBF"/>
            </a:solidFill>
            <a:prstDash val="solid"/>
            <a:round/>
            <a:headEnd len="sm" w="sm" type="none"/>
            <a:tailEnd len="med" w="med" type="diamond"/>
          </a:ln>
        </p:spPr>
      </p:cxnSp>
      <p:sp>
        <p:nvSpPr>
          <p:cNvPr id="726" name="Google Shape;726;p11"/>
          <p:cNvSpPr/>
          <p:nvPr/>
        </p:nvSpPr>
        <p:spPr>
          <a:xfrm>
            <a:off x="70287" y="3039737"/>
            <a:ext cx="75845" cy="75846"/>
          </a:xfrm>
          <a:prstGeom prst="ellipse">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pic>
        <p:nvPicPr>
          <p:cNvPr id="727" name="Google Shape;727;p11"/>
          <p:cNvPicPr preferRelativeResize="0"/>
          <p:nvPr/>
        </p:nvPicPr>
        <p:blipFill rotWithShape="1">
          <a:blip r:embed="rId3">
            <a:alphaModFix/>
          </a:blip>
          <a:srcRect b="0" l="0" r="0" t="0"/>
          <a:stretch/>
        </p:blipFill>
        <p:spPr>
          <a:xfrm>
            <a:off x="7068710" y="1471600"/>
            <a:ext cx="252812" cy="255899"/>
          </a:xfrm>
          <a:prstGeom prst="rect">
            <a:avLst/>
          </a:prstGeom>
          <a:noFill/>
          <a:ln>
            <a:noFill/>
          </a:ln>
        </p:spPr>
      </p:pic>
      <p:pic>
        <p:nvPicPr>
          <p:cNvPr descr="Integration Icon - Download in Line Style" id="728" name="Google Shape;728;p11"/>
          <p:cNvPicPr preferRelativeResize="0"/>
          <p:nvPr/>
        </p:nvPicPr>
        <p:blipFill rotWithShape="1">
          <a:blip r:embed="rId7">
            <a:alphaModFix/>
          </a:blip>
          <a:srcRect b="0" l="0" r="0" t="0"/>
          <a:stretch/>
        </p:blipFill>
        <p:spPr>
          <a:xfrm>
            <a:off x="4386949" y="1445576"/>
            <a:ext cx="249848" cy="249851"/>
          </a:xfrm>
          <a:prstGeom prst="rect">
            <a:avLst/>
          </a:prstGeom>
          <a:noFill/>
          <a:ln>
            <a:noFill/>
          </a:ln>
        </p:spPr>
      </p:pic>
      <p:pic>
        <p:nvPicPr>
          <p:cNvPr descr="Process - Free business and finance icons" id="729" name="Google Shape;729;p11"/>
          <p:cNvPicPr preferRelativeResize="0"/>
          <p:nvPr/>
        </p:nvPicPr>
        <p:blipFill rotWithShape="1">
          <a:blip r:embed="rId8">
            <a:alphaModFix/>
          </a:blip>
          <a:srcRect b="0" l="0" r="0" t="0"/>
          <a:stretch/>
        </p:blipFill>
        <p:spPr>
          <a:xfrm>
            <a:off x="1799921" y="1488494"/>
            <a:ext cx="233112" cy="233116"/>
          </a:xfrm>
          <a:prstGeom prst="rect">
            <a:avLst/>
          </a:prstGeom>
          <a:noFill/>
          <a:ln>
            <a:noFill/>
          </a:ln>
        </p:spPr>
      </p:pic>
      <p:cxnSp>
        <p:nvCxnSpPr>
          <p:cNvPr id="730" name="Google Shape;730;p11"/>
          <p:cNvCxnSpPr/>
          <p:nvPr/>
        </p:nvCxnSpPr>
        <p:spPr>
          <a:xfrm>
            <a:off x="6483638" y="1871495"/>
            <a:ext cx="0" cy="977372"/>
          </a:xfrm>
          <a:prstGeom prst="straightConnector1">
            <a:avLst/>
          </a:prstGeom>
          <a:noFill/>
          <a:ln cap="flat" cmpd="sng" w="9525">
            <a:solidFill>
              <a:srgbClr val="BFBFBF"/>
            </a:solidFill>
            <a:prstDash val="solid"/>
            <a:round/>
            <a:headEnd len="sm" w="sm" type="none"/>
            <a:tailEnd len="sm" w="sm" type="none"/>
          </a:ln>
        </p:spPr>
      </p:cxnSp>
      <p:sp>
        <p:nvSpPr>
          <p:cNvPr id="731" name="Google Shape;731;p11"/>
          <p:cNvSpPr txBox="1"/>
          <p:nvPr/>
        </p:nvSpPr>
        <p:spPr>
          <a:xfrm>
            <a:off x="6557887" y="1839999"/>
            <a:ext cx="1317361" cy="3385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IN" sz="800" u="none" cap="none" strike="noStrike">
                <a:solidFill>
                  <a:srgbClr val="0B6383"/>
                </a:solidFill>
                <a:latin typeface="Montserrat"/>
                <a:ea typeface="Montserrat"/>
                <a:cs typeface="Montserrat"/>
                <a:sym typeface="Montserrat"/>
              </a:rPr>
              <a:t>iCOE Formation &amp; Strategic Roadmaps</a:t>
            </a:r>
            <a:endParaRPr b="1" i="0" sz="800" u="none" cap="none" strike="noStrike">
              <a:solidFill>
                <a:srgbClr val="0B6383"/>
              </a:solidFill>
              <a:latin typeface="Montserrat"/>
              <a:ea typeface="Montserrat"/>
              <a:cs typeface="Montserrat"/>
              <a:sym typeface="Montserrat"/>
            </a:endParaRPr>
          </a:p>
        </p:txBody>
      </p:sp>
      <p:sp>
        <p:nvSpPr>
          <p:cNvPr id="732" name="Google Shape;732;p11"/>
          <p:cNvSpPr/>
          <p:nvPr/>
        </p:nvSpPr>
        <p:spPr>
          <a:xfrm rot="5400000">
            <a:off x="2970254" y="1342949"/>
            <a:ext cx="490955" cy="490948"/>
          </a:xfrm>
          <a:prstGeom prst="ellipse">
            <a:avLst/>
          </a:prstGeom>
          <a:gradFill>
            <a:gsLst>
              <a:gs pos="0">
                <a:srgbClr val="0B9B74"/>
              </a:gs>
              <a:gs pos="100000">
                <a:srgbClr val="087456"/>
              </a:gs>
            </a:gsLst>
            <a:lin ang="2700006"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100" u="none" cap="none" strike="noStrike">
              <a:solidFill>
                <a:srgbClr val="FFFFFF"/>
              </a:solidFill>
              <a:latin typeface="Montserrat"/>
              <a:ea typeface="Montserrat"/>
              <a:cs typeface="Montserrat"/>
              <a:sym typeface="Montserrat"/>
            </a:endParaRPr>
          </a:p>
        </p:txBody>
      </p:sp>
      <p:sp>
        <p:nvSpPr>
          <p:cNvPr id="733" name="Google Shape;733;p11"/>
          <p:cNvSpPr/>
          <p:nvPr/>
        </p:nvSpPr>
        <p:spPr>
          <a:xfrm>
            <a:off x="6461678" y="2075553"/>
            <a:ext cx="1575584" cy="698964"/>
          </a:xfrm>
          <a:prstGeom prst="rect">
            <a:avLst/>
          </a:prstGeom>
          <a:noFill/>
          <a:ln>
            <a:noFill/>
          </a:ln>
        </p:spPr>
        <p:txBody>
          <a:bodyPr anchorCtr="0" anchor="t" bIns="45700" lIns="91425" spcFirstLastPara="1" rIns="91425" wrap="square" tIns="45700">
            <a:noAutofit/>
          </a:bodyPr>
          <a:lstStyle/>
          <a:p>
            <a:pPr indent="-114300" lvl="0" marL="171450" marR="0" rtl="0" algn="l">
              <a:lnSpc>
                <a:spcPct val="100000"/>
              </a:lnSpc>
              <a:spcBef>
                <a:spcPts val="0"/>
              </a:spcBef>
              <a:spcAft>
                <a:spcPts val="0"/>
              </a:spcAft>
              <a:buClr>
                <a:srgbClr val="000000"/>
              </a:buClr>
              <a:buSzPts val="900"/>
              <a:buFont typeface="Noto Sans Symbols"/>
              <a:buNone/>
            </a:pPr>
            <a:r>
              <a:t/>
            </a:r>
            <a:endParaRPr b="0" i="0" sz="6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Platforms &amp; Services Maturity model</a:t>
            </a:r>
            <a:endParaRPr b="0" i="0" sz="600" u="none" cap="none" strike="noStrike">
              <a:solidFill>
                <a:srgbClr val="000000"/>
              </a:solidFill>
              <a:latin typeface="Montserrat"/>
              <a:ea typeface="Montserrat"/>
              <a:cs typeface="Montserrat"/>
              <a:sym typeface="Montserrat"/>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Strategic Roadmap for iCOE programs</a:t>
            </a:r>
            <a:endParaRPr/>
          </a:p>
          <a:p>
            <a:pPr indent="-171450" lvl="0" marL="171450" marR="0" rtl="0" algn="l">
              <a:lnSpc>
                <a:spcPct val="100000"/>
              </a:lnSpc>
              <a:spcBef>
                <a:spcPts val="0"/>
              </a:spcBef>
              <a:spcAft>
                <a:spcPts val="0"/>
              </a:spcAft>
              <a:buClr>
                <a:srgbClr val="000000"/>
              </a:buClr>
              <a:buSzPts val="900"/>
              <a:buFont typeface="Noto Sans Symbols"/>
              <a:buChar char="▪"/>
            </a:pPr>
            <a:r>
              <a:rPr b="0" i="0" lang="en-IN" sz="600" u="none" cap="none" strike="noStrike">
                <a:solidFill>
                  <a:srgbClr val="000000"/>
                </a:solidFill>
                <a:latin typeface="Montserrat"/>
                <a:ea typeface="Montserrat"/>
                <a:cs typeface="Montserrat"/>
                <a:sym typeface="Montserrat"/>
              </a:rPr>
              <a:t>Enterprise-wide Adoption Strategy with Guardrails</a:t>
            </a:r>
            <a:endParaRPr b="0" i="0" sz="600" u="none" cap="none" strike="noStrike">
              <a:solidFill>
                <a:srgbClr val="000000"/>
              </a:solidFill>
              <a:latin typeface="Montserrat"/>
              <a:ea typeface="Montserrat"/>
              <a:cs typeface="Montserrat"/>
              <a:sym typeface="Montserrat"/>
            </a:endParaRPr>
          </a:p>
        </p:txBody>
      </p:sp>
      <p:pic>
        <p:nvPicPr>
          <p:cNvPr descr="Badge Tick with solid fill" id="734" name="Google Shape;734;p11"/>
          <p:cNvPicPr preferRelativeResize="0"/>
          <p:nvPr/>
        </p:nvPicPr>
        <p:blipFill rotWithShape="1">
          <a:blip r:embed="rId9">
            <a:alphaModFix/>
          </a:blip>
          <a:srcRect b="0" l="0" r="0" t="0"/>
          <a:stretch/>
        </p:blipFill>
        <p:spPr>
          <a:xfrm>
            <a:off x="5620879" y="1397279"/>
            <a:ext cx="380158" cy="380163"/>
          </a:xfrm>
          <a:prstGeom prst="rect">
            <a:avLst/>
          </a:prstGeom>
          <a:noFill/>
          <a:ln>
            <a:noFill/>
          </a:ln>
        </p:spPr>
      </p:pic>
      <p:pic>
        <p:nvPicPr>
          <p:cNvPr descr="Bar chart with solid fill" id="735" name="Google Shape;735;p11"/>
          <p:cNvPicPr preferRelativeResize="0"/>
          <p:nvPr/>
        </p:nvPicPr>
        <p:blipFill rotWithShape="1">
          <a:blip r:embed="rId10">
            <a:alphaModFix/>
          </a:blip>
          <a:srcRect b="0" l="0" r="0" t="0"/>
          <a:stretch/>
        </p:blipFill>
        <p:spPr>
          <a:xfrm>
            <a:off x="3043760" y="1430692"/>
            <a:ext cx="332967" cy="332972"/>
          </a:xfrm>
          <a:prstGeom prst="rect">
            <a:avLst/>
          </a:prstGeom>
          <a:noFill/>
          <a:ln>
            <a:noFill/>
          </a:ln>
        </p:spPr>
      </p:pic>
      <p:pic>
        <p:nvPicPr>
          <p:cNvPr descr="Internet Of Things with solid fill" id="736" name="Google Shape;736;p11"/>
          <p:cNvPicPr preferRelativeResize="0"/>
          <p:nvPr/>
        </p:nvPicPr>
        <p:blipFill rotWithShape="1">
          <a:blip r:embed="rId11">
            <a:alphaModFix/>
          </a:blip>
          <a:srcRect b="0" l="0" r="0" t="0"/>
          <a:stretch/>
        </p:blipFill>
        <p:spPr>
          <a:xfrm>
            <a:off x="491639" y="1421623"/>
            <a:ext cx="334123" cy="334128"/>
          </a:xfrm>
          <a:prstGeom prst="rect">
            <a:avLst/>
          </a:prstGeom>
          <a:noFill/>
          <a:ln>
            <a:noFill/>
          </a:ln>
        </p:spPr>
      </p:pic>
      <p:grpSp>
        <p:nvGrpSpPr>
          <p:cNvPr id="737" name="Google Shape;737;p11"/>
          <p:cNvGrpSpPr/>
          <p:nvPr/>
        </p:nvGrpSpPr>
        <p:grpSpPr>
          <a:xfrm>
            <a:off x="2481390" y="2934721"/>
            <a:ext cx="5382262" cy="1952239"/>
            <a:chOff x="2478763" y="2934721"/>
            <a:chExt cx="6283443" cy="1952239"/>
          </a:xfrm>
        </p:grpSpPr>
        <p:sp>
          <p:nvSpPr>
            <p:cNvPr id="738" name="Google Shape;738;p11"/>
            <p:cNvSpPr/>
            <p:nvPr/>
          </p:nvSpPr>
          <p:spPr>
            <a:xfrm>
              <a:off x="2497173" y="2934721"/>
              <a:ext cx="6219441" cy="286807"/>
            </a:xfrm>
            <a:prstGeom prst="homePlate">
              <a:avLst>
                <a:gd fmla="val 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739" name="Google Shape;739;p11"/>
            <p:cNvSpPr txBox="1"/>
            <p:nvPr/>
          </p:nvSpPr>
          <p:spPr>
            <a:xfrm>
              <a:off x="2629399" y="2959032"/>
              <a:ext cx="2391326" cy="2461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IN" sz="1000" u="none" cap="none" strike="noStrike">
                  <a:solidFill>
                    <a:srgbClr val="FFFFFF"/>
                  </a:solidFill>
                  <a:latin typeface="Montserrat"/>
                  <a:ea typeface="Montserrat"/>
                  <a:cs typeface="Montserrat"/>
                  <a:sym typeface="Montserrat"/>
                </a:rPr>
                <a:t>Technology Experience</a:t>
              </a:r>
              <a:endParaRPr b="0" i="0" sz="1000" u="none" cap="none" strike="noStrike">
                <a:solidFill>
                  <a:srgbClr val="FFFFFF"/>
                </a:solidFill>
                <a:latin typeface="Montserrat"/>
                <a:ea typeface="Montserrat"/>
                <a:cs typeface="Montserrat"/>
                <a:sym typeface="Montserrat"/>
              </a:endParaRPr>
            </a:p>
          </p:txBody>
        </p:sp>
        <p:sp>
          <p:nvSpPr>
            <p:cNvPr id="740" name="Google Shape;740;p11"/>
            <p:cNvSpPr txBox="1"/>
            <p:nvPr/>
          </p:nvSpPr>
          <p:spPr>
            <a:xfrm>
              <a:off x="2482116" y="3343797"/>
              <a:ext cx="1520664"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IN" sz="800" u="none" cap="none" strike="noStrike">
                  <a:solidFill>
                    <a:srgbClr val="2C2D8B"/>
                  </a:solidFill>
                  <a:latin typeface="Montserrat"/>
                  <a:ea typeface="Montserrat"/>
                  <a:cs typeface="Montserrat"/>
                  <a:sym typeface="Montserrat"/>
                </a:rPr>
                <a:t>Cloud Integration Platforms</a:t>
              </a:r>
              <a:endParaRPr b="0" i="0" sz="1000" u="none" cap="none" strike="noStrike">
                <a:solidFill>
                  <a:srgbClr val="000000"/>
                </a:solidFill>
                <a:latin typeface="Montserrat"/>
                <a:ea typeface="Montserrat"/>
                <a:cs typeface="Montserrat"/>
                <a:sym typeface="Montserrat"/>
              </a:endParaRPr>
            </a:p>
          </p:txBody>
        </p:sp>
        <p:sp>
          <p:nvSpPr>
            <p:cNvPr id="741" name="Google Shape;741;p11"/>
            <p:cNvSpPr txBox="1"/>
            <p:nvPr/>
          </p:nvSpPr>
          <p:spPr>
            <a:xfrm>
              <a:off x="2478763" y="3869527"/>
              <a:ext cx="1756268"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IN" sz="800" u="none" cap="none" strike="noStrike">
                  <a:solidFill>
                    <a:srgbClr val="2C2D8B"/>
                  </a:solidFill>
                  <a:latin typeface="Montserrat"/>
                  <a:ea typeface="Montserrat"/>
                  <a:cs typeface="Montserrat"/>
                  <a:sym typeface="Montserrat"/>
                </a:rPr>
                <a:t>Traditional Integration Platforms</a:t>
              </a:r>
              <a:endParaRPr b="0" i="0" sz="1000" u="none" cap="none" strike="noStrike">
                <a:solidFill>
                  <a:srgbClr val="000000"/>
                </a:solidFill>
                <a:latin typeface="Montserrat"/>
                <a:ea typeface="Montserrat"/>
                <a:cs typeface="Montserrat"/>
                <a:sym typeface="Montserrat"/>
              </a:endParaRPr>
            </a:p>
          </p:txBody>
        </p:sp>
        <p:sp>
          <p:nvSpPr>
            <p:cNvPr id="742" name="Google Shape;742;p11"/>
            <p:cNvSpPr txBox="1"/>
            <p:nvPr/>
          </p:nvSpPr>
          <p:spPr>
            <a:xfrm>
              <a:off x="2485780" y="4417254"/>
              <a:ext cx="1516999"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IN" sz="800" u="none" cap="none" strike="noStrike">
                  <a:solidFill>
                    <a:srgbClr val="2C2D8B"/>
                  </a:solidFill>
                  <a:latin typeface="Montserrat"/>
                  <a:ea typeface="Montserrat"/>
                  <a:cs typeface="Montserrat"/>
                  <a:sym typeface="Montserrat"/>
                </a:rPr>
                <a:t>Messaging &amp; Event based Platforms</a:t>
              </a:r>
              <a:endParaRPr b="0" i="0" sz="1000" u="none" cap="none" strike="noStrike">
                <a:solidFill>
                  <a:srgbClr val="000000"/>
                </a:solidFill>
                <a:latin typeface="Montserrat"/>
                <a:ea typeface="Montserrat"/>
                <a:cs typeface="Montserrat"/>
                <a:sym typeface="Montserrat"/>
              </a:endParaRPr>
            </a:p>
          </p:txBody>
        </p:sp>
        <p:cxnSp>
          <p:nvCxnSpPr>
            <p:cNvPr id="743" name="Google Shape;743;p11"/>
            <p:cNvCxnSpPr/>
            <p:nvPr/>
          </p:nvCxnSpPr>
          <p:spPr>
            <a:xfrm>
              <a:off x="2497071" y="3733374"/>
              <a:ext cx="6077121" cy="0"/>
            </a:xfrm>
            <a:prstGeom prst="straightConnector1">
              <a:avLst/>
            </a:prstGeom>
            <a:noFill/>
            <a:ln cap="flat" cmpd="sng" w="9525">
              <a:solidFill>
                <a:srgbClr val="A5A5A5"/>
              </a:solidFill>
              <a:prstDash val="solid"/>
              <a:round/>
              <a:headEnd len="sm" w="sm" type="none"/>
              <a:tailEnd len="sm" w="sm" type="none"/>
            </a:ln>
          </p:spPr>
        </p:cxnSp>
        <p:cxnSp>
          <p:nvCxnSpPr>
            <p:cNvPr id="744" name="Google Shape;744;p11"/>
            <p:cNvCxnSpPr/>
            <p:nvPr/>
          </p:nvCxnSpPr>
          <p:spPr>
            <a:xfrm>
              <a:off x="2497071" y="4310167"/>
              <a:ext cx="6077121" cy="0"/>
            </a:xfrm>
            <a:prstGeom prst="straightConnector1">
              <a:avLst/>
            </a:prstGeom>
            <a:noFill/>
            <a:ln cap="flat" cmpd="sng" w="9525">
              <a:solidFill>
                <a:srgbClr val="A5A5A5"/>
              </a:solidFill>
              <a:prstDash val="solid"/>
              <a:round/>
              <a:headEnd len="sm" w="sm" type="none"/>
              <a:tailEnd len="sm" w="sm" type="none"/>
            </a:ln>
          </p:spPr>
        </p:cxnSp>
        <p:sp>
          <p:nvSpPr>
            <p:cNvPr id="745" name="Google Shape;745;p11"/>
            <p:cNvSpPr/>
            <p:nvPr/>
          </p:nvSpPr>
          <p:spPr>
            <a:xfrm>
              <a:off x="8686361" y="3039737"/>
              <a:ext cx="75845" cy="75846"/>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000" u="none" cap="none" strike="noStrike">
                <a:solidFill>
                  <a:srgbClr val="FFFFFF"/>
                </a:solidFill>
                <a:latin typeface="Montserrat"/>
                <a:ea typeface="Montserrat"/>
                <a:cs typeface="Montserrat"/>
                <a:sym typeface="Montserrat"/>
              </a:endParaRPr>
            </a:p>
          </p:txBody>
        </p:sp>
        <p:pic>
          <p:nvPicPr>
            <p:cNvPr descr="A picture containing font, logo, graphics, text&#10;&#10;Description automatically generated" id="746" name="Google Shape;746;p11"/>
            <p:cNvPicPr preferRelativeResize="0"/>
            <p:nvPr/>
          </p:nvPicPr>
          <p:blipFill rotWithShape="1">
            <a:blip r:embed="rId12">
              <a:alphaModFix/>
            </a:blip>
            <a:srcRect b="0" l="0" r="0" t="0"/>
            <a:stretch/>
          </p:blipFill>
          <p:spPr>
            <a:xfrm>
              <a:off x="4054589" y="3380834"/>
              <a:ext cx="565389" cy="171611"/>
            </a:xfrm>
            <a:prstGeom prst="rect">
              <a:avLst/>
            </a:prstGeom>
            <a:noFill/>
            <a:ln>
              <a:noFill/>
            </a:ln>
          </p:spPr>
        </p:pic>
        <p:pic>
          <p:nvPicPr>
            <p:cNvPr descr="A blue text on a white background&#10;&#10;Description automatically generated with medium confidence" id="747" name="Google Shape;747;p11"/>
            <p:cNvPicPr preferRelativeResize="0"/>
            <p:nvPr/>
          </p:nvPicPr>
          <p:blipFill rotWithShape="1">
            <a:blip r:embed="rId13">
              <a:alphaModFix/>
            </a:blip>
            <a:srcRect b="0" l="0" r="0" t="0"/>
            <a:stretch/>
          </p:blipFill>
          <p:spPr>
            <a:xfrm>
              <a:off x="4822485" y="3339306"/>
              <a:ext cx="794094" cy="261444"/>
            </a:xfrm>
            <a:prstGeom prst="rect">
              <a:avLst/>
            </a:prstGeom>
            <a:noFill/>
            <a:ln>
              <a:noFill/>
            </a:ln>
          </p:spPr>
        </p:pic>
        <p:pic>
          <p:nvPicPr>
            <p:cNvPr descr="A picture containing font, graphics, logo, typography&#10;&#10;Description automatically generated" id="748" name="Google Shape;748;p11"/>
            <p:cNvPicPr preferRelativeResize="0"/>
            <p:nvPr/>
          </p:nvPicPr>
          <p:blipFill rotWithShape="1">
            <a:blip r:embed="rId14">
              <a:alphaModFix/>
            </a:blip>
            <a:srcRect b="0" l="0" r="0" t="0"/>
            <a:stretch/>
          </p:blipFill>
          <p:spPr>
            <a:xfrm>
              <a:off x="5828025" y="3396984"/>
              <a:ext cx="841785" cy="154782"/>
            </a:xfrm>
            <a:prstGeom prst="rect">
              <a:avLst/>
            </a:prstGeom>
            <a:noFill/>
            <a:ln>
              <a:noFill/>
            </a:ln>
          </p:spPr>
        </p:pic>
        <p:pic>
          <p:nvPicPr>
            <p:cNvPr descr="A picture containing graphics, font, logo, graphic design&#10;&#10;Description automatically generated" id="749" name="Google Shape;749;p11"/>
            <p:cNvPicPr preferRelativeResize="0"/>
            <p:nvPr/>
          </p:nvPicPr>
          <p:blipFill rotWithShape="1">
            <a:blip r:embed="rId15">
              <a:alphaModFix/>
            </a:blip>
            <a:srcRect b="0" l="0" r="0" t="0"/>
            <a:stretch/>
          </p:blipFill>
          <p:spPr>
            <a:xfrm>
              <a:off x="6862273" y="3255726"/>
              <a:ext cx="416755" cy="445178"/>
            </a:xfrm>
            <a:prstGeom prst="rect">
              <a:avLst/>
            </a:prstGeom>
            <a:noFill/>
            <a:ln>
              <a:noFill/>
            </a:ln>
          </p:spPr>
        </p:pic>
        <p:pic>
          <p:nvPicPr>
            <p:cNvPr descr="A picture containing line, triangle, electric blue, design&#10;&#10;Description automatically generated" id="750" name="Google Shape;750;p11"/>
            <p:cNvPicPr preferRelativeResize="0"/>
            <p:nvPr/>
          </p:nvPicPr>
          <p:blipFill rotWithShape="1">
            <a:blip r:embed="rId16">
              <a:alphaModFix/>
            </a:blip>
            <a:srcRect b="0" l="0" r="0" t="0"/>
            <a:stretch/>
          </p:blipFill>
          <p:spPr>
            <a:xfrm>
              <a:off x="7758918" y="3250563"/>
              <a:ext cx="284386" cy="228003"/>
            </a:xfrm>
            <a:prstGeom prst="rect">
              <a:avLst/>
            </a:prstGeom>
            <a:noFill/>
            <a:ln>
              <a:noFill/>
            </a:ln>
          </p:spPr>
        </p:pic>
        <p:pic>
          <p:nvPicPr>
            <p:cNvPr id="751" name="Google Shape;751;p11"/>
            <p:cNvPicPr preferRelativeResize="0"/>
            <p:nvPr/>
          </p:nvPicPr>
          <p:blipFill rotWithShape="1">
            <a:blip r:embed="rId17">
              <a:alphaModFix/>
            </a:blip>
            <a:srcRect b="0" l="0" r="0" t="0"/>
            <a:stretch/>
          </p:blipFill>
          <p:spPr>
            <a:xfrm>
              <a:off x="7395357" y="3484482"/>
              <a:ext cx="1320233" cy="139210"/>
            </a:xfrm>
            <a:prstGeom prst="rect">
              <a:avLst/>
            </a:prstGeom>
            <a:noFill/>
            <a:ln>
              <a:noFill/>
            </a:ln>
          </p:spPr>
        </p:pic>
        <p:pic>
          <p:nvPicPr>
            <p:cNvPr descr="A close up of a logo&#10;&#10;Description automatically generated with low confidence" id="752" name="Google Shape;752;p11"/>
            <p:cNvPicPr preferRelativeResize="0"/>
            <p:nvPr/>
          </p:nvPicPr>
          <p:blipFill rotWithShape="1">
            <a:blip r:embed="rId18">
              <a:alphaModFix/>
            </a:blip>
            <a:srcRect b="0" l="0" r="0" t="0"/>
            <a:stretch/>
          </p:blipFill>
          <p:spPr>
            <a:xfrm>
              <a:off x="7882324" y="3849507"/>
              <a:ext cx="797885" cy="273977"/>
            </a:xfrm>
            <a:prstGeom prst="rect">
              <a:avLst/>
            </a:prstGeom>
            <a:noFill/>
            <a:ln>
              <a:noFill/>
            </a:ln>
          </p:spPr>
        </p:pic>
        <p:pic>
          <p:nvPicPr>
            <p:cNvPr descr="A black text on a white background&#10;&#10;Description automatically generated with medium confidence" id="753" name="Google Shape;753;p11"/>
            <p:cNvPicPr preferRelativeResize="0"/>
            <p:nvPr/>
          </p:nvPicPr>
          <p:blipFill rotWithShape="1">
            <a:blip r:embed="rId19">
              <a:alphaModFix/>
            </a:blip>
            <a:srcRect b="0" l="0" r="0" t="0"/>
            <a:stretch/>
          </p:blipFill>
          <p:spPr>
            <a:xfrm>
              <a:off x="6841364" y="3855788"/>
              <a:ext cx="956098" cy="267023"/>
            </a:xfrm>
            <a:prstGeom prst="rect">
              <a:avLst/>
            </a:prstGeom>
            <a:noFill/>
            <a:ln>
              <a:noFill/>
            </a:ln>
          </p:spPr>
        </p:pic>
        <p:pic>
          <p:nvPicPr>
            <p:cNvPr descr="A close up of a logo&#10;&#10;Description automatically generated with low confidence" id="754" name="Google Shape;754;p11"/>
            <p:cNvPicPr preferRelativeResize="0"/>
            <p:nvPr/>
          </p:nvPicPr>
          <p:blipFill rotWithShape="1">
            <a:blip r:embed="rId20">
              <a:alphaModFix/>
            </a:blip>
            <a:srcRect b="0" l="0" r="0" t="0"/>
            <a:stretch/>
          </p:blipFill>
          <p:spPr>
            <a:xfrm>
              <a:off x="5890334" y="3893579"/>
              <a:ext cx="807351" cy="270355"/>
            </a:xfrm>
            <a:prstGeom prst="rect">
              <a:avLst/>
            </a:prstGeom>
            <a:noFill/>
            <a:ln>
              <a:noFill/>
            </a:ln>
          </p:spPr>
        </p:pic>
        <p:pic>
          <p:nvPicPr>
            <p:cNvPr descr="A blue letters on a white background&#10;&#10;Description automatically generated with low confidence" id="755" name="Google Shape;755;p11"/>
            <p:cNvPicPr preferRelativeResize="0"/>
            <p:nvPr/>
          </p:nvPicPr>
          <p:blipFill rotWithShape="1">
            <a:blip r:embed="rId21">
              <a:alphaModFix/>
            </a:blip>
            <a:srcRect b="0" l="0" r="0" t="0"/>
            <a:stretch/>
          </p:blipFill>
          <p:spPr>
            <a:xfrm>
              <a:off x="5099774" y="3923169"/>
              <a:ext cx="600093" cy="200710"/>
            </a:xfrm>
            <a:prstGeom prst="rect">
              <a:avLst/>
            </a:prstGeom>
            <a:noFill/>
            <a:ln>
              <a:noFill/>
            </a:ln>
          </p:spPr>
        </p:pic>
        <p:pic>
          <p:nvPicPr>
            <p:cNvPr descr="A blue text on a white background&#10;&#10;Description automatically generated with medium confidence" id="756" name="Google Shape;756;p11"/>
            <p:cNvPicPr preferRelativeResize="0"/>
            <p:nvPr/>
          </p:nvPicPr>
          <p:blipFill rotWithShape="1">
            <a:blip r:embed="rId22">
              <a:alphaModFix/>
            </a:blip>
            <a:srcRect b="0" l="0" r="0" t="0"/>
            <a:stretch/>
          </p:blipFill>
          <p:spPr>
            <a:xfrm>
              <a:off x="4050426" y="3959248"/>
              <a:ext cx="851963" cy="146132"/>
            </a:xfrm>
            <a:prstGeom prst="rect">
              <a:avLst/>
            </a:prstGeom>
            <a:noFill/>
            <a:ln>
              <a:noFill/>
            </a:ln>
          </p:spPr>
        </p:pic>
        <p:pic>
          <p:nvPicPr>
            <p:cNvPr descr="A picture containing logo, font, symbol, graphics&#10;&#10;Description automatically generated" id="757" name="Google Shape;757;p11"/>
            <p:cNvPicPr preferRelativeResize="0"/>
            <p:nvPr/>
          </p:nvPicPr>
          <p:blipFill rotWithShape="1">
            <a:blip r:embed="rId23">
              <a:alphaModFix/>
            </a:blip>
            <a:srcRect b="0" l="0" r="0" t="0"/>
            <a:stretch/>
          </p:blipFill>
          <p:spPr>
            <a:xfrm>
              <a:off x="6692579" y="4367824"/>
              <a:ext cx="712508" cy="353640"/>
            </a:xfrm>
            <a:prstGeom prst="rect">
              <a:avLst/>
            </a:prstGeom>
            <a:noFill/>
            <a:ln>
              <a:noFill/>
            </a:ln>
          </p:spPr>
        </p:pic>
        <p:pic>
          <p:nvPicPr>
            <p:cNvPr descr="A picture containing font&#10;&#10;Description automatically generated" id="758" name="Google Shape;758;p11"/>
            <p:cNvPicPr preferRelativeResize="0"/>
            <p:nvPr/>
          </p:nvPicPr>
          <p:blipFill rotWithShape="1">
            <a:blip r:embed="rId24">
              <a:alphaModFix/>
            </a:blip>
            <a:srcRect b="0" l="0" r="0" t="0"/>
            <a:stretch/>
          </p:blipFill>
          <p:spPr>
            <a:xfrm>
              <a:off x="5969549" y="4327590"/>
              <a:ext cx="515613" cy="559370"/>
            </a:xfrm>
            <a:prstGeom prst="rect">
              <a:avLst/>
            </a:prstGeom>
            <a:noFill/>
            <a:ln>
              <a:noFill/>
            </a:ln>
          </p:spPr>
        </p:pic>
        <p:pic>
          <p:nvPicPr>
            <p:cNvPr descr="A black and white logo&#10;&#10;Description automatically generated with low confidence" id="759" name="Google Shape;759;p11"/>
            <p:cNvPicPr preferRelativeResize="0"/>
            <p:nvPr/>
          </p:nvPicPr>
          <p:blipFill rotWithShape="1">
            <a:blip r:embed="rId25">
              <a:alphaModFix/>
            </a:blip>
            <a:srcRect b="0" l="0" r="0" t="0"/>
            <a:stretch/>
          </p:blipFill>
          <p:spPr>
            <a:xfrm>
              <a:off x="5073077" y="4409158"/>
              <a:ext cx="709338" cy="349132"/>
            </a:xfrm>
            <a:prstGeom prst="rect">
              <a:avLst/>
            </a:prstGeom>
            <a:noFill/>
            <a:ln>
              <a:noFill/>
            </a:ln>
          </p:spPr>
        </p:pic>
        <p:pic>
          <p:nvPicPr>
            <p:cNvPr descr="A green letter on a white background&#10;&#10;Description automatically generated with low confidence" id="760" name="Google Shape;760;p11"/>
            <p:cNvPicPr preferRelativeResize="0"/>
            <p:nvPr/>
          </p:nvPicPr>
          <p:blipFill rotWithShape="1">
            <a:blip r:embed="rId26">
              <a:alphaModFix/>
            </a:blip>
            <a:srcRect b="0" l="0" r="0" t="0"/>
            <a:stretch/>
          </p:blipFill>
          <p:spPr>
            <a:xfrm>
              <a:off x="4042717" y="4449194"/>
              <a:ext cx="794094" cy="212062"/>
            </a:xfrm>
            <a:prstGeom prst="rect">
              <a:avLst/>
            </a:prstGeom>
            <a:noFill/>
            <a:ln>
              <a:noFill/>
            </a:ln>
          </p:spPr>
        </p:pic>
        <p:pic>
          <p:nvPicPr>
            <p:cNvPr descr="A black text on a white background&#10;&#10;Description automatically generated with low confidence" id="761" name="Google Shape;761;p11"/>
            <p:cNvPicPr preferRelativeResize="0"/>
            <p:nvPr/>
          </p:nvPicPr>
          <p:blipFill rotWithShape="1">
            <a:blip r:embed="rId27">
              <a:alphaModFix/>
            </a:blip>
            <a:srcRect b="0" l="0" r="0" t="0"/>
            <a:stretch/>
          </p:blipFill>
          <p:spPr>
            <a:xfrm>
              <a:off x="7611510" y="4345625"/>
              <a:ext cx="901132" cy="326129"/>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DIGITAL INTEGRATION SERVICES</a:t>
            </a:r>
            <a:endParaRPr/>
          </a:p>
        </p:txBody>
      </p:sp>
      <p:sp>
        <p:nvSpPr>
          <p:cNvPr id="767" name="Google Shape;767;p12"/>
          <p:cNvSpPr txBox="1"/>
          <p:nvPr/>
        </p:nvSpPr>
        <p:spPr>
          <a:xfrm>
            <a:off x="230673" y="297179"/>
            <a:ext cx="7510195"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Complete List of Integration Services Offerings</a:t>
            </a:r>
            <a:endParaRPr/>
          </a:p>
        </p:txBody>
      </p:sp>
      <p:graphicFrame>
        <p:nvGraphicFramePr>
          <p:cNvPr id="768" name="Google Shape;768;p12"/>
          <p:cNvGraphicFramePr/>
          <p:nvPr/>
        </p:nvGraphicFramePr>
        <p:xfrm>
          <a:off x="113555" y="632044"/>
          <a:ext cx="3000000" cy="3000000"/>
        </p:xfrm>
        <a:graphic>
          <a:graphicData uri="http://schemas.openxmlformats.org/drawingml/2006/table">
            <a:tbl>
              <a:tblPr bandRow="1" firstRow="1">
                <a:noFill/>
                <a:tableStyleId>{880B82F7-7BF4-4E42-9FF1-FCE0E68028CC}</a:tableStyleId>
              </a:tblPr>
              <a:tblGrid>
                <a:gridCol w="2553075"/>
                <a:gridCol w="3461150"/>
                <a:gridCol w="2902675"/>
              </a:tblGrid>
              <a:tr h="239000">
                <a:tc>
                  <a:txBody>
                    <a:bodyPr/>
                    <a:lstStyle/>
                    <a:p>
                      <a:pPr indent="0" lvl="0" marL="0" marR="0" rtl="0" algn="ctr">
                        <a:lnSpc>
                          <a:spcPct val="100000"/>
                        </a:lnSpc>
                        <a:spcBef>
                          <a:spcPts val="0"/>
                        </a:spcBef>
                        <a:spcAft>
                          <a:spcPts val="0"/>
                        </a:spcAft>
                        <a:buNone/>
                      </a:pPr>
                      <a:r>
                        <a:rPr lang="en-IN" sz="900" u="none" cap="none" strike="noStrike">
                          <a:latin typeface="Open Sans"/>
                          <a:ea typeface="Open Sans"/>
                          <a:cs typeface="Open Sans"/>
                          <a:sym typeface="Open Sans"/>
                        </a:rPr>
                        <a:t>Services/Benefits of Integrations</a:t>
                      </a:r>
                      <a:endParaRPr/>
                    </a:p>
                  </a:txBody>
                  <a:tcPr marT="45725" marB="45725" marR="91450" marL="91450"/>
                </a:tc>
                <a:tc>
                  <a:txBody>
                    <a:bodyPr/>
                    <a:lstStyle/>
                    <a:p>
                      <a:pPr indent="0" lvl="0" marL="0" marR="0" rtl="0" algn="ctr">
                        <a:lnSpc>
                          <a:spcPct val="100000"/>
                        </a:lnSpc>
                        <a:spcBef>
                          <a:spcPts val="0"/>
                        </a:spcBef>
                        <a:spcAft>
                          <a:spcPts val="0"/>
                        </a:spcAft>
                        <a:buNone/>
                      </a:pPr>
                      <a:r>
                        <a:rPr lang="en-IN" sz="900" u="none" cap="none" strike="noStrike">
                          <a:latin typeface="Open Sans"/>
                          <a:ea typeface="Open Sans"/>
                          <a:cs typeface="Open Sans"/>
                          <a:sym typeface="Open Sans"/>
                        </a:rPr>
                        <a:t>What it means to IT</a:t>
                      </a:r>
                      <a:endParaRPr/>
                    </a:p>
                  </a:txBody>
                  <a:tcPr marT="45725" marB="45725" marR="91450" marL="91450"/>
                </a:tc>
                <a:tc>
                  <a:txBody>
                    <a:bodyPr/>
                    <a:lstStyle/>
                    <a:p>
                      <a:pPr indent="0" lvl="0" marL="0" marR="0" rtl="0" algn="ctr">
                        <a:lnSpc>
                          <a:spcPct val="100000"/>
                        </a:lnSpc>
                        <a:spcBef>
                          <a:spcPts val="0"/>
                        </a:spcBef>
                        <a:spcAft>
                          <a:spcPts val="0"/>
                        </a:spcAft>
                        <a:buNone/>
                      </a:pPr>
                      <a:r>
                        <a:rPr lang="en-IN" sz="900" u="none" cap="none" strike="noStrike">
                          <a:latin typeface="Open Sans"/>
                          <a:ea typeface="Open Sans"/>
                          <a:cs typeface="Open Sans"/>
                          <a:sym typeface="Open Sans"/>
                        </a:rPr>
                        <a:t>Benefits to Biz Teams/Business Driver</a:t>
                      </a:r>
                      <a:endParaRPr/>
                    </a:p>
                  </a:txBody>
                  <a:tcPr marT="45725" marB="45725" marR="91450" marL="91450"/>
                </a:tc>
              </a:tr>
              <a:tr h="35222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Low Code Cloud based integration development platform for Data Transformation</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Widget based development style enables developers with smaller development cycle</a:t>
                      </a:r>
                      <a:endParaRPr/>
                    </a:p>
                  </a:txBody>
                  <a:tcPr marT="45725" marB="45725" marR="91450" marL="91450"/>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Lesser development effort with substantial cost savings &amp; shorter time to market for any solution</a:t>
                      </a:r>
                      <a:endParaRPr/>
                    </a:p>
                  </a:txBody>
                  <a:tcPr marT="45725" marB="45725" marR="91450" marL="91450"/>
                </a:tc>
              </a:tr>
              <a:tr h="33117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Quick Connectivity to any application</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200+ Out of the box Boomi Application &amp; Technology Connectors can quickly connect with any application</a:t>
                      </a:r>
                      <a:endParaRPr/>
                    </a:p>
                  </a:txBody>
                  <a:tcPr marT="45725" marB="45725" marR="91450" marL="91450"/>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Quicker connectivity means shorter time to market for any solution</a:t>
                      </a:r>
                      <a:endParaRPr/>
                    </a:p>
                  </a:txBody>
                  <a:tcPr marT="45725" marB="45725" marR="91450" marL="91450"/>
                </a:tc>
              </a:tr>
              <a:tr h="35222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Messaging Channel/Routing (Pub Sub)</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Clr>
                          <a:srgbClr val="000000"/>
                        </a:buClr>
                        <a:buSzPts val="800"/>
                        <a:buFont typeface="Arial"/>
                        <a:buNone/>
                      </a:pPr>
                      <a:r>
                        <a:rPr i="1" lang="en-IN" sz="800" u="none" cap="none" strike="noStrike">
                          <a:latin typeface="Open Sans"/>
                          <a:ea typeface="Open Sans"/>
                          <a:cs typeface="Open Sans"/>
                          <a:sym typeface="Open Sans"/>
                        </a:rPr>
                        <a:t>Multiple apps subscribe to same message published by one publisher without the need for publisher to deal with each subscriber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800"/>
                        <a:buFont typeface="Arial"/>
                        <a:buNone/>
                      </a:pPr>
                      <a:r>
                        <a:rPr i="1" lang="en-IN" sz="800" u="none" cap="none" strike="noStrike">
                          <a:latin typeface="Open Sans"/>
                          <a:ea typeface="Open Sans"/>
                          <a:cs typeface="Open Sans"/>
                          <a:sym typeface="Open Sans"/>
                        </a:rPr>
                        <a:t>Common business artifacts (Canonical) can be utilized for multiple applications with minimal changes</a:t>
                      </a:r>
                      <a:endParaRPr/>
                    </a:p>
                  </a:txBody>
                  <a:tcPr marT="45725" marB="45725" marR="91450" marL="91450"/>
                </a:tc>
              </a:tr>
              <a:tr h="33117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Loosely Coupled Channel (Asynchronous)</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Decoupling of the business process reduces Outages for multiple Applications</a:t>
                      </a:r>
                      <a:endParaRPr/>
                    </a:p>
                  </a:txBody>
                  <a:tcPr marT="45725" marB="45725" marR="91450" marL="91450"/>
                </a:tc>
                <a:tc>
                  <a:txBody>
                    <a:bodyPr/>
                    <a:lstStyle/>
                    <a:p>
                      <a:pPr indent="0" lvl="0" marL="0" marR="0" rtl="0" algn="l">
                        <a:lnSpc>
                          <a:spcPct val="100000"/>
                        </a:lnSpc>
                        <a:spcBef>
                          <a:spcPts val="0"/>
                        </a:spcBef>
                        <a:spcAft>
                          <a:spcPts val="0"/>
                        </a:spcAft>
                        <a:buNone/>
                      </a:pPr>
                      <a:r>
                        <a:rPr i="1" lang="en-IN" sz="800" u="none" cap="none" strike="noStrike">
                          <a:solidFill>
                            <a:schemeClr val="dk1"/>
                          </a:solidFill>
                          <a:latin typeface="Open Sans"/>
                          <a:ea typeface="Open Sans"/>
                          <a:cs typeface="Open Sans"/>
                          <a:sym typeface="Open Sans"/>
                        </a:rPr>
                        <a:t>Efficient business process mgmt with lesser downtimes for business applications</a:t>
                      </a:r>
                      <a:endParaRPr/>
                    </a:p>
                  </a:txBody>
                  <a:tcPr marT="45725" marB="45725" marR="91450" marL="91450"/>
                </a:tc>
              </a:tr>
              <a:tr h="210750">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Data Persistence</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Ability to store data and reprocess as and when needed</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800"/>
                        <a:buFont typeface="Arial"/>
                        <a:buNone/>
                      </a:pPr>
                      <a:r>
                        <a:rPr b="0" i="1" lang="en-IN" sz="800" u="none" cap="none" strike="noStrike">
                          <a:solidFill>
                            <a:schemeClr val="dk1"/>
                          </a:solidFill>
                          <a:latin typeface="Open Sans"/>
                          <a:ea typeface="Open Sans"/>
                          <a:cs typeface="Open Sans"/>
                          <a:sym typeface="Open Sans"/>
                        </a:rPr>
                        <a:t>Guaranteed delivery of business artifacts</a:t>
                      </a:r>
                      <a:endParaRPr/>
                    </a:p>
                  </a:txBody>
                  <a:tcPr marT="45725" marB="45725" marR="91450" marL="91450"/>
                </a:tc>
              </a:tr>
              <a:tr h="35222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Business Transaction Visibility</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Self Service Dashboards for business stakeholders &amp; operations teams to monitor business processes and payloads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800"/>
                        <a:buFont typeface="Arial"/>
                        <a:buNone/>
                      </a:pPr>
                      <a:r>
                        <a:rPr b="0" i="1" lang="en-IN" sz="800" u="none" cap="none" strike="noStrike">
                          <a:solidFill>
                            <a:schemeClr val="dk1"/>
                          </a:solidFill>
                          <a:latin typeface="Open Sans"/>
                          <a:ea typeface="Open Sans"/>
                          <a:cs typeface="Open Sans"/>
                          <a:sym typeface="Open Sans"/>
                        </a:rPr>
                        <a:t>Quicker resolution time for critical business transaction failures with domain specific KPI monitoring</a:t>
                      </a:r>
                      <a:endParaRPr/>
                    </a:p>
                  </a:txBody>
                  <a:tcPr marT="45725" marB="45725" marR="91450" marL="91450"/>
                </a:tc>
              </a:tr>
              <a:tr h="35222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Monitoring &amp; Alerting</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Clr>
                          <a:schemeClr val="dk1"/>
                        </a:buClr>
                        <a:buSzPts val="800"/>
                        <a:buFont typeface="Arial"/>
                        <a:buNone/>
                      </a:pPr>
                      <a:r>
                        <a:rPr i="1" lang="en-IN" sz="800" u="none" cap="none" strike="noStrike">
                          <a:solidFill>
                            <a:schemeClr val="dk1"/>
                          </a:solidFill>
                          <a:latin typeface="Open Sans"/>
                          <a:ea typeface="Open Sans"/>
                          <a:cs typeface="Open Sans"/>
                          <a:sym typeface="Open Sans"/>
                        </a:rPr>
                        <a:t>Platform components and critical business transactions are monitored with automated alerts</a:t>
                      </a:r>
                      <a:endParaRPr/>
                    </a:p>
                  </a:txBody>
                  <a:tcPr marT="45725" marB="45725" marR="91450" marL="91450"/>
                </a:tc>
                <a:tc>
                  <a:txBody>
                    <a:bodyPr/>
                    <a:lstStyle/>
                    <a:p>
                      <a:pPr indent="0" lvl="0" marL="0" marR="0" rtl="0" algn="l">
                        <a:lnSpc>
                          <a:spcPct val="100000"/>
                        </a:lnSpc>
                        <a:spcBef>
                          <a:spcPts val="0"/>
                        </a:spcBef>
                        <a:spcAft>
                          <a:spcPts val="0"/>
                        </a:spcAft>
                        <a:buNone/>
                      </a:pPr>
                      <a:r>
                        <a:rPr i="1" lang="en-IN" sz="800" u="none" cap="none" strike="noStrike">
                          <a:solidFill>
                            <a:schemeClr val="dk1"/>
                          </a:solidFill>
                          <a:latin typeface="Open Sans"/>
                          <a:ea typeface="Open Sans"/>
                          <a:cs typeface="Open Sans"/>
                          <a:sym typeface="Open Sans"/>
                        </a:rPr>
                        <a:t>Proactive monitoring and alerting ensures continuous availability of platform &amp; continuity for business</a:t>
                      </a:r>
                      <a:endParaRPr/>
                    </a:p>
                  </a:txBody>
                  <a:tcPr marT="45725" marB="45725" marR="91450" marL="91450"/>
                </a:tc>
              </a:tr>
              <a:tr h="33117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Highly Available Platform with Flexibility feature</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None/>
                      </a:pPr>
                      <a:r>
                        <a:rPr i="1" lang="en-IN" sz="800" u="none" cap="none" strike="noStrike">
                          <a:solidFill>
                            <a:schemeClr val="dk1"/>
                          </a:solidFill>
                          <a:latin typeface="Open Sans"/>
                          <a:ea typeface="Open Sans"/>
                          <a:cs typeface="Open Sans"/>
                          <a:sym typeface="Open Sans"/>
                        </a:rPr>
                        <a:t>Flex architecture platform scales up &amp; down to accommodate huge volumes</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800"/>
                        <a:buFont typeface="Arial"/>
                        <a:buNone/>
                      </a:pPr>
                      <a:r>
                        <a:rPr b="0" i="1" lang="en-IN" sz="800" u="none" cap="none" strike="noStrike">
                          <a:solidFill>
                            <a:schemeClr val="dk1"/>
                          </a:solidFill>
                          <a:latin typeface="Open Sans"/>
                          <a:ea typeface="Open Sans"/>
                          <a:cs typeface="Open Sans"/>
                          <a:sym typeface="Open Sans"/>
                        </a:rPr>
                        <a:t>Business continuity with timely processing of data for business</a:t>
                      </a:r>
                      <a:endParaRPr/>
                    </a:p>
                  </a:txBody>
                  <a:tcPr marT="45725" marB="45725" marR="91450" marL="91450"/>
                </a:tc>
              </a:tr>
              <a:tr h="35222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DR (Disaster Recovery) Ready Platform</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Clr>
                          <a:srgbClr val="000000"/>
                        </a:buClr>
                        <a:buSzPts val="800"/>
                        <a:buFont typeface="Arial"/>
                        <a:buNone/>
                      </a:pPr>
                      <a:r>
                        <a:rPr i="1" lang="en-IN" sz="800" u="none" cap="none" strike="noStrike">
                          <a:latin typeface="Open Sans"/>
                          <a:ea typeface="Open Sans"/>
                          <a:cs typeface="Open Sans"/>
                          <a:sym typeface="Open Sans"/>
                        </a:rPr>
                        <a:t>Ability to handle any disaster scenario through continuous data sync to standby infra-platforms in other region of AWS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800"/>
                        <a:buFont typeface="Arial"/>
                        <a:buNone/>
                      </a:pPr>
                      <a:r>
                        <a:rPr b="0" i="1" lang="en-IN" sz="800" u="none" cap="none" strike="noStrike">
                          <a:solidFill>
                            <a:schemeClr val="dk1"/>
                          </a:solidFill>
                          <a:latin typeface="Open Sans"/>
                          <a:ea typeface="Open Sans"/>
                          <a:cs typeface="Open Sans"/>
                          <a:sym typeface="Open Sans"/>
                        </a:rPr>
                        <a:t>Business continuity without data/transaction loss for business</a:t>
                      </a:r>
                      <a:endParaRPr/>
                    </a:p>
                  </a:txBody>
                  <a:tcPr marT="45725" marB="45725" marR="91450" marL="91450"/>
                </a:tc>
              </a:tr>
              <a:tr h="33117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Large files/data processing</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Platform is capable of handling large files using MFT framework and huge data processing with thread mgmt</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800"/>
                        <a:buFont typeface="Arial"/>
                        <a:buNone/>
                      </a:pPr>
                      <a:r>
                        <a:rPr i="1" lang="en-IN" sz="800" u="none" cap="none" strike="noStrike">
                          <a:latin typeface="Open Sans"/>
                          <a:ea typeface="Open Sans"/>
                          <a:cs typeface="Open Sans"/>
                          <a:sym typeface="Open Sans"/>
                        </a:rPr>
                        <a:t>Data of any size and format can be processed and transferred from one app to another</a:t>
                      </a:r>
                      <a:endParaRPr/>
                    </a:p>
                  </a:txBody>
                  <a:tcPr marT="45725" marB="45725" marR="91450" marL="91450"/>
                </a:tc>
              </a:tr>
              <a:tr h="33117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External Trading partners/B2Bi services </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Clr>
                          <a:srgbClr val="000000"/>
                        </a:buClr>
                        <a:buSzPts val="800"/>
                        <a:buFont typeface="Arial"/>
                        <a:buNone/>
                      </a:pPr>
                      <a:r>
                        <a:rPr i="1" lang="en-IN" sz="800" u="none" cap="none" strike="noStrike">
                          <a:latin typeface="Open Sans"/>
                          <a:ea typeface="Open Sans"/>
                          <a:cs typeface="Open Sans"/>
                          <a:sym typeface="Open Sans"/>
                        </a:rPr>
                        <a:t>Platform uses IBM VAN to register Rivian’s vendors/suppliers for exchanging EDI business artifacts</a:t>
                      </a:r>
                      <a:endParaRPr/>
                    </a:p>
                  </a:txBody>
                  <a:tcPr marT="45725" marB="45725" marR="91450" marL="91450"/>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Supply Chain and Logistics business is run by this functionality of EIH</a:t>
                      </a:r>
                      <a:endParaRPr/>
                    </a:p>
                  </a:txBody>
                  <a:tcPr marT="45725" marB="45725" marR="91450" marL="91450"/>
                </a:tc>
              </a:tr>
              <a:tr h="210750">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Security Services</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Clr>
                          <a:srgbClr val="000000"/>
                        </a:buClr>
                        <a:buSzPts val="800"/>
                        <a:buFont typeface="Arial"/>
                        <a:buNone/>
                      </a:pPr>
                      <a:r>
                        <a:rPr i="1" lang="en-IN" sz="800" u="none" cap="none" strike="noStrike">
                          <a:latin typeface="Open Sans"/>
                          <a:ea typeface="Open Sans"/>
                          <a:cs typeface="Open Sans"/>
                          <a:sym typeface="Open Sans"/>
                        </a:rPr>
                        <a:t>Data encryption, encryption at rest, API Security</a:t>
                      </a:r>
                      <a:endParaRPr/>
                    </a:p>
                  </a:txBody>
                  <a:tcPr marT="45725" marB="45725" marR="91450" marL="91450"/>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Secured platform for business, it will be SOX Certified</a:t>
                      </a:r>
                      <a:endParaRPr/>
                    </a:p>
                  </a:txBody>
                  <a:tcPr marT="45725" marB="45725" marR="91450" marL="91450"/>
                </a:tc>
              </a:tr>
              <a:tr h="331175">
                <a:tc>
                  <a:txBody>
                    <a:bodyPr/>
                    <a:lstStyle/>
                    <a:p>
                      <a:pPr indent="0" lvl="0" marL="0" marR="0" rtl="0" algn="l">
                        <a:lnSpc>
                          <a:spcPct val="100000"/>
                        </a:lnSpc>
                        <a:spcBef>
                          <a:spcPts val="0"/>
                        </a:spcBef>
                        <a:spcAft>
                          <a:spcPts val="0"/>
                        </a:spcAft>
                        <a:buNone/>
                      </a:pPr>
                      <a:r>
                        <a:rPr b="1" i="1" lang="en-IN" sz="800" u="none" cap="none" strike="noStrike">
                          <a:latin typeface="Open Sans"/>
                          <a:ea typeface="Open Sans"/>
                          <a:cs typeface="Open Sans"/>
                          <a:sym typeface="Open Sans"/>
                        </a:rPr>
                        <a:t>*Quality Control &amp; Testing Services</a:t>
                      </a:r>
                      <a:endParaRPr/>
                    </a:p>
                  </a:txBody>
                  <a:tcPr marT="45725" marB="45725" marR="91450" marL="91450">
                    <a:solidFill>
                      <a:srgbClr val="CBE0FC"/>
                    </a:solidFill>
                  </a:tcPr>
                </a:tc>
                <a:tc>
                  <a:txBody>
                    <a:bodyPr/>
                    <a:lstStyle/>
                    <a:p>
                      <a:pPr indent="0" lvl="0" marL="0" marR="0" rtl="0" algn="l">
                        <a:lnSpc>
                          <a:spcPct val="100000"/>
                        </a:lnSpc>
                        <a:spcBef>
                          <a:spcPts val="0"/>
                        </a:spcBef>
                        <a:spcAft>
                          <a:spcPts val="0"/>
                        </a:spcAft>
                        <a:buClr>
                          <a:srgbClr val="000000"/>
                        </a:buClr>
                        <a:buSzPts val="800"/>
                        <a:buFont typeface="Arial"/>
                        <a:buNone/>
                      </a:pPr>
                      <a:r>
                        <a:rPr i="1" lang="en-IN" sz="800" u="none" cap="none" strike="noStrike">
                          <a:latin typeface="Open Sans"/>
                          <a:ea typeface="Open Sans"/>
                          <a:cs typeface="Open Sans"/>
                          <a:sym typeface="Open Sans"/>
                        </a:rPr>
                        <a:t>Unit testing for Boomi/Integration code and test automation features for biz use case testing</a:t>
                      </a:r>
                      <a:endParaRPr/>
                    </a:p>
                  </a:txBody>
                  <a:tcPr marT="45725" marB="45725" marR="91450" marL="91450"/>
                </a:tc>
                <a:tc>
                  <a:txBody>
                    <a:bodyPr/>
                    <a:lstStyle/>
                    <a:p>
                      <a:pPr indent="0" lvl="0" marL="0" marR="0" rtl="0" algn="l">
                        <a:lnSpc>
                          <a:spcPct val="100000"/>
                        </a:lnSpc>
                        <a:spcBef>
                          <a:spcPts val="0"/>
                        </a:spcBef>
                        <a:spcAft>
                          <a:spcPts val="0"/>
                        </a:spcAft>
                        <a:buNone/>
                      </a:pPr>
                      <a:r>
                        <a:rPr i="1" lang="en-IN" sz="800" u="none" cap="none" strike="noStrike">
                          <a:latin typeface="Open Sans"/>
                          <a:ea typeface="Open Sans"/>
                          <a:cs typeface="Open Sans"/>
                          <a:sym typeface="Open Sans"/>
                        </a:rPr>
                        <a:t>Lower code quality issues and related changes, improving biz process continuity</a:t>
                      </a:r>
                      <a:endParaRPr/>
                    </a:p>
                  </a:txBody>
                  <a:tcPr marT="45725" marB="45725" marR="91450" marL="9145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7"/>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ASTREYA APPROACH – CONNECTOR DEVELOPMENT</a:t>
            </a:r>
            <a:endParaRPr/>
          </a:p>
        </p:txBody>
      </p:sp>
      <p:sp>
        <p:nvSpPr>
          <p:cNvPr id="774" name="Google Shape;774;p17"/>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Dash Connector Pilot – Solution Architecture</a:t>
            </a:r>
            <a:endParaRPr/>
          </a:p>
        </p:txBody>
      </p:sp>
      <p:sp>
        <p:nvSpPr>
          <p:cNvPr id="775" name="Google Shape;775;p17"/>
          <p:cNvSpPr txBox="1"/>
          <p:nvPr/>
        </p:nvSpPr>
        <p:spPr>
          <a:xfrm>
            <a:off x="6157587" y="1044563"/>
            <a:ext cx="2841992" cy="292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000" u="none" cap="none" strike="noStrike">
                <a:solidFill>
                  <a:srgbClr val="000000"/>
                </a:solidFill>
                <a:highlight>
                  <a:srgbClr val="FFB78B"/>
                </a:highlight>
                <a:latin typeface="Open Sans"/>
                <a:ea typeface="Open Sans"/>
                <a:cs typeface="Open Sans"/>
                <a:sym typeface="Open Sans"/>
              </a:rPr>
              <a:t>SOLUTION HIGHLIGHTS</a:t>
            </a:r>
            <a:endParaRPr/>
          </a:p>
          <a:p>
            <a:pPr indent="-285750" lvl="0" marL="285750" marR="0" rtl="0" algn="l">
              <a:lnSpc>
                <a:spcPct val="15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Pilot Hosted in AWS</a:t>
            </a:r>
            <a:endParaRPr/>
          </a:p>
          <a:p>
            <a:pPr indent="-285750" lvl="0" marL="285750" marR="0" rtl="0" algn="l">
              <a:lnSpc>
                <a:spcPct val="15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Kinesis used for Metadata Triggers</a:t>
            </a:r>
            <a:endParaRPr/>
          </a:p>
          <a:p>
            <a:pPr indent="-285750" lvl="0" marL="285750" marR="0" rtl="0" algn="l">
              <a:lnSpc>
                <a:spcPct val="15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Lambda 1 used for – </a:t>
            </a:r>
            <a:endParaRPr/>
          </a:p>
          <a:p>
            <a:pPr indent="-285750" lvl="1" marL="742932" marR="0" rtl="0" algn="l">
              <a:lnSpc>
                <a:spcPct val="10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Polling for incoming files at Dropbox Folder at specific intervals</a:t>
            </a:r>
            <a:endParaRPr/>
          </a:p>
          <a:p>
            <a:pPr indent="-285750" lvl="1" marL="742932" marR="0" rtl="0" algn="l">
              <a:lnSpc>
                <a:spcPct val="10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Extracting the Metadata of the files</a:t>
            </a:r>
            <a:endParaRPr/>
          </a:p>
          <a:p>
            <a:pPr indent="-285750" lvl="1" marL="742932" marR="0" rtl="0" algn="l">
              <a:lnSpc>
                <a:spcPct val="10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Sending Metadata to Kafka topics</a:t>
            </a:r>
            <a:endParaRPr/>
          </a:p>
          <a:p>
            <a:pPr indent="-285750" lvl="0" marL="285750" marR="0" rtl="0" algn="l">
              <a:lnSpc>
                <a:spcPct val="15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Lambda 2 – </a:t>
            </a:r>
            <a:endParaRPr/>
          </a:p>
          <a:p>
            <a:pPr indent="-285750" lvl="1" marL="742932" marR="0" rtl="0" algn="l">
              <a:lnSpc>
                <a:spcPct val="10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Gets triggered with incoming Metadata in Kafka topic</a:t>
            </a:r>
            <a:endParaRPr/>
          </a:p>
          <a:p>
            <a:pPr indent="-285750" lvl="1" marL="742932" marR="0" rtl="0" algn="l">
              <a:lnSpc>
                <a:spcPct val="10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Based on the the Metadata of the file, it fetches the files and moves its content to S3 bucket</a:t>
            </a:r>
            <a:endParaRPr/>
          </a:p>
          <a:p>
            <a:pPr indent="-285750" lvl="0" marL="285750" marR="0" rtl="0" algn="l">
              <a:lnSpc>
                <a:spcPct val="15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Same Metadata could be sent to Dash </a:t>
            </a:r>
            <a:endParaRPr/>
          </a:p>
          <a:p>
            <a:pPr indent="-285750" lvl="0" marL="285750" marR="0" rtl="0" algn="l">
              <a:lnSpc>
                <a:spcPct val="15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From Dash UI, end users can do the search for files</a:t>
            </a:r>
            <a:endParaRPr/>
          </a:p>
        </p:txBody>
      </p:sp>
      <p:grpSp>
        <p:nvGrpSpPr>
          <p:cNvPr id="776" name="Google Shape;776;p17"/>
          <p:cNvGrpSpPr/>
          <p:nvPr/>
        </p:nvGrpSpPr>
        <p:grpSpPr>
          <a:xfrm>
            <a:off x="178721" y="937343"/>
            <a:ext cx="5856953" cy="3702821"/>
            <a:chOff x="178721" y="937343"/>
            <a:chExt cx="5856953" cy="3702821"/>
          </a:xfrm>
        </p:grpSpPr>
        <p:sp>
          <p:nvSpPr>
            <p:cNvPr id="777" name="Google Shape;777;p17"/>
            <p:cNvSpPr/>
            <p:nvPr/>
          </p:nvSpPr>
          <p:spPr>
            <a:xfrm>
              <a:off x="178721" y="937343"/>
              <a:ext cx="5677897" cy="3702821"/>
            </a:xfrm>
            <a:prstGeom prst="rect">
              <a:avLst/>
            </a:prstGeom>
            <a:gradFill>
              <a:gsLst>
                <a:gs pos="0">
                  <a:srgbClr val="E7E4E4"/>
                </a:gs>
                <a:gs pos="100000">
                  <a:srgbClr val="F4F0F0"/>
                </a:gs>
              </a:gsLst>
              <a:lin ang="16200000" scaled="0"/>
            </a:gradFill>
            <a:ln cap="flat" cmpd="sng" w="9525">
              <a:solidFill>
                <a:srgbClr val="E1DEDE"/>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8" name="Google Shape;778;p17"/>
            <p:cNvSpPr/>
            <p:nvPr/>
          </p:nvSpPr>
          <p:spPr>
            <a:xfrm>
              <a:off x="2204770" y="1398662"/>
              <a:ext cx="1804089" cy="1035264"/>
            </a:xfrm>
            <a:prstGeom prst="rect">
              <a:avLst/>
            </a:prstGeom>
            <a:gradFill>
              <a:gsLst>
                <a:gs pos="0">
                  <a:srgbClr val="394E68"/>
                </a:gs>
                <a:gs pos="100000">
                  <a:srgbClr val="B6BDCB"/>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800" u="none" cap="none" strike="noStrike">
                <a:solidFill>
                  <a:schemeClr val="lt1"/>
                </a:solidFill>
                <a:latin typeface="Open Sans"/>
                <a:ea typeface="Open Sans"/>
                <a:cs typeface="Open Sans"/>
                <a:sym typeface="Open Sans"/>
              </a:endParaRPr>
            </a:p>
          </p:txBody>
        </p:sp>
        <p:sp>
          <p:nvSpPr>
            <p:cNvPr id="779" name="Google Shape;779;p17"/>
            <p:cNvSpPr/>
            <p:nvPr/>
          </p:nvSpPr>
          <p:spPr>
            <a:xfrm>
              <a:off x="1864427" y="1667758"/>
              <a:ext cx="680684" cy="516464"/>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600" u="none" cap="none" strike="noStrike">
                  <a:solidFill>
                    <a:schemeClr val="lt1"/>
                  </a:solidFill>
                  <a:latin typeface="Open Sans"/>
                  <a:ea typeface="Open Sans"/>
                  <a:cs typeface="Open Sans"/>
                  <a:sym typeface="Open Sans"/>
                </a:rPr>
                <a:t>Producer</a:t>
              </a:r>
              <a:endParaRPr/>
            </a:p>
          </p:txBody>
        </p:sp>
        <p:sp>
          <p:nvSpPr>
            <p:cNvPr id="780" name="Google Shape;780;p17"/>
            <p:cNvSpPr/>
            <p:nvPr/>
          </p:nvSpPr>
          <p:spPr>
            <a:xfrm>
              <a:off x="3668517" y="1667757"/>
              <a:ext cx="680684" cy="516464"/>
            </a:xfrm>
            <a:prstGeom prst="roundRect">
              <a:avLst>
                <a:gd fmla="val 16667" name="adj"/>
              </a:avLst>
            </a:prstGeom>
            <a:solidFill>
              <a:srgbClr val="007E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600" u="none" cap="none" strike="noStrike">
                  <a:solidFill>
                    <a:schemeClr val="lt1"/>
                  </a:solidFill>
                  <a:latin typeface="Open Sans"/>
                  <a:ea typeface="Open Sans"/>
                  <a:cs typeface="Open Sans"/>
                  <a:sym typeface="Open Sans"/>
                </a:rPr>
                <a:t>Subscriber</a:t>
              </a:r>
              <a:endParaRPr/>
            </a:p>
          </p:txBody>
        </p:sp>
        <p:grpSp>
          <p:nvGrpSpPr>
            <p:cNvPr id="781" name="Google Shape;781;p17"/>
            <p:cNvGrpSpPr/>
            <p:nvPr/>
          </p:nvGrpSpPr>
          <p:grpSpPr>
            <a:xfrm>
              <a:off x="1098894" y="2387945"/>
              <a:ext cx="545134" cy="569435"/>
              <a:chOff x="1043837" y="2852328"/>
              <a:chExt cx="645692" cy="595175"/>
            </a:xfrm>
          </p:grpSpPr>
          <p:sp>
            <p:nvSpPr>
              <p:cNvPr id="782" name="Google Shape;782;p17"/>
              <p:cNvSpPr/>
              <p:nvPr/>
            </p:nvSpPr>
            <p:spPr>
              <a:xfrm>
                <a:off x="1043837" y="2852328"/>
                <a:ext cx="645692" cy="595175"/>
              </a:xfrm>
              <a:prstGeom prst="octagon">
                <a:avLst>
                  <a:gd fmla="val 29289" name="adj"/>
                </a:avLst>
              </a:prstGeom>
              <a:gradFill>
                <a:gsLst>
                  <a:gs pos="0">
                    <a:srgbClr val="E7E4E4"/>
                  </a:gs>
                  <a:gs pos="100000">
                    <a:srgbClr val="F4F0F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WS Learning Path: AWS Lambda Extensions: The Deep Dive" id="783" name="Google Shape;783;p17"/>
              <p:cNvPicPr preferRelativeResize="0"/>
              <p:nvPr/>
            </p:nvPicPr>
            <p:blipFill rotWithShape="1">
              <a:blip r:embed="rId3">
                <a:alphaModFix/>
              </a:blip>
              <a:srcRect b="0" l="0" r="0" t="0"/>
              <a:stretch/>
            </p:blipFill>
            <p:spPr>
              <a:xfrm>
                <a:off x="1151716" y="2906690"/>
                <a:ext cx="465231" cy="421340"/>
              </a:xfrm>
              <a:prstGeom prst="rect">
                <a:avLst/>
              </a:prstGeom>
              <a:noFill/>
              <a:ln>
                <a:noFill/>
              </a:ln>
            </p:spPr>
          </p:pic>
        </p:grpSp>
        <p:sp>
          <p:nvSpPr>
            <p:cNvPr id="784" name="Google Shape;784;p17"/>
            <p:cNvSpPr/>
            <p:nvPr/>
          </p:nvSpPr>
          <p:spPr>
            <a:xfrm>
              <a:off x="525631" y="1427239"/>
              <a:ext cx="605579" cy="569435"/>
            </a:xfrm>
            <a:prstGeom prst="rect">
              <a:avLst/>
            </a:prstGeom>
            <a:gradFill>
              <a:gsLst>
                <a:gs pos="0">
                  <a:srgbClr val="0065FF"/>
                </a:gs>
                <a:gs pos="100000">
                  <a:srgbClr val="729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700" u="none" cap="none" strike="noStrike">
                  <a:solidFill>
                    <a:schemeClr val="lt1"/>
                  </a:solidFill>
                  <a:latin typeface="Open Sans"/>
                  <a:ea typeface="Open Sans"/>
                  <a:cs typeface="Open Sans"/>
                  <a:sym typeface="Open Sans"/>
                </a:rPr>
                <a:t>Box</a:t>
              </a:r>
              <a:endParaRPr/>
            </a:p>
          </p:txBody>
        </p:sp>
        <p:grpSp>
          <p:nvGrpSpPr>
            <p:cNvPr id="785" name="Google Shape;785;p17"/>
            <p:cNvGrpSpPr/>
            <p:nvPr/>
          </p:nvGrpSpPr>
          <p:grpSpPr>
            <a:xfrm>
              <a:off x="523274" y="3412953"/>
              <a:ext cx="605579" cy="710128"/>
              <a:chOff x="867633" y="3937066"/>
              <a:chExt cx="717286" cy="732883"/>
            </a:xfrm>
          </p:grpSpPr>
          <p:sp>
            <p:nvSpPr>
              <p:cNvPr id="786" name="Google Shape;786;p17"/>
              <p:cNvSpPr/>
              <p:nvPr/>
            </p:nvSpPr>
            <p:spPr>
              <a:xfrm>
                <a:off x="877608" y="3966280"/>
                <a:ext cx="684251" cy="674451"/>
              </a:xfrm>
              <a:prstGeom prst="rect">
                <a:avLst/>
              </a:prstGeom>
              <a:solidFill>
                <a:srgbClr val="F2428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800" u="none" cap="none" strike="noStrike">
                    <a:solidFill>
                      <a:schemeClr val="lt1"/>
                    </a:solidFill>
                    <a:latin typeface="Open Sans"/>
                    <a:ea typeface="Open Sans"/>
                    <a:cs typeface="Open Sans"/>
                    <a:sym typeface="Open Sans"/>
                  </a:rPr>
                  <a:t>BOX</a:t>
                </a:r>
                <a:endParaRPr/>
              </a:p>
            </p:txBody>
          </p:sp>
          <p:pic>
            <p:nvPicPr>
              <p:cNvPr descr="AWS Eventbridge - Coralogix" id="787" name="Google Shape;787;p17"/>
              <p:cNvPicPr preferRelativeResize="0"/>
              <p:nvPr/>
            </p:nvPicPr>
            <p:blipFill rotWithShape="1">
              <a:blip r:embed="rId4">
                <a:alphaModFix/>
              </a:blip>
              <a:srcRect b="0" l="0" r="0" t="0"/>
              <a:stretch/>
            </p:blipFill>
            <p:spPr>
              <a:xfrm>
                <a:off x="867633" y="3937066"/>
                <a:ext cx="717286" cy="732883"/>
              </a:xfrm>
              <a:prstGeom prst="rect">
                <a:avLst/>
              </a:prstGeom>
              <a:noFill/>
              <a:ln>
                <a:noFill/>
              </a:ln>
            </p:spPr>
          </p:pic>
        </p:grpSp>
        <p:grpSp>
          <p:nvGrpSpPr>
            <p:cNvPr id="788" name="Google Shape;788;p17"/>
            <p:cNvGrpSpPr/>
            <p:nvPr/>
          </p:nvGrpSpPr>
          <p:grpSpPr>
            <a:xfrm>
              <a:off x="4392089" y="3414271"/>
              <a:ext cx="545134" cy="527080"/>
              <a:chOff x="1043837" y="2852328"/>
              <a:chExt cx="645692" cy="598461"/>
            </a:xfrm>
          </p:grpSpPr>
          <p:sp>
            <p:nvSpPr>
              <p:cNvPr id="789" name="Google Shape;789;p17"/>
              <p:cNvSpPr/>
              <p:nvPr/>
            </p:nvSpPr>
            <p:spPr>
              <a:xfrm>
                <a:off x="1043837" y="2852328"/>
                <a:ext cx="645692" cy="598461"/>
              </a:xfrm>
              <a:prstGeom prst="octagon">
                <a:avLst>
                  <a:gd fmla="val 29289" name="adj"/>
                </a:avLst>
              </a:prstGeom>
              <a:gradFill>
                <a:gsLst>
                  <a:gs pos="0">
                    <a:srgbClr val="E7E4E4"/>
                  </a:gs>
                  <a:gs pos="100000">
                    <a:srgbClr val="F4F0F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WS Learning Path: AWS Lambda Extensions: The Deep Dive" id="790" name="Google Shape;790;p17"/>
              <p:cNvPicPr preferRelativeResize="0"/>
              <p:nvPr/>
            </p:nvPicPr>
            <p:blipFill rotWithShape="1">
              <a:blip r:embed="rId3">
                <a:alphaModFix/>
              </a:blip>
              <a:srcRect b="0" l="0" r="0" t="0"/>
              <a:stretch/>
            </p:blipFill>
            <p:spPr>
              <a:xfrm>
                <a:off x="1140512" y="2918733"/>
                <a:ext cx="465231" cy="421340"/>
              </a:xfrm>
              <a:prstGeom prst="rect">
                <a:avLst/>
              </a:prstGeom>
              <a:noFill/>
              <a:ln>
                <a:noFill/>
              </a:ln>
            </p:spPr>
          </p:pic>
        </p:grpSp>
        <p:cxnSp>
          <p:nvCxnSpPr>
            <p:cNvPr id="791" name="Google Shape;791;p17"/>
            <p:cNvCxnSpPr>
              <a:stCxn id="784" idx="2"/>
              <a:endCxn id="782" idx="5"/>
            </p:cNvCxnSpPr>
            <p:nvPr/>
          </p:nvCxnSpPr>
          <p:spPr>
            <a:xfrm flipH="1" rot="-5400000">
              <a:off x="688321" y="2136774"/>
              <a:ext cx="550800" cy="270600"/>
            </a:xfrm>
            <a:prstGeom prst="bentConnector2">
              <a:avLst/>
            </a:prstGeom>
            <a:noFill/>
            <a:ln cap="flat" cmpd="sng" w="9525">
              <a:solidFill>
                <a:schemeClr val="dk1"/>
              </a:solidFill>
              <a:prstDash val="solid"/>
              <a:round/>
              <a:headEnd len="sm" w="sm" type="none"/>
              <a:tailEnd len="med" w="med" type="triangle"/>
            </a:ln>
          </p:spPr>
        </p:cxnSp>
        <p:cxnSp>
          <p:nvCxnSpPr>
            <p:cNvPr id="792" name="Google Shape;792;p17"/>
            <p:cNvCxnSpPr>
              <a:stCxn id="787" idx="0"/>
              <a:endCxn id="782" idx="4"/>
            </p:cNvCxnSpPr>
            <p:nvPr/>
          </p:nvCxnSpPr>
          <p:spPr>
            <a:xfrm rot="-5400000">
              <a:off x="654764" y="2968953"/>
              <a:ext cx="615300" cy="272700"/>
            </a:xfrm>
            <a:prstGeom prst="bentConnector2">
              <a:avLst/>
            </a:prstGeom>
            <a:noFill/>
            <a:ln cap="flat" cmpd="sng" w="9525">
              <a:solidFill>
                <a:schemeClr val="dk1"/>
              </a:solidFill>
              <a:prstDash val="solid"/>
              <a:round/>
              <a:headEnd len="sm" w="sm" type="none"/>
              <a:tailEnd len="med" w="med" type="triangle"/>
            </a:ln>
          </p:spPr>
        </p:cxnSp>
        <p:cxnSp>
          <p:nvCxnSpPr>
            <p:cNvPr id="793" name="Google Shape;793;p17"/>
            <p:cNvCxnSpPr>
              <a:stCxn id="782" idx="7"/>
              <a:endCxn id="779" idx="1"/>
            </p:cNvCxnSpPr>
            <p:nvPr/>
          </p:nvCxnSpPr>
          <p:spPr>
            <a:xfrm rot="-5400000">
              <a:off x="1443414" y="1966895"/>
              <a:ext cx="462000" cy="380100"/>
            </a:xfrm>
            <a:prstGeom prst="bentConnector2">
              <a:avLst/>
            </a:prstGeom>
            <a:noFill/>
            <a:ln cap="flat" cmpd="sng" w="9525">
              <a:solidFill>
                <a:schemeClr val="dk1"/>
              </a:solidFill>
              <a:prstDash val="solid"/>
              <a:round/>
              <a:headEnd len="sm" w="sm" type="none"/>
              <a:tailEnd len="med" w="med" type="triangle"/>
            </a:ln>
          </p:spPr>
        </p:cxnSp>
        <p:pic>
          <p:nvPicPr>
            <p:cNvPr descr="Dropbox Dash + Asana • Asana" id="794" name="Google Shape;794;p17"/>
            <p:cNvPicPr preferRelativeResize="0"/>
            <p:nvPr/>
          </p:nvPicPr>
          <p:blipFill rotWithShape="1">
            <a:blip r:embed="rId5">
              <a:alphaModFix/>
            </a:blip>
            <a:srcRect b="0" l="0" r="0" t="0"/>
            <a:stretch/>
          </p:blipFill>
          <p:spPr>
            <a:xfrm>
              <a:off x="4970570" y="1095801"/>
              <a:ext cx="806618" cy="925746"/>
            </a:xfrm>
            <a:prstGeom prst="rect">
              <a:avLst/>
            </a:prstGeom>
            <a:noFill/>
            <a:ln>
              <a:noFill/>
            </a:ln>
          </p:spPr>
        </p:pic>
        <p:pic>
          <p:nvPicPr>
            <p:cNvPr descr="Optimize Your AWS S3 Performance. AWS S3 provides a great performance. It…  | by Sakshi Khandelwal | AWS in Plain English" id="795" name="Google Shape;795;p17"/>
            <p:cNvPicPr preferRelativeResize="0"/>
            <p:nvPr/>
          </p:nvPicPr>
          <p:blipFill rotWithShape="1">
            <a:blip r:embed="rId6">
              <a:alphaModFix/>
            </a:blip>
            <a:srcRect b="0" l="0" r="0" t="0"/>
            <a:stretch/>
          </p:blipFill>
          <p:spPr>
            <a:xfrm>
              <a:off x="4717618" y="2448922"/>
              <a:ext cx="1318056" cy="969497"/>
            </a:xfrm>
            <a:prstGeom prst="rect">
              <a:avLst/>
            </a:prstGeom>
            <a:noFill/>
            <a:ln>
              <a:noFill/>
            </a:ln>
          </p:spPr>
        </p:pic>
        <p:cxnSp>
          <p:nvCxnSpPr>
            <p:cNvPr id="796" name="Google Shape;796;p17"/>
            <p:cNvCxnSpPr>
              <a:stCxn id="779" idx="3"/>
            </p:cNvCxnSpPr>
            <p:nvPr/>
          </p:nvCxnSpPr>
          <p:spPr>
            <a:xfrm>
              <a:off x="2545111" y="1925990"/>
              <a:ext cx="302400" cy="6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797" name="Google Shape;797;p17"/>
            <p:cNvCxnSpPr>
              <a:endCxn id="780" idx="1"/>
            </p:cNvCxnSpPr>
            <p:nvPr/>
          </p:nvCxnSpPr>
          <p:spPr>
            <a:xfrm>
              <a:off x="3364317" y="1925389"/>
              <a:ext cx="304200" cy="6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798" name="Google Shape;798;p17"/>
            <p:cNvCxnSpPr>
              <a:stCxn id="780" idx="3"/>
              <a:endCxn id="794" idx="1"/>
            </p:cNvCxnSpPr>
            <p:nvPr/>
          </p:nvCxnSpPr>
          <p:spPr>
            <a:xfrm flipH="1" rot="10800000">
              <a:off x="4349201" y="1558789"/>
              <a:ext cx="621300" cy="3672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799" name="Google Shape;799;p17"/>
            <p:cNvCxnSpPr>
              <a:stCxn id="780" idx="3"/>
              <a:endCxn id="789" idx="6"/>
            </p:cNvCxnSpPr>
            <p:nvPr/>
          </p:nvCxnSpPr>
          <p:spPr>
            <a:xfrm>
              <a:off x="4349201" y="1925989"/>
              <a:ext cx="197400" cy="1488300"/>
            </a:xfrm>
            <a:prstGeom prst="bentConnector2">
              <a:avLst/>
            </a:prstGeom>
            <a:noFill/>
            <a:ln cap="flat" cmpd="sng" w="9525">
              <a:solidFill>
                <a:schemeClr val="dk1"/>
              </a:solidFill>
              <a:prstDash val="solid"/>
              <a:round/>
              <a:headEnd len="sm" w="sm" type="none"/>
              <a:tailEnd len="med" w="med" type="triangle"/>
            </a:ln>
          </p:spPr>
        </p:cxnSp>
        <p:cxnSp>
          <p:nvCxnSpPr>
            <p:cNvPr id="800" name="Google Shape;800;p17"/>
            <p:cNvCxnSpPr>
              <a:stCxn id="789" idx="1"/>
              <a:endCxn id="795" idx="2"/>
            </p:cNvCxnSpPr>
            <p:nvPr/>
          </p:nvCxnSpPr>
          <p:spPr>
            <a:xfrm flipH="1" rot="10800000">
              <a:off x="4937223" y="3418275"/>
              <a:ext cx="439500" cy="368700"/>
            </a:xfrm>
            <a:prstGeom prst="bentConnector2">
              <a:avLst/>
            </a:prstGeom>
            <a:noFill/>
            <a:ln cap="flat" cmpd="sng" w="9525">
              <a:solidFill>
                <a:schemeClr val="dk1"/>
              </a:solidFill>
              <a:prstDash val="solid"/>
              <a:round/>
              <a:headEnd len="sm" w="sm" type="none"/>
              <a:tailEnd len="med" w="med" type="triangle"/>
            </a:ln>
          </p:spPr>
        </p:cxnSp>
        <p:cxnSp>
          <p:nvCxnSpPr>
            <p:cNvPr id="801" name="Google Shape;801;p17"/>
            <p:cNvCxnSpPr>
              <a:stCxn id="795" idx="0"/>
            </p:cNvCxnSpPr>
            <p:nvPr/>
          </p:nvCxnSpPr>
          <p:spPr>
            <a:xfrm flipH="1" rot="5400000">
              <a:off x="5082196" y="2154472"/>
              <a:ext cx="586200" cy="27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802" name="Google Shape;802;p17"/>
            <p:cNvCxnSpPr>
              <a:endCxn id="789" idx="2"/>
            </p:cNvCxnSpPr>
            <p:nvPr/>
          </p:nvCxnSpPr>
          <p:spPr>
            <a:xfrm>
              <a:off x="539647" y="1712051"/>
              <a:ext cx="4243200" cy="2229300"/>
            </a:xfrm>
            <a:prstGeom prst="bentConnector4">
              <a:avLst>
                <a:gd fmla="val -5059" name="adj1"/>
                <a:gd fmla="val 121710" name="adj2"/>
              </a:avLst>
            </a:prstGeom>
            <a:noFill/>
            <a:ln cap="flat" cmpd="sng" w="9525">
              <a:solidFill>
                <a:schemeClr val="dk1"/>
              </a:solidFill>
              <a:prstDash val="solid"/>
              <a:round/>
              <a:headEnd len="med" w="med" type="triangle"/>
              <a:tailEnd len="med" w="med" type="triangle"/>
            </a:ln>
          </p:spPr>
        </p:cxnSp>
        <p:sp>
          <p:nvSpPr>
            <p:cNvPr id="803" name="Google Shape;803;p17"/>
            <p:cNvSpPr txBox="1"/>
            <p:nvPr/>
          </p:nvSpPr>
          <p:spPr>
            <a:xfrm>
              <a:off x="2595094" y="1225681"/>
              <a:ext cx="1141003"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700" u="none" cap="none" strike="noStrike">
                  <a:solidFill>
                    <a:srgbClr val="000000"/>
                  </a:solidFill>
                  <a:latin typeface="Open Sans"/>
                  <a:ea typeface="Open Sans"/>
                  <a:cs typeface="Open Sans"/>
                  <a:sym typeface="Open Sans"/>
                </a:rPr>
                <a:t>Kinesis Cluster with HA</a:t>
              </a:r>
              <a:endParaRPr/>
            </a:p>
          </p:txBody>
        </p:sp>
        <p:sp>
          <p:nvSpPr>
            <p:cNvPr id="804" name="Google Shape;804;p17"/>
            <p:cNvSpPr txBox="1"/>
            <p:nvPr/>
          </p:nvSpPr>
          <p:spPr>
            <a:xfrm>
              <a:off x="1175396" y="2202357"/>
              <a:ext cx="1039796"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YAML Config</a:t>
              </a:r>
              <a:endParaRPr/>
            </a:p>
          </p:txBody>
        </p:sp>
        <p:sp>
          <p:nvSpPr>
            <p:cNvPr id="805" name="Google Shape;805;p17"/>
            <p:cNvSpPr txBox="1"/>
            <p:nvPr/>
          </p:nvSpPr>
          <p:spPr>
            <a:xfrm>
              <a:off x="784718" y="3029052"/>
              <a:ext cx="1173486"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AWS Lambda</a:t>
              </a:r>
              <a:endParaRPr/>
            </a:p>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(Scalable Micro Service)</a:t>
              </a:r>
              <a:endParaRPr/>
            </a:p>
          </p:txBody>
        </p:sp>
        <p:sp>
          <p:nvSpPr>
            <p:cNvPr id="806" name="Google Shape;806;p17"/>
            <p:cNvSpPr txBox="1"/>
            <p:nvPr/>
          </p:nvSpPr>
          <p:spPr>
            <a:xfrm>
              <a:off x="4017952" y="3998299"/>
              <a:ext cx="1173486"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AWS Lambda</a:t>
              </a:r>
              <a:endParaRPr/>
            </a:p>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(Scalable Micro Service)</a:t>
              </a:r>
              <a:endParaRPr/>
            </a:p>
          </p:txBody>
        </p:sp>
        <p:sp>
          <p:nvSpPr>
            <p:cNvPr id="807" name="Google Shape;807;p17"/>
            <p:cNvSpPr txBox="1"/>
            <p:nvPr/>
          </p:nvSpPr>
          <p:spPr>
            <a:xfrm>
              <a:off x="381787" y="4048982"/>
              <a:ext cx="88855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Amazon EventBridge</a:t>
              </a:r>
              <a:endParaRPr/>
            </a:p>
          </p:txBody>
        </p:sp>
        <p:sp>
          <p:nvSpPr>
            <p:cNvPr id="808" name="Google Shape;808;p17"/>
            <p:cNvSpPr txBox="1"/>
            <p:nvPr/>
          </p:nvSpPr>
          <p:spPr>
            <a:xfrm>
              <a:off x="4433525" y="1329111"/>
              <a:ext cx="621369"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Metadata</a:t>
              </a:r>
              <a:endParaRPr/>
            </a:p>
          </p:txBody>
        </p:sp>
        <p:sp>
          <p:nvSpPr>
            <p:cNvPr id="809" name="Google Shape;809;p17"/>
            <p:cNvSpPr txBox="1"/>
            <p:nvPr/>
          </p:nvSpPr>
          <p:spPr>
            <a:xfrm>
              <a:off x="3997629" y="2427576"/>
              <a:ext cx="62136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Metadata</a:t>
              </a:r>
              <a:endParaRPr/>
            </a:p>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Trigger</a:t>
              </a:r>
              <a:endParaRPr/>
            </a:p>
          </p:txBody>
        </p:sp>
        <p:sp>
          <p:nvSpPr>
            <p:cNvPr id="810" name="Google Shape;810;p17"/>
            <p:cNvSpPr txBox="1"/>
            <p:nvPr/>
          </p:nvSpPr>
          <p:spPr>
            <a:xfrm>
              <a:off x="5324745" y="2131477"/>
              <a:ext cx="531874"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File Content</a:t>
              </a:r>
              <a:endParaRPr/>
            </a:p>
          </p:txBody>
        </p:sp>
        <p:pic>
          <p:nvPicPr>
            <p:cNvPr id="811" name="Google Shape;811;p17"/>
            <p:cNvPicPr preferRelativeResize="0"/>
            <p:nvPr/>
          </p:nvPicPr>
          <p:blipFill rotWithShape="1">
            <a:blip r:embed="rId7">
              <a:alphaModFix/>
            </a:blip>
            <a:srcRect b="0" l="0" r="0" t="0"/>
            <a:stretch/>
          </p:blipFill>
          <p:spPr>
            <a:xfrm>
              <a:off x="2808800" y="1672139"/>
              <a:ext cx="572129" cy="550566"/>
            </a:xfrm>
            <a:prstGeom prst="rect">
              <a:avLst/>
            </a:prstGeom>
            <a:noFill/>
            <a:ln>
              <a:noFill/>
            </a:ln>
          </p:spPr>
        </p:pic>
      </p:grpSp>
      <p:sp>
        <p:nvSpPr>
          <p:cNvPr id="812" name="Google Shape;812;p17"/>
          <p:cNvSpPr txBox="1"/>
          <p:nvPr/>
        </p:nvSpPr>
        <p:spPr>
          <a:xfrm>
            <a:off x="1659096" y="2611532"/>
            <a:ext cx="10398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IN" sz="600">
                <a:latin typeface="Open Sans"/>
                <a:ea typeface="Open Sans"/>
                <a:cs typeface="Open Sans"/>
                <a:sym typeface="Open Sans"/>
              </a:rPr>
              <a:t>OAuth 2.0</a:t>
            </a:r>
            <a:endParaRPr/>
          </a:p>
        </p:txBody>
      </p:sp>
      <p:sp>
        <p:nvSpPr>
          <p:cNvPr id="813" name="Google Shape;813;p17"/>
          <p:cNvSpPr txBox="1"/>
          <p:nvPr/>
        </p:nvSpPr>
        <p:spPr>
          <a:xfrm>
            <a:off x="4630901" y="2043325"/>
            <a:ext cx="6888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IN" sz="600">
                <a:latin typeface="Open Sans"/>
                <a:ea typeface="Open Sans"/>
                <a:cs typeface="Open Sans"/>
                <a:sym typeface="Open Sans"/>
              </a:rPr>
              <a:t>OAuth 2.0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9"/>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DEMO</a:t>
            </a:r>
            <a:endParaRPr/>
          </a:p>
        </p:txBody>
      </p:sp>
      <p:sp>
        <p:nvSpPr>
          <p:cNvPr id="819" name="Google Shape;819;p19"/>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Connector Mock Code / Demo</a:t>
            </a:r>
            <a:endParaRPr/>
          </a:p>
        </p:txBody>
      </p:sp>
      <p:pic>
        <p:nvPicPr>
          <p:cNvPr id="820" name="Google Shape;820;p19"/>
          <p:cNvPicPr preferRelativeResize="0"/>
          <p:nvPr/>
        </p:nvPicPr>
        <p:blipFill rotWithShape="1">
          <a:blip r:embed="rId3">
            <a:alphaModFix/>
          </a:blip>
          <a:srcRect b="0" l="0" r="0" t="0"/>
          <a:stretch/>
        </p:blipFill>
        <p:spPr>
          <a:xfrm>
            <a:off x="281515" y="776783"/>
            <a:ext cx="3179236" cy="35899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8"/>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ASTREYA APPROACH – CONNECTOR DEVELOPMENT</a:t>
            </a:r>
            <a:endParaRPr/>
          </a:p>
        </p:txBody>
      </p:sp>
      <p:sp>
        <p:nvSpPr>
          <p:cNvPr id="826" name="Google Shape;826;p18"/>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Potential Improvements and New Features</a:t>
            </a:r>
            <a:endParaRPr/>
          </a:p>
        </p:txBody>
      </p:sp>
      <p:grpSp>
        <p:nvGrpSpPr>
          <p:cNvPr id="827" name="Google Shape;827;p18"/>
          <p:cNvGrpSpPr/>
          <p:nvPr/>
        </p:nvGrpSpPr>
        <p:grpSpPr>
          <a:xfrm>
            <a:off x="178721" y="937343"/>
            <a:ext cx="5856953" cy="3702821"/>
            <a:chOff x="178721" y="937343"/>
            <a:chExt cx="5856953" cy="3702821"/>
          </a:xfrm>
        </p:grpSpPr>
        <p:sp>
          <p:nvSpPr>
            <p:cNvPr id="828" name="Google Shape;828;p18"/>
            <p:cNvSpPr/>
            <p:nvPr/>
          </p:nvSpPr>
          <p:spPr>
            <a:xfrm>
              <a:off x="4145344" y="3272183"/>
              <a:ext cx="946019" cy="1035264"/>
            </a:xfrm>
            <a:custGeom>
              <a:rect b="b" l="l" r="r" t="t"/>
              <a:pathLst>
                <a:path extrusionOk="0" fill="none" h="1035264" w="946019">
                  <a:moveTo>
                    <a:pt x="0" y="0"/>
                  </a:moveTo>
                  <a:cubicBezTo>
                    <a:pt x="172107" y="16904"/>
                    <a:pt x="322681" y="17148"/>
                    <a:pt x="454089" y="0"/>
                  </a:cubicBezTo>
                  <a:cubicBezTo>
                    <a:pt x="585497" y="-17148"/>
                    <a:pt x="774972" y="23466"/>
                    <a:pt x="946019" y="0"/>
                  </a:cubicBezTo>
                  <a:cubicBezTo>
                    <a:pt x="947826" y="158804"/>
                    <a:pt x="957686" y="294545"/>
                    <a:pt x="946019" y="527985"/>
                  </a:cubicBezTo>
                  <a:cubicBezTo>
                    <a:pt x="934352" y="761425"/>
                    <a:pt x="936956" y="821810"/>
                    <a:pt x="946019" y="1035264"/>
                  </a:cubicBezTo>
                  <a:cubicBezTo>
                    <a:pt x="839717" y="1053074"/>
                    <a:pt x="671535" y="1053559"/>
                    <a:pt x="491930" y="1035264"/>
                  </a:cubicBezTo>
                  <a:cubicBezTo>
                    <a:pt x="312325" y="1016969"/>
                    <a:pt x="227700" y="1024240"/>
                    <a:pt x="0" y="1035264"/>
                  </a:cubicBezTo>
                  <a:cubicBezTo>
                    <a:pt x="-26579" y="813728"/>
                    <a:pt x="-7542" y="651153"/>
                    <a:pt x="0" y="496927"/>
                  </a:cubicBezTo>
                  <a:cubicBezTo>
                    <a:pt x="7542" y="342701"/>
                    <a:pt x="20076" y="181443"/>
                    <a:pt x="0" y="0"/>
                  </a:cubicBezTo>
                  <a:close/>
                </a:path>
                <a:path extrusionOk="0" h="1035264" w="946019">
                  <a:moveTo>
                    <a:pt x="0" y="0"/>
                  </a:moveTo>
                  <a:cubicBezTo>
                    <a:pt x="161782" y="-6971"/>
                    <a:pt x="288355" y="-8296"/>
                    <a:pt x="491930" y="0"/>
                  </a:cubicBezTo>
                  <a:cubicBezTo>
                    <a:pt x="695505" y="8296"/>
                    <a:pt x="827515" y="-5679"/>
                    <a:pt x="946019" y="0"/>
                  </a:cubicBezTo>
                  <a:cubicBezTo>
                    <a:pt x="933463" y="192882"/>
                    <a:pt x="954065" y="275670"/>
                    <a:pt x="946019" y="496927"/>
                  </a:cubicBezTo>
                  <a:cubicBezTo>
                    <a:pt x="937973" y="718184"/>
                    <a:pt x="971397" y="846670"/>
                    <a:pt x="946019" y="1035264"/>
                  </a:cubicBezTo>
                  <a:cubicBezTo>
                    <a:pt x="782861" y="1028964"/>
                    <a:pt x="607327" y="1036210"/>
                    <a:pt x="501390" y="1035264"/>
                  </a:cubicBezTo>
                  <a:cubicBezTo>
                    <a:pt x="395453" y="1034318"/>
                    <a:pt x="162385" y="1045827"/>
                    <a:pt x="0" y="1035264"/>
                  </a:cubicBezTo>
                  <a:cubicBezTo>
                    <a:pt x="5515" y="893746"/>
                    <a:pt x="-8155" y="683424"/>
                    <a:pt x="0" y="538337"/>
                  </a:cubicBezTo>
                  <a:cubicBezTo>
                    <a:pt x="8155" y="393250"/>
                    <a:pt x="-3079" y="185712"/>
                    <a:pt x="0" y="0"/>
                  </a:cubicBezTo>
                  <a:close/>
                </a:path>
              </a:pathLst>
            </a:custGeom>
            <a:solidFill>
              <a:srgbClr val="C4F1FF"/>
            </a:solidFill>
            <a:ln cap="flat" cmpd="sng" w="12700">
              <a:solidFill>
                <a:srgbClr val="052C6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829" name="Google Shape;829;p18"/>
            <p:cNvSpPr/>
            <p:nvPr/>
          </p:nvSpPr>
          <p:spPr>
            <a:xfrm>
              <a:off x="901587" y="2289511"/>
              <a:ext cx="946019" cy="1035264"/>
            </a:xfrm>
            <a:custGeom>
              <a:rect b="b" l="l" r="r" t="t"/>
              <a:pathLst>
                <a:path extrusionOk="0" fill="none" h="1035264" w="946019">
                  <a:moveTo>
                    <a:pt x="0" y="0"/>
                  </a:moveTo>
                  <a:cubicBezTo>
                    <a:pt x="172107" y="16904"/>
                    <a:pt x="322681" y="17148"/>
                    <a:pt x="454089" y="0"/>
                  </a:cubicBezTo>
                  <a:cubicBezTo>
                    <a:pt x="585497" y="-17148"/>
                    <a:pt x="774972" y="23466"/>
                    <a:pt x="946019" y="0"/>
                  </a:cubicBezTo>
                  <a:cubicBezTo>
                    <a:pt x="947826" y="158804"/>
                    <a:pt x="957686" y="294545"/>
                    <a:pt x="946019" y="527985"/>
                  </a:cubicBezTo>
                  <a:cubicBezTo>
                    <a:pt x="934352" y="761425"/>
                    <a:pt x="936956" y="821810"/>
                    <a:pt x="946019" y="1035264"/>
                  </a:cubicBezTo>
                  <a:cubicBezTo>
                    <a:pt x="839717" y="1053074"/>
                    <a:pt x="671535" y="1053559"/>
                    <a:pt x="491930" y="1035264"/>
                  </a:cubicBezTo>
                  <a:cubicBezTo>
                    <a:pt x="312325" y="1016969"/>
                    <a:pt x="227700" y="1024240"/>
                    <a:pt x="0" y="1035264"/>
                  </a:cubicBezTo>
                  <a:cubicBezTo>
                    <a:pt x="-26579" y="813728"/>
                    <a:pt x="-7542" y="651153"/>
                    <a:pt x="0" y="496927"/>
                  </a:cubicBezTo>
                  <a:cubicBezTo>
                    <a:pt x="7542" y="342701"/>
                    <a:pt x="20076" y="181443"/>
                    <a:pt x="0" y="0"/>
                  </a:cubicBezTo>
                  <a:close/>
                </a:path>
                <a:path extrusionOk="0" h="1035264" w="946019">
                  <a:moveTo>
                    <a:pt x="0" y="0"/>
                  </a:moveTo>
                  <a:cubicBezTo>
                    <a:pt x="161782" y="-6971"/>
                    <a:pt x="288355" y="-8296"/>
                    <a:pt x="491930" y="0"/>
                  </a:cubicBezTo>
                  <a:cubicBezTo>
                    <a:pt x="695505" y="8296"/>
                    <a:pt x="827515" y="-5679"/>
                    <a:pt x="946019" y="0"/>
                  </a:cubicBezTo>
                  <a:cubicBezTo>
                    <a:pt x="933463" y="192882"/>
                    <a:pt x="954065" y="275670"/>
                    <a:pt x="946019" y="496927"/>
                  </a:cubicBezTo>
                  <a:cubicBezTo>
                    <a:pt x="937973" y="718184"/>
                    <a:pt x="971397" y="846670"/>
                    <a:pt x="946019" y="1035264"/>
                  </a:cubicBezTo>
                  <a:cubicBezTo>
                    <a:pt x="782861" y="1028964"/>
                    <a:pt x="607327" y="1036210"/>
                    <a:pt x="501390" y="1035264"/>
                  </a:cubicBezTo>
                  <a:cubicBezTo>
                    <a:pt x="395453" y="1034318"/>
                    <a:pt x="162385" y="1045827"/>
                    <a:pt x="0" y="1035264"/>
                  </a:cubicBezTo>
                  <a:cubicBezTo>
                    <a:pt x="5515" y="893746"/>
                    <a:pt x="-8155" y="683424"/>
                    <a:pt x="0" y="538337"/>
                  </a:cubicBezTo>
                  <a:cubicBezTo>
                    <a:pt x="8155" y="393250"/>
                    <a:pt x="-3079" y="185712"/>
                    <a:pt x="0" y="0"/>
                  </a:cubicBezTo>
                  <a:close/>
                </a:path>
              </a:pathLst>
            </a:custGeom>
            <a:solidFill>
              <a:srgbClr val="C4F1FF"/>
            </a:solidFill>
            <a:ln cap="flat" cmpd="sng" w="12700">
              <a:solidFill>
                <a:srgbClr val="052C6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830" name="Google Shape;830;p18"/>
            <p:cNvSpPr/>
            <p:nvPr/>
          </p:nvSpPr>
          <p:spPr>
            <a:xfrm>
              <a:off x="178721" y="937343"/>
              <a:ext cx="5677897" cy="3702821"/>
            </a:xfrm>
            <a:prstGeom prst="rect">
              <a:avLst/>
            </a:prstGeom>
            <a:noFill/>
            <a:ln cap="flat" cmpd="sng" w="9525">
              <a:solidFill>
                <a:srgbClr val="E1DEDE"/>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831" name="Google Shape;831;p18"/>
            <p:cNvSpPr/>
            <p:nvPr/>
          </p:nvSpPr>
          <p:spPr>
            <a:xfrm>
              <a:off x="2204770" y="1398662"/>
              <a:ext cx="1804089" cy="1035264"/>
            </a:xfrm>
            <a:prstGeom prst="rect">
              <a:avLst/>
            </a:prstGeom>
            <a:gradFill>
              <a:gsLst>
                <a:gs pos="0">
                  <a:srgbClr val="394E68"/>
                </a:gs>
                <a:gs pos="100000">
                  <a:srgbClr val="B6BDCB"/>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800" u="none" cap="none" strike="noStrike">
                <a:solidFill>
                  <a:schemeClr val="lt1"/>
                </a:solidFill>
                <a:latin typeface="Open Sans"/>
                <a:ea typeface="Open Sans"/>
                <a:cs typeface="Open Sans"/>
                <a:sym typeface="Open Sans"/>
              </a:endParaRPr>
            </a:p>
          </p:txBody>
        </p:sp>
        <p:sp>
          <p:nvSpPr>
            <p:cNvPr id="832" name="Google Shape;832;p18"/>
            <p:cNvSpPr/>
            <p:nvPr/>
          </p:nvSpPr>
          <p:spPr>
            <a:xfrm>
              <a:off x="1864427" y="1667758"/>
              <a:ext cx="680684" cy="516464"/>
            </a:xfrm>
            <a:prstGeom prst="roundRect">
              <a:avLst>
                <a:gd fmla="val 16667"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600" u="none" cap="none" strike="noStrike">
                  <a:solidFill>
                    <a:schemeClr val="lt1"/>
                  </a:solidFill>
                  <a:latin typeface="Open Sans"/>
                  <a:ea typeface="Open Sans"/>
                  <a:cs typeface="Open Sans"/>
                  <a:sym typeface="Open Sans"/>
                </a:rPr>
                <a:t>Producer</a:t>
              </a:r>
              <a:endParaRPr/>
            </a:p>
          </p:txBody>
        </p:sp>
        <p:sp>
          <p:nvSpPr>
            <p:cNvPr id="833" name="Google Shape;833;p18"/>
            <p:cNvSpPr/>
            <p:nvPr/>
          </p:nvSpPr>
          <p:spPr>
            <a:xfrm>
              <a:off x="3668517" y="1667757"/>
              <a:ext cx="680684" cy="516464"/>
            </a:xfrm>
            <a:prstGeom prst="roundRect">
              <a:avLst>
                <a:gd fmla="val 16667" name="adj"/>
              </a:avLst>
            </a:prstGeom>
            <a:solidFill>
              <a:srgbClr val="007E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600" u="none" cap="none" strike="noStrike">
                  <a:solidFill>
                    <a:schemeClr val="lt1"/>
                  </a:solidFill>
                  <a:latin typeface="Open Sans"/>
                  <a:ea typeface="Open Sans"/>
                  <a:cs typeface="Open Sans"/>
                  <a:sym typeface="Open Sans"/>
                </a:rPr>
                <a:t>Subscriber</a:t>
              </a:r>
              <a:endParaRPr/>
            </a:p>
          </p:txBody>
        </p:sp>
        <p:grpSp>
          <p:nvGrpSpPr>
            <p:cNvPr id="834" name="Google Shape;834;p18"/>
            <p:cNvGrpSpPr/>
            <p:nvPr/>
          </p:nvGrpSpPr>
          <p:grpSpPr>
            <a:xfrm>
              <a:off x="1098894" y="2387945"/>
              <a:ext cx="545134" cy="576696"/>
              <a:chOff x="1043837" y="2852328"/>
              <a:chExt cx="645692" cy="595175"/>
            </a:xfrm>
          </p:grpSpPr>
          <p:sp>
            <p:nvSpPr>
              <p:cNvPr id="835" name="Google Shape;835;p18"/>
              <p:cNvSpPr/>
              <p:nvPr/>
            </p:nvSpPr>
            <p:spPr>
              <a:xfrm>
                <a:off x="1043837" y="2852328"/>
                <a:ext cx="645692" cy="595175"/>
              </a:xfrm>
              <a:prstGeom prst="octagon">
                <a:avLst>
                  <a:gd fmla="val 29289" name="adj"/>
                </a:avLst>
              </a:prstGeom>
              <a:gradFill>
                <a:gsLst>
                  <a:gs pos="0">
                    <a:srgbClr val="E7E4E4"/>
                  </a:gs>
                  <a:gs pos="100000">
                    <a:srgbClr val="F4F0F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descr="AWS Learning Path: AWS Lambda Extensions: The Deep Dive" id="836" name="Google Shape;836;p18"/>
              <p:cNvPicPr preferRelativeResize="0"/>
              <p:nvPr/>
            </p:nvPicPr>
            <p:blipFill rotWithShape="1">
              <a:blip r:embed="rId3">
                <a:alphaModFix/>
              </a:blip>
              <a:srcRect b="0" l="0" r="0" t="0"/>
              <a:stretch/>
            </p:blipFill>
            <p:spPr>
              <a:xfrm>
                <a:off x="1162919" y="2933054"/>
                <a:ext cx="465230" cy="421340"/>
              </a:xfrm>
              <a:prstGeom prst="rect">
                <a:avLst/>
              </a:prstGeom>
              <a:noFill/>
              <a:ln>
                <a:noFill/>
              </a:ln>
            </p:spPr>
          </p:pic>
        </p:grpSp>
        <p:sp>
          <p:nvSpPr>
            <p:cNvPr id="837" name="Google Shape;837;p18"/>
            <p:cNvSpPr/>
            <p:nvPr/>
          </p:nvSpPr>
          <p:spPr>
            <a:xfrm>
              <a:off x="525631" y="1427239"/>
              <a:ext cx="605579" cy="569435"/>
            </a:xfrm>
            <a:prstGeom prst="rect">
              <a:avLst/>
            </a:prstGeom>
            <a:gradFill>
              <a:gsLst>
                <a:gs pos="0">
                  <a:srgbClr val="0065FF"/>
                </a:gs>
                <a:gs pos="100000">
                  <a:srgbClr val="729C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700" u="none" cap="none" strike="noStrike">
                  <a:solidFill>
                    <a:schemeClr val="lt1"/>
                  </a:solidFill>
                  <a:latin typeface="Open Sans"/>
                  <a:ea typeface="Open Sans"/>
                  <a:cs typeface="Open Sans"/>
                  <a:sym typeface="Open Sans"/>
                </a:rPr>
                <a:t>Box</a:t>
              </a:r>
              <a:endParaRPr/>
            </a:p>
          </p:txBody>
        </p:sp>
        <p:grpSp>
          <p:nvGrpSpPr>
            <p:cNvPr id="838" name="Google Shape;838;p18"/>
            <p:cNvGrpSpPr/>
            <p:nvPr/>
          </p:nvGrpSpPr>
          <p:grpSpPr>
            <a:xfrm>
              <a:off x="523274" y="3412952"/>
              <a:ext cx="605579" cy="710128"/>
              <a:chOff x="867633" y="3937065"/>
              <a:chExt cx="717286" cy="732883"/>
            </a:xfrm>
          </p:grpSpPr>
          <p:sp>
            <p:nvSpPr>
              <p:cNvPr id="839" name="Google Shape;839;p18"/>
              <p:cNvSpPr/>
              <p:nvPr/>
            </p:nvSpPr>
            <p:spPr>
              <a:xfrm>
                <a:off x="877608" y="3966280"/>
                <a:ext cx="684251" cy="674451"/>
              </a:xfrm>
              <a:prstGeom prst="rect">
                <a:avLst/>
              </a:prstGeom>
              <a:solidFill>
                <a:srgbClr val="F2428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800" u="none" cap="none" strike="noStrike">
                    <a:solidFill>
                      <a:schemeClr val="lt1"/>
                    </a:solidFill>
                    <a:latin typeface="Open Sans"/>
                    <a:ea typeface="Open Sans"/>
                    <a:cs typeface="Open Sans"/>
                    <a:sym typeface="Open Sans"/>
                  </a:rPr>
                  <a:t>BOX</a:t>
                </a:r>
                <a:endParaRPr/>
              </a:p>
            </p:txBody>
          </p:sp>
          <p:pic>
            <p:nvPicPr>
              <p:cNvPr descr="AWS Eventbridge - Coralogix" id="840" name="Google Shape;840;p18"/>
              <p:cNvPicPr preferRelativeResize="0"/>
              <p:nvPr/>
            </p:nvPicPr>
            <p:blipFill rotWithShape="1">
              <a:blip r:embed="rId4">
                <a:alphaModFix/>
              </a:blip>
              <a:srcRect b="0" l="0" r="0" t="0"/>
              <a:stretch/>
            </p:blipFill>
            <p:spPr>
              <a:xfrm>
                <a:off x="867633" y="3937065"/>
                <a:ext cx="717286" cy="732883"/>
              </a:xfrm>
              <a:prstGeom prst="rect">
                <a:avLst/>
              </a:prstGeom>
              <a:noFill/>
              <a:ln>
                <a:noFill/>
              </a:ln>
            </p:spPr>
          </p:pic>
        </p:grpSp>
        <p:grpSp>
          <p:nvGrpSpPr>
            <p:cNvPr id="841" name="Google Shape;841;p18"/>
            <p:cNvGrpSpPr/>
            <p:nvPr/>
          </p:nvGrpSpPr>
          <p:grpSpPr>
            <a:xfrm>
              <a:off x="4392089" y="3414271"/>
              <a:ext cx="545134" cy="579880"/>
              <a:chOff x="1043837" y="2852328"/>
              <a:chExt cx="645692" cy="598461"/>
            </a:xfrm>
          </p:grpSpPr>
          <p:sp>
            <p:nvSpPr>
              <p:cNvPr id="842" name="Google Shape;842;p18"/>
              <p:cNvSpPr/>
              <p:nvPr/>
            </p:nvSpPr>
            <p:spPr>
              <a:xfrm>
                <a:off x="1043837" y="2852328"/>
                <a:ext cx="645692" cy="598461"/>
              </a:xfrm>
              <a:prstGeom prst="octagon">
                <a:avLst>
                  <a:gd fmla="val 29289" name="adj"/>
                </a:avLst>
              </a:prstGeom>
              <a:gradFill>
                <a:gsLst>
                  <a:gs pos="0">
                    <a:srgbClr val="E7E4E4"/>
                  </a:gs>
                  <a:gs pos="100000">
                    <a:srgbClr val="F4F0F0"/>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descr="AWS Learning Path: AWS Lambda Extensions: The Deep Dive" id="843" name="Google Shape;843;p18"/>
              <p:cNvPicPr preferRelativeResize="0"/>
              <p:nvPr/>
            </p:nvPicPr>
            <p:blipFill rotWithShape="1">
              <a:blip r:embed="rId3">
                <a:alphaModFix/>
              </a:blip>
              <a:srcRect b="0" l="0" r="0" t="0"/>
              <a:stretch/>
            </p:blipFill>
            <p:spPr>
              <a:xfrm>
                <a:off x="1162919" y="2933054"/>
                <a:ext cx="465230" cy="421340"/>
              </a:xfrm>
              <a:prstGeom prst="rect">
                <a:avLst/>
              </a:prstGeom>
              <a:noFill/>
              <a:ln>
                <a:noFill/>
              </a:ln>
            </p:spPr>
          </p:pic>
        </p:grpSp>
        <p:cxnSp>
          <p:nvCxnSpPr>
            <p:cNvPr id="844" name="Google Shape;844;p18"/>
            <p:cNvCxnSpPr>
              <a:stCxn id="837" idx="2"/>
              <a:endCxn id="835" idx="5"/>
            </p:cNvCxnSpPr>
            <p:nvPr/>
          </p:nvCxnSpPr>
          <p:spPr>
            <a:xfrm flipH="1" rot="-5400000">
              <a:off x="688321" y="2136774"/>
              <a:ext cx="550800" cy="270600"/>
            </a:xfrm>
            <a:prstGeom prst="bentConnector2">
              <a:avLst/>
            </a:prstGeom>
            <a:noFill/>
            <a:ln cap="flat" cmpd="sng" w="9525">
              <a:solidFill>
                <a:schemeClr val="dk1"/>
              </a:solidFill>
              <a:prstDash val="solid"/>
              <a:round/>
              <a:headEnd len="sm" w="sm" type="none"/>
              <a:tailEnd len="med" w="med" type="triangle"/>
            </a:ln>
          </p:spPr>
        </p:cxnSp>
        <p:cxnSp>
          <p:nvCxnSpPr>
            <p:cNvPr id="845" name="Google Shape;845;p18"/>
            <p:cNvCxnSpPr>
              <a:stCxn id="840" idx="0"/>
              <a:endCxn id="835" idx="4"/>
            </p:cNvCxnSpPr>
            <p:nvPr/>
          </p:nvCxnSpPr>
          <p:spPr>
            <a:xfrm rot="-5400000">
              <a:off x="658364" y="2972552"/>
              <a:ext cx="608100" cy="272700"/>
            </a:xfrm>
            <a:prstGeom prst="bentConnector2">
              <a:avLst/>
            </a:prstGeom>
            <a:noFill/>
            <a:ln cap="flat" cmpd="sng" w="9525">
              <a:solidFill>
                <a:schemeClr val="dk1"/>
              </a:solidFill>
              <a:prstDash val="solid"/>
              <a:round/>
              <a:headEnd len="sm" w="sm" type="none"/>
              <a:tailEnd len="med" w="med" type="triangle"/>
            </a:ln>
          </p:spPr>
        </p:cxnSp>
        <p:cxnSp>
          <p:nvCxnSpPr>
            <p:cNvPr id="846" name="Google Shape;846;p18"/>
            <p:cNvCxnSpPr>
              <a:stCxn id="835" idx="7"/>
              <a:endCxn id="832" idx="1"/>
            </p:cNvCxnSpPr>
            <p:nvPr/>
          </p:nvCxnSpPr>
          <p:spPr>
            <a:xfrm rot="-5400000">
              <a:off x="1443414" y="1966895"/>
              <a:ext cx="462000" cy="380100"/>
            </a:xfrm>
            <a:prstGeom prst="bentConnector2">
              <a:avLst/>
            </a:prstGeom>
            <a:noFill/>
            <a:ln cap="flat" cmpd="sng" w="9525">
              <a:solidFill>
                <a:schemeClr val="dk1"/>
              </a:solidFill>
              <a:prstDash val="solid"/>
              <a:round/>
              <a:headEnd len="sm" w="sm" type="none"/>
              <a:tailEnd len="med" w="med" type="triangle"/>
            </a:ln>
          </p:spPr>
        </p:cxnSp>
        <p:pic>
          <p:nvPicPr>
            <p:cNvPr descr="AWS MSK &amp; Kafka - Coralogix" id="847" name="Google Shape;847;p18"/>
            <p:cNvPicPr preferRelativeResize="0"/>
            <p:nvPr/>
          </p:nvPicPr>
          <p:blipFill rotWithShape="1">
            <a:blip r:embed="rId5">
              <a:alphaModFix/>
            </a:blip>
            <a:srcRect b="0" l="0" r="0" t="0"/>
            <a:stretch/>
          </p:blipFill>
          <p:spPr>
            <a:xfrm>
              <a:off x="2847487" y="1629464"/>
              <a:ext cx="516733" cy="593048"/>
            </a:xfrm>
            <a:prstGeom prst="rect">
              <a:avLst/>
            </a:prstGeom>
            <a:noFill/>
            <a:ln>
              <a:noFill/>
            </a:ln>
          </p:spPr>
        </p:pic>
        <p:pic>
          <p:nvPicPr>
            <p:cNvPr descr="Dropbox Dash + Asana • Asana" id="848" name="Google Shape;848;p18"/>
            <p:cNvPicPr preferRelativeResize="0"/>
            <p:nvPr/>
          </p:nvPicPr>
          <p:blipFill rotWithShape="1">
            <a:blip r:embed="rId6">
              <a:alphaModFix/>
            </a:blip>
            <a:srcRect b="0" l="0" r="0" t="0"/>
            <a:stretch/>
          </p:blipFill>
          <p:spPr>
            <a:xfrm>
              <a:off x="4970570" y="1095801"/>
              <a:ext cx="806618" cy="925746"/>
            </a:xfrm>
            <a:prstGeom prst="rect">
              <a:avLst/>
            </a:prstGeom>
            <a:noFill/>
            <a:ln>
              <a:noFill/>
            </a:ln>
          </p:spPr>
        </p:pic>
        <p:pic>
          <p:nvPicPr>
            <p:cNvPr descr="Optimize Your AWS S3 Performance. AWS S3 provides a great performance. It…  | by Sakshi Khandelwal | AWS in Plain English" id="849" name="Google Shape;849;p18"/>
            <p:cNvPicPr preferRelativeResize="0"/>
            <p:nvPr/>
          </p:nvPicPr>
          <p:blipFill rotWithShape="1">
            <a:blip r:embed="rId7">
              <a:alphaModFix/>
            </a:blip>
            <a:srcRect b="0" l="0" r="0" t="0"/>
            <a:stretch/>
          </p:blipFill>
          <p:spPr>
            <a:xfrm>
              <a:off x="4717618" y="2448922"/>
              <a:ext cx="1318056" cy="969497"/>
            </a:xfrm>
            <a:prstGeom prst="rect">
              <a:avLst/>
            </a:prstGeom>
            <a:noFill/>
            <a:ln>
              <a:noFill/>
            </a:ln>
          </p:spPr>
        </p:pic>
        <p:cxnSp>
          <p:nvCxnSpPr>
            <p:cNvPr id="850" name="Google Shape;850;p18"/>
            <p:cNvCxnSpPr>
              <a:stCxn id="832" idx="3"/>
              <a:endCxn id="847" idx="1"/>
            </p:cNvCxnSpPr>
            <p:nvPr/>
          </p:nvCxnSpPr>
          <p:spPr>
            <a:xfrm>
              <a:off x="2545111" y="1925990"/>
              <a:ext cx="302400" cy="6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851" name="Google Shape;851;p18"/>
            <p:cNvCxnSpPr>
              <a:stCxn id="847" idx="3"/>
              <a:endCxn id="833" idx="1"/>
            </p:cNvCxnSpPr>
            <p:nvPr/>
          </p:nvCxnSpPr>
          <p:spPr>
            <a:xfrm>
              <a:off x="3364220" y="1925988"/>
              <a:ext cx="304200" cy="6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852" name="Google Shape;852;p18"/>
            <p:cNvCxnSpPr>
              <a:stCxn id="833" idx="3"/>
              <a:endCxn id="848" idx="1"/>
            </p:cNvCxnSpPr>
            <p:nvPr/>
          </p:nvCxnSpPr>
          <p:spPr>
            <a:xfrm flipH="1" rot="10800000">
              <a:off x="4349201" y="1558789"/>
              <a:ext cx="621300" cy="3672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853" name="Google Shape;853;p18"/>
            <p:cNvCxnSpPr>
              <a:stCxn id="833" idx="3"/>
              <a:endCxn id="842" idx="6"/>
            </p:cNvCxnSpPr>
            <p:nvPr/>
          </p:nvCxnSpPr>
          <p:spPr>
            <a:xfrm>
              <a:off x="4349201" y="1925989"/>
              <a:ext cx="202500" cy="1488300"/>
            </a:xfrm>
            <a:prstGeom prst="bentConnector2">
              <a:avLst/>
            </a:prstGeom>
            <a:noFill/>
            <a:ln cap="flat" cmpd="sng" w="9525">
              <a:solidFill>
                <a:schemeClr val="dk1"/>
              </a:solidFill>
              <a:prstDash val="solid"/>
              <a:round/>
              <a:headEnd len="sm" w="sm" type="none"/>
              <a:tailEnd len="med" w="med" type="triangle"/>
            </a:ln>
          </p:spPr>
        </p:cxnSp>
        <p:cxnSp>
          <p:nvCxnSpPr>
            <p:cNvPr id="854" name="Google Shape;854;p18"/>
            <p:cNvCxnSpPr>
              <a:stCxn id="842" idx="1"/>
              <a:endCxn id="849" idx="2"/>
            </p:cNvCxnSpPr>
            <p:nvPr/>
          </p:nvCxnSpPr>
          <p:spPr>
            <a:xfrm flipH="1" rot="10800000">
              <a:off x="4937223" y="3418387"/>
              <a:ext cx="439500" cy="416100"/>
            </a:xfrm>
            <a:prstGeom prst="bentConnector2">
              <a:avLst/>
            </a:prstGeom>
            <a:noFill/>
            <a:ln cap="flat" cmpd="sng" w="9525">
              <a:solidFill>
                <a:schemeClr val="dk1"/>
              </a:solidFill>
              <a:prstDash val="solid"/>
              <a:round/>
              <a:headEnd len="sm" w="sm" type="none"/>
              <a:tailEnd len="med" w="med" type="triangle"/>
            </a:ln>
          </p:spPr>
        </p:cxnSp>
        <p:cxnSp>
          <p:nvCxnSpPr>
            <p:cNvPr id="855" name="Google Shape;855;p18"/>
            <p:cNvCxnSpPr>
              <a:stCxn id="849" idx="0"/>
            </p:cNvCxnSpPr>
            <p:nvPr/>
          </p:nvCxnSpPr>
          <p:spPr>
            <a:xfrm flipH="1" rot="5400000">
              <a:off x="5082196" y="2154472"/>
              <a:ext cx="586200" cy="2700"/>
            </a:xfrm>
            <a:prstGeom prst="bentConnector3">
              <a:avLst>
                <a:gd fmla="val 50000" name="adj1"/>
              </a:avLst>
            </a:prstGeom>
            <a:noFill/>
            <a:ln cap="flat" cmpd="sng" w="9525">
              <a:solidFill>
                <a:schemeClr val="dk1"/>
              </a:solidFill>
              <a:prstDash val="solid"/>
              <a:round/>
              <a:headEnd len="sm" w="sm" type="none"/>
              <a:tailEnd len="med" w="med" type="triangle"/>
            </a:ln>
          </p:spPr>
        </p:cxnSp>
        <p:cxnSp>
          <p:nvCxnSpPr>
            <p:cNvPr id="856" name="Google Shape;856;p18"/>
            <p:cNvCxnSpPr>
              <a:stCxn id="837" idx="1"/>
              <a:endCxn id="842" idx="2"/>
            </p:cNvCxnSpPr>
            <p:nvPr/>
          </p:nvCxnSpPr>
          <p:spPr>
            <a:xfrm>
              <a:off x="525631" y="1711956"/>
              <a:ext cx="4251900" cy="2282100"/>
            </a:xfrm>
            <a:prstGeom prst="bentConnector4">
              <a:avLst>
                <a:gd fmla="val -5376" name="adj1"/>
                <a:gd fmla="val 121366" name="adj2"/>
              </a:avLst>
            </a:prstGeom>
            <a:noFill/>
            <a:ln cap="flat" cmpd="sng" w="9525">
              <a:solidFill>
                <a:schemeClr val="dk1"/>
              </a:solidFill>
              <a:prstDash val="solid"/>
              <a:round/>
              <a:headEnd len="med" w="med" type="triangle"/>
              <a:tailEnd len="med" w="med" type="triangle"/>
            </a:ln>
          </p:spPr>
        </p:cxnSp>
        <p:sp>
          <p:nvSpPr>
            <p:cNvPr id="857" name="Google Shape;857;p18"/>
            <p:cNvSpPr txBox="1"/>
            <p:nvPr/>
          </p:nvSpPr>
          <p:spPr>
            <a:xfrm>
              <a:off x="2252560" y="1170074"/>
              <a:ext cx="1883520"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700" u="none" cap="none" strike="noStrike">
                  <a:solidFill>
                    <a:srgbClr val="000000"/>
                  </a:solidFill>
                  <a:latin typeface="Open Sans"/>
                  <a:ea typeface="Open Sans"/>
                  <a:cs typeface="Open Sans"/>
                  <a:sym typeface="Open Sans"/>
                </a:rPr>
                <a:t>Kafka/Kinesis Cluster with HA &amp; DR</a:t>
              </a:r>
              <a:endParaRPr/>
            </a:p>
          </p:txBody>
        </p:sp>
        <p:sp>
          <p:nvSpPr>
            <p:cNvPr id="858" name="Google Shape;858;p18"/>
            <p:cNvSpPr txBox="1"/>
            <p:nvPr/>
          </p:nvSpPr>
          <p:spPr>
            <a:xfrm>
              <a:off x="784718" y="3029052"/>
              <a:ext cx="1173486"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AWS Lambda</a:t>
              </a:r>
              <a:endParaRPr/>
            </a:p>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(Scalable Micro Service)</a:t>
              </a:r>
              <a:endParaRPr/>
            </a:p>
          </p:txBody>
        </p:sp>
        <p:sp>
          <p:nvSpPr>
            <p:cNvPr id="859" name="Google Shape;859;p18"/>
            <p:cNvSpPr txBox="1"/>
            <p:nvPr/>
          </p:nvSpPr>
          <p:spPr>
            <a:xfrm>
              <a:off x="4017952" y="3998299"/>
              <a:ext cx="1173486"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AWS Lambda</a:t>
              </a:r>
              <a:endParaRPr/>
            </a:p>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(Scalable Micro Service)</a:t>
              </a:r>
              <a:endParaRPr/>
            </a:p>
          </p:txBody>
        </p:sp>
        <p:sp>
          <p:nvSpPr>
            <p:cNvPr id="860" name="Google Shape;860;p18"/>
            <p:cNvSpPr txBox="1"/>
            <p:nvPr/>
          </p:nvSpPr>
          <p:spPr>
            <a:xfrm>
              <a:off x="381787" y="4072972"/>
              <a:ext cx="888553"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Amazon EventBridge</a:t>
              </a:r>
              <a:endParaRPr/>
            </a:p>
          </p:txBody>
        </p:sp>
        <p:sp>
          <p:nvSpPr>
            <p:cNvPr id="861" name="Google Shape;861;p18"/>
            <p:cNvSpPr txBox="1"/>
            <p:nvPr/>
          </p:nvSpPr>
          <p:spPr>
            <a:xfrm>
              <a:off x="4433525" y="1329111"/>
              <a:ext cx="621369" cy="18466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Metadata</a:t>
              </a:r>
              <a:endParaRPr/>
            </a:p>
          </p:txBody>
        </p:sp>
        <p:sp>
          <p:nvSpPr>
            <p:cNvPr id="862" name="Google Shape;862;p18"/>
            <p:cNvSpPr txBox="1"/>
            <p:nvPr/>
          </p:nvSpPr>
          <p:spPr>
            <a:xfrm>
              <a:off x="3997629" y="2427576"/>
              <a:ext cx="621369"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Metadata</a:t>
              </a:r>
              <a:endParaRPr/>
            </a:p>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Trigger</a:t>
              </a:r>
              <a:endParaRPr/>
            </a:p>
          </p:txBody>
        </p:sp>
        <p:sp>
          <p:nvSpPr>
            <p:cNvPr id="863" name="Google Shape;863;p18"/>
            <p:cNvSpPr txBox="1"/>
            <p:nvPr/>
          </p:nvSpPr>
          <p:spPr>
            <a:xfrm>
              <a:off x="5324745" y="2131477"/>
              <a:ext cx="531874"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File Content</a:t>
              </a:r>
              <a:endParaRPr/>
            </a:p>
          </p:txBody>
        </p:sp>
        <p:pic>
          <p:nvPicPr>
            <p:cNvPr descr="A black and white logo&#10;&#10;Description automatically generated" id="864" name="Google Shape;864;p18"/>
            <p:cNvPicPr preferRelativeResize="0"/>
            <p:nvPr/>
          </p:nvPicPr>
          <p:blipFill rotWithShape="1">
            <a:blip r:embed="rId8">
              <a:alphaModFix/>
            </a:blip>
            <a:srcRect b="0" l="0" r="0" t="0"/>
            <a:stretch/>
          </p:blipFill>
          <p:spPr>
            <a:xfrm>
              <a:off x="3336026" y="3701588"/>
              <a:ext cx="759050" cy="224542"/>
            </a:xfrm>
            <a:prstGeom prst="rect">
              <a:avLst/>
            </a:prstGeom>
            <a:noFill/>
            <a:ln>
              <a:noFill/>
            </a:ln>
          </p:spPr>
        </p:pic>
        <p:pic>
          <p:nvPicPr>
            <p:cNvPr descr="A black and white logo&#10;&#10;Description automatically generated" id="865" name="Google Shape;865;p18"/>
            <p:cNvPicPr preferRelativeResize="0"/>
            <p:nvPr/>
          </p:nvPicPr>
          <p:blipFill rotWithShape="1">
            <a:blip r:embed="rId8">
              <a:alphaModFix/>
            </a:blip>
            <a:srcRect b="0" l="0" r="0" t="0"/>
            <a:stretch/>
          </p:blipFill>
          <p:spPr>
            <a:xfrm>
              <a:off x="1879113" y="2809392"/>
              <a:ext cx="759050" cy="224542"/>
            </a:xfrm>
            <a:prstGeom prst="rect">
              <a:avLst/>
            </a:prstGeom>
            <a:noFill/>
            <a:ln>
              <a:noFill/>
            </a:ln>
          </p:spPr>
        </p:pic>
        <p:pic>
          <p:nvPicPr>
            <p:cNvPr descr="A blue and white logo&#10;&#10;Description automatically generated" id="866" name="Google Shape;866;p18"/>
            <p:cNvPicPr preferRelativeResize="0"/>
            <p:nvPr/>
          </p:nvPicPr>
          <p:blipFill rotWithShape="1">
            <a:blip r:embed="rId9">
              <a:alphaModFix/>
            </a:blip>
            <a:srcRect b="0" l="0" r="0" t="0"/>
            <a:stretch/>
          </p:blipFill>
          <p:spPr>
            <a:xfrm>
              <a:off x="1208570" y="1952774"/>
              <a:ext cx="273637" cy="304531"/>
            </a:xfrm>
            <a:prstGeom prst="rect">
              <a:avLst/>
            </a:prstGeom>
            <a:noFill/>
            <a:ln>
              <a:noFill/>
            </a:ln>
          </p:spPr>
        </p:pic>
        <p:sp>
          <p:nvSpPr>
            <p:cNvPr id="867" name="Google Shape;867;p18"/>
            <p:cNvSpPr txBox="1"/>
            <p:nvPr/>
          </p:nvSpPr>
          <p:spPr>
            <a:xfrm>
              <a:off x="1892189" y="2998595"/>
              <a:ext cx="673582"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Scalable Pods</a:t>
              </a:r>
              <a:endParaRPr/>
            </a:p>
          </p:txBody>
        </p:sp>
        <p:sp>
          <p:nvSpPr>
            <p:cNvPr id="868" name="Google Shape;868;p18"/>
            <p:cNvSpPr txBox="1"/>
            <p:nvPr/>
          </p:nvSpPr>
          <p:spPr>
            <a:xfrm>
              <a:off x="3319900" y="3874498"/>
              <a:ext cx="673582"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Scalable Pods</a:t>
              </a:r>
              <a:endParaRPr/>
            </a:p>
          </p:txBody>
        </p:sp>
        <p:sp>
          <p:nvSpPr>
            <p:cNvPr id="869" name="Google Shape;869;p18"/>
            <p:cNvSpPr/>
            <p:nvPr/>
          </p:nvSpPr>
          <p:spPr>
            <a:xfrm>
              <a:off x="532856" y="1014180"/>
              <a:ext cx="560783" cy="277000"/>
            </a:xfrm>
            <a:prstGeom prst="snip2DiagRect">
              <a:avLst>
                <a:gd fmla="val 6089" name="adj1"/>
                <a:gd fmla="val 16667" name="adj2"/>
              </a:avLst>
            </a:prstGeom>
            <a:noFill/>
            <a:ln cap="flat" cmpd="sng" w="9525">
              <a:solidFill>
                <a:srgbClr val="052C6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870" name="Google Shape;870;p18"/>
            <p:cNvSpPr txBox="1"/>
            <p:nvPr/>
          </p:nvSpPr>
          <p:spPr>
            <a:xfrm>
              <a:off x="554219" y="1060414"/>
              <a:ext cx="61893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IN" sz="600" u="none" cap="none" strike="noStrike">
                  <a:solidFill>
                    <a:srgbClr val="000000"/>
                  </a:solidFill>
                  <a:latin typeface="Open Sans"/>
                  <a:ea typeface="Open Sans"/>
                  <a:cs typeface="Open Sans"/>
                  <a:sym typeface="Open Sans"/>
                </a:rPr>
                <a:t>File Archival</a:t>
              </a:r>
              <a:endParaRPr/>
            </a:p>
          </p:txBody>
        </p:sp>
        <p:cxnSp>
          <p:nvCxnSpPr>
            <p:cNvPr id="871" name="Google Shape;871;p18"/>
            <p:cNvCxnSpPr/>
            <p:nvPr/>
          </p:nvCxnSpPr>
          <p:spPr>
            <a:xfrm rot="10800000">
              <a:off x="813247" y="1285123"/>
              <a:ext cx="0" cy="132734"/>
            </a:xfrm>
            <a:prstGeom prst="straightConnector1">
              <a:avLst/>
            </a:prstGeom>
            <a:noFill/>
            <a:ln cap="flat" cmpd="sng" w="9525">
              <a:solidFill>
                <a:schemeClr val="dk1"/>
              </a:solidFill>
              <a:prstDash val="solid"/>
              <a:round/>
              <a:headEnd len="sm" w="sm" type="none"/>
              <a:tailEnd len="med" w="med" type="triangle"/>
            </a:ln>
          </p:spPr>
        </p:cxnSp>
      </p:grpSp>
      <p:sp>
        <p:nvSpPr>
          <p:cNvPr id="872" name="Google Shape;872;p18"/>
          <p:cNvSpPr txBox="1"/>
          <p:nvPr/>
        </p:nvSpPr>
        <p:spPr>
          <a:xfrm>
            <a:off x="6045961" y="1417857"/>
            <a:ext cx="2761051" cy="2200602"/>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Running Lambda in a container in cluster of Kubernetes, to scale the execution with Pods multiplying in case of Volume </a:t>
            </a:r>
            <a:endParaRPr/>
          </a:p>
          <a:p>
            <a:pPr indent="-171450" lvl="0" marL="171450" marR="0" rtl="0" algn="l">
              <a:lnSpc>
                <a:spcPct val="100000"/>
              </a:lnSpc>
              <a:spcBef>
                <a:spcPts val="60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Dropbox folders can grow, and we can use the same connector code to scale up to any number of folders to pick the files by making the solution YAML config based</a:t>
            </a:r>
            <a:endParaRPr/>
          </a:p>
          <a:p>
            <a:pPr indent="-171450" lvl="0" marL="171450" marR="0" rtl="0" algn="l">
              <a:lnSpc>
                <a:spcPct val="100000"/>
              </a:lnSpc>
              <a:spcBef>
                <a:spcPts val="60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Making Kafka/Kinesis run in HA mode </a:t>
            </a:r>
            <a:endParaRPr/>
          </a:p>
          <a:p>
            <a:pPr indent="-171450" lvl="0" marL="171450" marR="0" rtl="0" algn="l">
              <a:lnSpc>
                <a:spcPct val="100000"/>
              </a:lnSpc>
              <a:spcBef>
                <a:spcPts val="60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Improved Error handling with monitoring &amp; alerting </a:t>
            </a:r>
            <a:endParaRPr/>
          </a:p>
          <a:p>
            <a:pPr indent="-171450" lvl="0" marL="171450" marR="0" rtl="0" algn="l">
              <a:lnSpc>
                <a:spcPct val="100000"/>
              </a:lnSpc>
              <a:spcBef>
                <a:spcPts val="600"/>
              </a:spcBef>
              <a:spcAft>
                <a:spcPts val="0"/>
              </a:spcAft>
              <a:buClr>
                <a:srgbClr val="000000"/>
              </a:buClr>
              <a:buSzPts val="900"/>
              <a:buFont typeface="Noto Sans Symbols"/>
              <a:buChar char="▪"/>
            </a:pPr>
            <a:r>
              <a:rPr b="0" i="0" lang="en-IN" sz="900" u="none" cap="none" strike="noStrike">
                <a:solidFill>
                  <a:srgbClr val="000000"/>
                </a:solidFill>
                <a:latin typeface="Open Sans"/>
                <a:ea typeface="Open Sans"/>
                <a:cs typeface="Open Sans"/>
                <a:sym typeface="Open Sans"/>
              </a:rPr>
              <a:t>Archival of the files to Archive Dir once they are picked up and moved to S3 bucket (if needed)</a:t>
            </a:r>
            <a:endParaRPr b="0" i="0" sz="900" u="none" cap="none" strike="noStrike">
              <a:solidFill>
                <a:srgbClr val="2C3440"/>
              </a:solidFill>
              <a:latin typeface="Open Sans"/>
              <a:ea typeface="Open Sans"/>
              <a:cs typeface="Open Sans"/>
              <a:sym typeface="Open Sans"/>
            </a:endParaRPr>
          </a:p>
        </p:txBody>
      </p:sp>
      <p:sp>
        <p:nvSpPr>
          <p:cNvPr id="873" name="Google Shape;873;p18"/>
          <p:cNvSpPr txBox="1"/>
          <p:nvPr/>
        </p:nvSpPr>
        <p:spPr>
          <a:xfrm>
            <a:off x="1659096" y="2611532"/>
            <a:ext cx="10398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IN" sz="600">
                <a:latin typeface="Open Sans"/>
                <a:ea typeface="Open Sans"/>
                <a:cs typeface="Open Sans"/>
                <a:sym typeface="Open Sans"/>
              </a:rPr>
              <a:t>OAuth 2.0</a:t>
            </a:r>
            <a:endParaRPr/>
          </a:p>
        </p:txBody>
      </p:sp>
      <p:sp>
        <p:nvSpPr>
          <p:cNvPr id="874" name="Google Shape;874;p18"/>
          <p:cNvSpPr txBox="1"/>
          <p:nvPr/>
        </p:nvSpPr>
        <p:spPr>
          <a:xfrm>
            <a:off x="4768396" y="1819707"/>
            <a:ext cx="10398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IN" sz="600">
                <a:latin typeface="Open Sans"/>
                <a:ea typeface="Open Sans"/>
                <a:cs typeface="Open Sans"/>
                <a:sym typeface="Open Sans"/>
              </a:rPr>
              <a:t>OAuth 2.0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20"/>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ASTREYA APPROACH – SOFTWARE DEVELOPMENT</a:t>
            </a:r>
            <a:endParaRPr/>
          </a:p>
        </p:txBody>
      </p:sp>
      <p:sp>
        <p:nvSpPr>
          <p:cNvPr id="880" name="Google Shape;880;p20"/>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DevOps Pipeline &amp; Toolchain - AWS</a:t>
            </a:r>
            <a:endParaRPr/>
          </a:p>
        </p:txBody>
      </p:sp>
      <p:grpSp>
        <p:nvGrpSpPr>
          <p:cNvPr id="881" name="Google Shape;881;p20"/>
          <p:cNvGrpSpPr/>
          <p:nvPr/>
        </p:nvGrpSpPr>
        <p:grpSpPr>
          <a:xfrm>
            <a:off x="100985" y="851169"/>
            <a:ext cx="8860135" cy="3802112"/>
            <a:chOff x="100985" y="851168"/>
            <a:chExt cx="11672045" cy="5760819"/>
          </a:xfrm>
        </p:grpSpPr>
        <p:sp>
          <p:nvSpPr>
            <p:cNvPr id="882" name="Google Shape;882;p20"/>
            <p:cNvSpPr/>
            <p:nvPr/>
          </p:nvSpPr>
          <p:spPr>
            <a:xfrm>
              <a:off x="4361728" y="3145926"/>
              <a:ext cx="2033400" cy="698400"/>
            </a:xfrm>
            <a:prstGeom prst="roundRect">
              <a:avLst>
                <a:gd fmla="val 7522"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83" name="Google Shape;883;p20"/>
            <p:cNvSpPr txBox="1"/>
            <p:nvPr/>
          </p:nvSpPr>
          <p:spPr>
            <a:xfrm>
              <a:off x="4380509" y="3286039"/>
              <a:ext cx="982500" cy="5129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Continuous Integration</a:t>
              </a:r>
              <a:endParaRPr b="0" i="0" sz="900" u="none" cap="none" strike="noStrike">
                <a:solidFill>
                  <a:srgbClr val="000000"/>
                </a:solidFill>
                <a:latin typeface="Open Sans"/>
                <a:ea typeface="Open Sans"/>
                <a:cs typeface="Open Sans"/>
                <a:sym typeface="Open Sans"/>
              </a:endParaRPr>
            </a:p>
          </p:txBody>
        </p:sp>
        <p:sp>
          <p:nvSpPr>
            <p:cNvPr id="884" name="Google Shape;884;p20"/>
            <p:cNvSpPr/>
            <p:nvPr/>
          </p:nvSpPr>
          <p:spPr>
            <a:xfrm>
              <a:off x="100985" y="4915188"/>
              <a:ext cx="2810100" cy="1178100"/>
            </a:xfrm>
            <a:prstGeom prst="roundRect">
              <a:avLst>
                <a:gd fmla="val 4873"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85" name="Google Shape;885;p20"/>
            <p:cNvSpPr/>
            <p:nvPr/>
          </p:nvSpPr>
          <p:spPr>
            <a:xfrm>
              <a:off x="3140484" y="4904575"/>
              <a:ext cx="3139200" cy="1178100"/>
            </a:xfrm>
            <a:prstGeom prst="roundRect">
              <a:avLst>
                <a:gd fmla="val 8107"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86" name="Google Shape;886;p20"/>
            <p:cNvSpPr/>
            <p:nvPr/>
          </p:nvSpPr>
          <p:spPr>
            <a:xfrm>
              <a:off x="629382" y="851168"/>
              <a:ext cx="1218900" cy="1178100"/>
            </a:xfrm>
            <a:prstGeom prst="roundRect">
              <a:avLst>
                <a:gd fmla="val 6221"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87" name="Google Shape;887;p20"/>
            <p:cNvSpPr/>
            <p:nvPr/>
          </p:nvSpPr>
          <p:spPr>
            <a:xfrm>
              <a:off x="3070781" y="851168"/>
              <a:ext cx="1218900" cy="1178100"/>
            </a:xfrm>
            <a:prstGeom prst="roundRect">
              <a:avLst>
                <a:gd fmla="val 4603"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88" name="Google Shape;888;p20"/>
            <p:cNvSpPr/>
            <p:nvPr/>
          </p:nvSpPr>
          <p:spPr>
            <a:xfrm>
              <a:off x="5512180" y="851168"/>
              <a:ext cx="1218900" cy="1178100"/>
            </a:xfrm>
            <a:prstGeom prst="roundRect">
              <a:avLst>
                <a:gd fmla="val 6221"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89" name="Google Shape;889;p20"/>
            <p:cNvSpPr/>
            <p:nvPr/>
          </p:nvSpPr>
          <p:spPr>
            <a:xfrm>
              <a:off x="7953579" y="851168"/>
              <a:ext cx="1218900" cy="1178100"/>
            </a:xfrm>
            <a:prstGeom prst="roundRect">
              <a:avLst>
                <a:gd fmla="val 6490"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90" name="Google Shape;890;p20"/>
            <p:cNvSpPr/>
            <p:nvPr/>
          </p:nvSpPr>
          <p:spPr>
            <a:xfrm>
              <a:off x="10079375" y="851168"/>
              <a:ext cx="1587600" cy="1178100"/>
            </a:xfrm>
            <a:prstGeom prst="roundRect">
              <a:avLst>
                <a:gd fmla="val 5681"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91" name="Google Shape;891;p20"/>
            <p:cNvSpPr/>
            <p:nvPr/>
          </p:nvSpPr>
          <p:spPr>
            <a:xfrm>
              <a:off x="7004421" y="4915187"/>
              <a:ext cx="2320200" cy="1696800"/>
            </a:xfrm>
            <a:prstGeom prst="roundRect">
              <a:avLst>
                <a:gd fmla="val 6490"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92" name="Google Shape;892;p20"/>
            <p:cNvSpPr/>
            <p:nvPr/>
          </p:nvSpPr>
          <p:spPr>
            <a:xfrm>
              <a:off x="10361953" y="4915188"/>
              <a:ext cx="1218900" cy="1350000"/>
            </a:xfrm>
            <a:prstGeom prst="roundRect">
              <a:avLst>
                <a:gd fmla="val 6062" name="adj"/>
              </a:avLst>
            </a:prstGeom>
            <a:solidFill>
              <a:schemeClr val="lt1"/>
            </a:solidFill>
            <a:ln cap="flat" cmpd="sng" w="12700">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893" name="Google Shape;893;p20"/>
            <p:cNvSpPr txBox="1"/>
            <p:nvPr/>
          </p:nvSpPr>
          <p:spPr>
            <a:xfrm>
              <a:off x="579287" y="2057324"/>
              <a:ext cx="1319100" cy="3263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Check-out code</a:t>
              </a:r>
              <a:endParaRPr b="0" i="0" sz="900" u="none" cap="none" strike="noStrike">
                <a:solidFill>
                  <a:srgbClr val="000000"/>
                </a:solidFill>
                <a:latin typeface="Open Sans"/>
                <a:ea typeface="Open Sans"/>
                <a:cs typeface="Open Sans"/>
                <a:sym typeface="Open Sans"/>
              </a:endParaRPr>
            </a:p>
          </p:txBody>
        </p:sp>
        <p:sp>
          <p:nvSpPr>
            <p:cNvPr id="894" name="Google Shape;894;p20"/>
            <p:cNvSpPr/>
            <p:nvPr/>
          </p:nvSpPr>
          <p:spPr>
            <a:xfrm>
              <a:off x="3209699" y="2057323"/>
              <a:ext cx="1119000" cy="26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IN" sz="700" u="none" cap="none" strike="noStrike">
                  <a:solidFill>
                    <a:srgbClr val="000000"/>
                  </a:solidFill>
                  <a:latin typeface="Open Sans"/>
                  <a:ea typeface="Open Sans"/>
                  <a:cs typeface="Open Sans"/>
                  <a:sym typeface="Open Sans"/>
                </a:rPr>
                <a:t>Validate Builds</a:t>
              </a:r>
              <a:endParaRPr b="0" i="0" sz="900" u="none" cap="none" strike="noStrike">
                <a:solidFill>
                  <a:srgbClr val="000000"/>
                </a:solidFill>
                <a:latin typeface="Open Sans"/>
                <a:ea typeface="Open Sans"/>
                <a:cs typeface="Open Sans"/>
                <a:sym typeface="Open Sans"/>
              </a:endParaRPr>
            </a:p>
          </p:txBody>
        </p:sp>
        <p:pic>
          <p:nvPicPr>
            <p:cNvPr descr="Image result for sonarqube  png" id="895" name="Google Shape;895;p20"/>
            <p:cNvPicPr preferRelativeResize="0"/>
            <p:nvPr/>
          </p:nvPicPr>
          <p:blipFill rotWithShape="1">
            <a:blip r:embed="rId3">
              <a:alphaModFix/>
            </a:blip>
            <a:srcRect b="0" l="0" r="0" t="0"/>
            <a:stretch/>
          </p:blipFill>
          <p:spPr>
            <a:xfrm>
              <a:off x="8244892" y="1636878"/>
              <a:ext cx="611314" cy="316743"/>
            </a:xfrm>
            <a:prstGeom prst="rect">
              <a:avLst/>
            </a:prstGeom>
            <a:noFill/>
            <a:ln>
              <a:noFill/>
            </a:ln>
          </p:spPr>
        </p:pic>
        <p:pic>
          <p:nvPicPr>
            <p:cNvPr id="896" name="Google Shape;896;p20"/>
            <p:cNvPicPr preferRelativeResize="0"/>
            <p:nvPr/>
          </p:nvPicPr>
          <p:blipFill rotWithShape="1">
            <a:blip r:embed="rId4">
              <a:alphaModFix/>
            </a:blip>
            <a:srcRect b="0" l="0" r="0" t="0"/>
            <a:stretch/>
          </p:blipFill>
          <p:spPr>
            <a:xfrm>
              <a:off x="3582016" y="5060937"/>
              <a:ext cx="785725" cy="295433"/>
            </a:xfrm>
            <a:prstGeom prst="rect">
              <a:avLst/>
            </a:prstGeom>
            <a:noFill/>
            <a:ln>
              <a:noFill/>
            </a:ln>
          </p:spPr>
        </p:pic>
        <p:sp>
          <p:nvSpPr>
            <p:cNvPr id="897" name="Google Shape;897;p20"/>
            <p:cNvSpPr txBox="1"/>
            <p:nvPr/>
          </p:nvSpPr>
          <p:spPr>
            <a:xfrm>
              <a:off x="3461983" y="6078681"/>
              <a:ext cx="2490300" cy="3263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Deployment Environment</a:t>
              </a:r>
              <a:endParaRPr b="0" i="0" sz="900" u="none" cap="none" strike="noStrike">
                <a:solidFill>
                  <a:srgbClr val="000000"/>
                </a:solidFill>
                <a:latin typeface="Open Sans"/>
                <a:ea typeface="Open Sans"/>
                <a:cs typeface="Open Sans"/>
                <a:sym typeface="Open Sans"/>
              </a:endParaRPr>
            </a:p>
          </p:txBody>
        </p:sp>
        <p:sp>
          <p:nvSpPr>
            <p:cNvPr id="898" name="Google Shape;898;p20"/>
            <p:cNvSpPr/>
            <p:nvPr/>
          </p:nvSpPr>
          <p:spPr>
            <a:xfrm rot="5400000">
              <a:off x="10365254" y="3353457"/>
              <a:ext cx="405900" cy="405900"/>
            </a:xfrm>
            <a:prstGeom prst="chevron">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799"/>
                <a:buFont typeface="Arial"/>
                <a:buNone/>
              </a:pPr>
              <a:r>
                <a:t/>
              </a:r>
              <a:endParaRPr b="0" i="0" sz="1050" u="none" cap="none" strike="noStrike">
                <a:solidFill>
                  <a:srgbClr val="000000"/>
                </a:solidFill>
                <a:latin typeface="Open Sans"/>
                <a:ea typeface="Open Sans"/>
                <a:cs typeface="Open Sans"/>
                <a:sym typeface="Open Sans"/>
              </a:endParaRPr>
            </a:p>
          </p:txBody>
        </p:sp>
        <p:pic>
          <p:nvPicPr>
            <p:cNvPr id="899" name="Google Shape;899;p20"/>
            <p:cNvPicPr preferRelativeResize="0"/>
            <p:nvPr/>
          </p:nvPicPr>
          <p:blipFill rotWithShape="1">
            <a:blip r:embed="rId5">
              <a:alphaModFix/>
            </a:blip>
            <a:srcRect b="0" l="0" r="0" t="0"/>
            <a:stretch/>
          </p:blipFill>
          <p:spPr>
            <a:xfrm rot="7800">
              <a:off x="5771598" y="1235118"/>
              <a:ext cx="596239" cy="447963"/>
            </a:xfrm>
            <a:prstGeom prst="rect">
              <a:avLst/>
            </a:prstGeom>
            <a:noFill/>
            <a:ln>
              <a:noFill/>
            </a:ln>
          </p:spPr>
        </p:pic>
        <p:pic>
          <p:nvPicPr>
            <p:cNvPr id="900" name="Google Shape;900;p20"/>
            <p:cNvPicPr preferRelativeResize="0"/>
            <p:nvPr/>
          </p:nvPicPr>
          <p:blipFill rotWithShape="1">
            <a:blip r:embed="rId6">
              <a:alphaModFix/>
            </a:blip>
            <a:srcRect b="0" l="0" r="0" t="0"/>
            <a:stretch/>
          </p:blipFill>
          <p:spPr>
            <a:xfrm>
              <a:off x="534169" y="5476457"/>
              <a:ext cx="391785" cy="548497"/>
            </a:xfrm>
            <a:prstGeom prst="rect">
              <a:avLst/>
            </a:prstGeom>
            <a:noFill/>
            <a:ln>
              <a:noFill/>
            </a:ln>
          </p:spPr>
        </p:pic>
        <p:pic>
          <p:nvPicPr>
            <p:cNvPr id="901" name="Google Shape;901;p20"/>
            <p:cNvPicPr preferRelativeResize="0"/>
            <p:nvPr/>
          </p:nvPicPr>
          <p:blipFill rotWithShape="1">
            <a:blip r:embed="rId7">
              <a:alphaModFix/>
            </a:blip>
            <a:srcRect b="0" l="0" r="0" t="0"/>
            <a:stretch/>
          </p:blipFill>
          <p:spPr>
            <a:xfrm>
              <a:off x="1225340" y="5435496"/>
              <a:ext cx="542844" cy="548497"/>
            </a:xfrm>
            <a:prstGeom prst="rect">
              <a:avLst/>
            </a:prstGeom>
            <a:noFill/>
            <a:ln>
              <a:noFill/>
            </a:ln>
          </p:spPr>
        </p:pic>
        <p:pic>
          <p:nvPicPr>
            <p:cNvPr id="902" name="Google Shape;902;p20"/>
            <p:cNvPicPr preferRelativeResize="0"/>
            <p:nvPr/>
          </p:nvPicPr>
          <p:blipFill rotWithShape="1">
            <a:blip r:embed="rId8">
              <a:alphaModFix/>
            </a:blip>
            <a:srcRect b="0" l="0" r="0" t="0"/>
            <a:stretch/>
          </p:blipFill>
          <p:spPr>
            <a:xfrm>
              <a:off x="3279927" y="5423889"/>
              <a:ext cx="501484" cy="548497"/>
            </a:xfrm>
            <a:prstGeom prst="rect">
              <a:avLst/>
            </a:prstGeom>
            <a:noFill/>
            <a:ln>
              <a:noFill/>
            </a:ln>
          </p:spPr>
        </p:pic>
        <p:pic>
          <p:nvPicPr>
            <p:cNvPr id="903" name="Google Shape;903;p20"/>
            <p:cNvPicPr preferRelativeResize="0"/>
            <p:nvPr/>
          </p:nvPicPr>
          <p:blipFill rotWithShape="1">
            <a:blip r:embed="rId9">
              <a:alphaModFix/>
            </a:blip>
            <a:srcRect b="0" l="0" r="0" t="0"/>
            <a:stretch/>
          </p:blipFill>
          <p:spPr>
            <a:xfrm>
              <a:off x="10354424" y="1405752"/>
              <a:ext cx="448211" cy="498634"/>
            </a:xfrm>
            <a:prstGeom prst="rect">
              <a:avLst/>
            </a:prstGeom>
            <a:noFill/>
            <a:ln>
              <a:noFill/>
            </a:ln>
          </p:spPr>
        </p:pic>
        <p:pic>
          <p:nvPicPr>
            <p:cNvPr id="904" name="Google Shape;904;p20"/>
            <p:cNvPicPr preferRelativeResize="0"/>
            <p:nvPr/>
          </p:nvPicPr>
          <p:blipFill rotWithShape="1">
            <a:blip r:embed="rId10">
              <a:alphaModFix/>
            </a:blip>
            <a:srcRect b="0" l="0" r="0" t="0"/>
            <a:stretch/>
          </p:blipFill>
          <p:spPr>
            <a:xfrm>
              <a:off x="1010312" y="1389677"/>
              <a:ext cx="550812" cy="639913"/>
            </a:xfrm>
            <a:prstGeom prst="rect">
              <a:avLst/>
            </a:prstGeom>
            <a:noFill/>
            <a:ln>
              <a:noFill/>
            </a:ln>
          </p:spPr>
        </p:pic>
        <p:pic>
          <p:nvPicPr>
            <p:cNvPr id="905" name="Google Shape;905;p20"/>
            <p:cNvPicPr preferRelativeResize="0"/>
            <p:nvPr/>
          </p:nvPicPr>
          <p:blipFill rotWithShape="1">
            <a:blip r:embed="rId11">
              <a:alphaModFix/>
            </a:blip>
            <a:srcRect b="0" l="0" r="0" t="0"/>
            <a:stretch/>
          </p:blipFill>
          <p:spPr>
            <a:xfrm>
              <a:off x="3448779" y="1271098"/>
              <a:ext cx="542784" cy="685621"/>
            </a:xfrm>
            <a:prstGeom prst="rect">
              <a:avLst/>
            </a:prstGeom>
            <a:noFill/>
            <a:ln>
              <a:noFill/>
            </a:ln>
          </p:spPr>
        </p:pic>
        <p:pic>
          <p:nvPicPr>
            <p:cNvPr id="906" name="Google Shape;906;p20"/>
            <p:cNvPicPr preferRelativeResize="0"/>
            <p:nvPr/>
          </p:nvPicPr>
          <p:blipFill rotWithShape="1">
            <a:blip r:embed="rId12">
              <a:alphaModFix/>
            </a:blip>
            <a:srcRect b="0" l="0" r="0" t="0"/>
            <a:stretch/>
          </p:blipFill>
          <p:spPr>
            <a:xfrm>
              <a:off x="10961496" y="1430826"/>
              <a:ext cx="479638" cy="498634"/>
            </a:xfrm>
            <a:prstGeom prst="rect">
              <a:avLst/>
            </a:prstGeom>
            <a:noFill/>
            <a:ln>
              <a:noFill/>
            </a:ln>
          </p:spPr>
        </p:pic>
        <p:pic>
          <p:nvPicPr>
            <p:cNvPr id="907" name="Google Shape;907;p20"/>
            <p:cNvPicPr preferRelativeResize="0"/>
            <p:nvPr/>
          </p:nvPicPr>
          <p:blipFill rotWithShape="1">
            <a:blip r:embed="rId13">
              <a:alphaModFix/>
            </a:blip>
            <a:srcRect b="0" l="0" r="0" t="0"/>
            <a:stretch/>
          </p:blipFill>
          <p:spPr>
            <a:xfrm>
              <a:off x="3737804" y="5419846"/>
              <a:ext cx="537303" cy="548497"/>
            </a:xfrm>
            <a:prstGeom prst="rect">
              <a:avLst/>
            </a:prstGeom>
            <a:noFill/>
            <a:ln>
              <a:noFill/>
            </a:ln>
          </p:spPr>
        </p:pic>
        <p:pic>
          <p:nvPicPr>
            <p:cNvPr id="908" name="Google Shape;908;p20"/>
            <p:cNvPicPr preferRelativeResize="0"/>
            <p:nvPr/>
          </p:nvPicPr>
          <p:blipFill rotWithShape="1">
            <a:blip r:embed="rId14">
              <a:alphaModFix/>
            </a:blip>
            <a:srcRect b="0" l="0" r="0" t="0"/>
            <a:stretch/>
          </p:blipFill>
          <p:spPr>
            <a:xfrm>
              <a:off x="8064228" y="6049077"/>
              <a:ext cx="731330" cy="416378"/>
            </a:xfrm>
            <a:prstGeom prst="rect">
              <a:avLst/>
            </a:prstGeom>
            <a:noFill/>
            <a:ln>
              <a:noFill/>
            </a:ln>
          </p:spPr>
        </p:pic>
        <p:pic>
          <p:nvPicPr>
            <p:cNvPr id="909" name="Google Shape;909;p20"/>
            <p:cNvPicPr preferRelativeResize="0"/>
            <p:nvPr/>
          </p:nvPicPr>
          <p:blipFill rotWithShape="1">
            <a:blip r:embed="rId15">
              <a:alphaModFix/>
            </a:blip>
            <a:srcRect b="0" l="0" r="0" t="0"/>
            <a:stretch/>
          </p:blipFill>
          <p:spPr>
            <a:xfrm>
              <a:off x="7346580" y="6008374"/>
              <a:ext cx="751472" cy="457081"/>
            </a:xfrm>
            <a:prstGeom prst="rect">
              <a:avLst/>
            </a:prstGeom>
            <a:noFill/>
            <a:ln>
              <a:noFill/>
            </a:ln>
          </p:spPr>
        </p:pic>
        <p:pic>
          <p:nvPicPr>
            <p:cNvPr id="910" name="Google Shape;910;p20"/>
            <p:cNvPicPr preferRelativeResize="0"/>
            <p:nvPr/>
          </p:nvPicPr>
          <p:blipFill rotWithShape="1">
            <a:blip r:embed="rId16">
              <a:alphaModFix/>
            </a:blip>
            <a:srcRect b="0" l="0" r="0" t="0"/>
            <a:stretch/>
          </p:blipFill>
          <p:spPr>
            <a:xfrm>
              <a:off x="7922999" y="5497788"/>
              <a:ext cx="413066" cy="548497"/>
            </a:xfrm>
            <a:prstGeom prst="rect">
              <a:avLst/>
            </a:prstGeom>
            <a:noFill/>
            <a:ln>
              <a:noFill/>
            </a:ln>
          </p:spPr>
        </p:pic>
        <p:pic>
          <p:nvPicPr>
            <p:cNvPr id="911" name="Google Shape;911;p20"/>
            <p:cNvPicPr preferRelativeResize="0"/>
            <p:nvPr/>
          </p:nvPicPr>
          <p:blipFill rotWithShape="1">
            <a:blip r:embed="rId17">
              <a:alphaModFix/>
            </a:blip>
            <a:srcRect b="0" l="0" r="0" t="0"/>
            <a:stretch/>
          </p:blipFill>
          <p:spPr>
            <a:xfrm>
              <a:off x="2244289" y="5402478"/>
              <a:ext cx="514386" cy="594205"/>
            </a:xfrm>
            <a:prstGeom prst="rect">
              <a:avLst/>
            </a:prstGeom>
            <a:noFill/>
            <a:ln>
              <a:noFill/>
            </a:ln>
          </p:spPr>
        </p:pic>
        <p:pic>
          <p:nvPicPr>
            <p:cNvPr id="912" name="Google Shape;912;p20"/>
            <p:cNvPicPr preferRelativeResize="0"/>
            <p:nvPr/>
          </p:nvPicPr>
          <p:blipFill rotWithShape="1">
            <a:blip r:embed="rId18">
              <a:alphaModFix/>
            </a:blip>
            <a:srcRect b="0" l="0" r="0" t="0"/>
            <a:stretch/>
          </p:blipFill>
          <p:spPr>
            <a:xfrm>
              <a:off x="4252295" y="5437422"/>
              <a:ext cx="476327" cy="548497"/>
            </a:xfrm>
            <a:prstGeom prst="rect">
              <a:avLst/>
            </a:prstGeom>
            <a:noFill/>
            <a:ln>
              <a:noFill/>
            </a:ln>
          </p:spPr>
        </p:pic>
        <p:pic>
          <p:nvPicPr>
            <p:cNvPr id="913" name="Google Shape;913;p20"/>
            <p:cNvPicPr preferRelativeResize="0"/>
            <p:nvPr/>
          </p:nvPicPr>
          <p:blipFill rotWithShape="1">
            <a:blip r:embed="rId19">
              <a:alphaModFix/>
            </a:blip>
            <a:srcRect b="0" l="0" r="0" t="0"/>
            <a:stretch/>
          </p:blipFill>
          <p:spPr>
            <a:xfrm>
              <a:off x="8576913" y="5513774"/>
              <a:ext cx="604885" cy="548497"/>
            </a:xfrm>
            <a:prstGeom prst="rect">
              <a:avLst/>
            </a:prstGeom>
            <a:noFill/>
            <a:ln>
              <a:noFill/>
            </a:ln>
          </p:spPr>
        </p:pic>
        <p:pic>
          <p:nvPicPr>
            <p:cNvPr id="914" name="Google Shape;914;p20"/>
            <p:cNvPicPr preferRelativeResize="0"/>
            <p:nvPr/>
          </p:nvPicPr>
          <p:blipFill rotWithShape="1">
            <a:blip r:embed="rId20">
              <a:alphaModFix/>
            </a:blip>
            <a:srcRect b="0" l="0" r="0" t="0"/>
            <a:stretch/>
          </p:blipFill>
          <p:spPr>
            <a:xfrm>
              <a:off x="7180687" y="5505535"/>
              <a:ext cx="514216" cy="590396"/>
            </a:xfrm>
            <a:prstGeom prst="rect">
              <a:avLst/>
            </a:prstGeom>
            <a:noFill/>
            <a:ln>
              <a:noFill/>
            </a:ln>
          </p:spPr>
        </p:pic>
        <p:pic>
          <p:nvPicPr>
            <p:cNvPr id="915" name="Google Shape;915;p20"/>
            <p:cNvPicPr preferRelativeResize="0"/>
            <p:nvPr/>
          </p:nvPicPr>
          <p:blipFill rotWithShape="1">
            <a:blip r:embed="rId21">
              <a:alphaModFix/>
            </a:blip>
            <a:srcRect b="0" l="0" r="0" t="0"/>
            <a:stretch/>
          </p:blipFill>
          <p:spPr>
            <a:xfrm>
              <a:off x="5814128" y="1670731"/>
              <a:ext cx="554592" cy="237682"/>
            </a:xfrm>
            <a:prstGeom prst="rect">
              <a:avLst/>
            </a:prstGeom>
            <a:noFill/>
            <a:ln>
              <a:noFill/>
            </a:ln>
          </p:spPr>
        </p:pic>
        <p:pic>
          <p:nvPicPr>
            <p:cNvPr id="916" name="Google Shape;916;p20"/>
            <p:cNvPicPr preferRelativeResize="0"/>
            <p:nvPr/>
          </p:nvPicPr>
          <p:blipFill rotWithShape="1">
            <a:blip r:embed="rId22">
              <a:alphaModFix/>
            </a:blip>
            <a:srcRect b="0" l="0" r="0" t="0"/>
            <a:stretch/>
          </p:blipFill>
          <p:spPr>
            <a:xfrm>
              <a:off x="10650794" y="5420750"/>
              <a:ext cx="607521" cy="295736"/>
            </a:xfrm>
            <a:prstGeom prst="rect">
              <a:avLst/>
            </a:prstGeom>
            <a:noFill/>
            <a:ln>
              <a:noFill/>
            </a:ln>
          </p:spPr>
        </p:pic>
        <p:pic>
          <p:nvPicPr>
            <p:cNvPr id="917" name="Google Shape;917;p20"/>
            <p:cNvPicPr preferRelativeResize="0"/>
            <p:nvPr/>
          </p:nvPicPr>
          <p:blipFill rotWithShape="1">
            <a:blip r:embed="rId23">
              <a:alphaModFix/>
            </a:blip>
            <a:srcRect b="0" l="0" r="0" t="0"/>
            <a:stretch/>
          </p:blipFill>
          <p:spPr>
            <a:xfrm>
              <a:off x="10503316" y="5803160"/>
              <a:ext cx="378341" cy="322942"/>
            </a:xfrm>
            <a:prstGeom prst="rect">
              <a:avLst/>
            </a:prstGeom>
            <a:noFill/>
            <a:ln>
              <a:noFill/>
            </a:ln>
          </p:spPr>
        </p:pic>
        <p:pic>
          <p:nvPicPr>
            <p:cNvPr id="918" name="Google Shape;918;p20"/>
            <p:cNvPicPr preferRelativeResize="0"/>
            <p:nvPr/>
          </p:nvPicPr>
          <p:blipFill rotWithShape="1">
            <a:blip r:embed="rId24">
              <a:alphaModFix/>
            </a:blip>
            <a:srcRect b="0" l="0" r="0" t="0"/>
            <a:stretch/>
          </p:blipFill>
          <p:spPr>
            <a:xfrm>
              <a:off x="11120184" y="5797156"/>
              <a:ext cx="337782" cy="343412"/>
            </a:xfrm>
            <a:prstGeom prst="rect">
              <a:avLst/>
            </a:prstGeom>
            <a:noFill/>
            <a:ln>
              <a:noFill/>
            </a:ln>
          </p:spPr>
        </p:pic>
        <p:pic>
          <p:nvPicPr>
            <p:cNvPr id="919" name="Google Shape;919;p20"/>
            <p:cNvPicPr preferRelativeResize="0"/>
            <p:nvPr/>
          </p:nvPicPr>
          <p:blipFill rotWithShape="1">
            <a:blip r:embed="rId25">
              <a:alphaModFix/>
            </a:blip>
            <a:srcRect b="0" l="0" r="0" t="0"/>
            <a:stretch/>
          </p:blipFill>
          <p:spPr>
            <a:xfrm>
              <a:off x="5321804" y="3266285"/>
              <a:ext cx="1049228" cy="493754"/>
            </a:xfrm>
            <a:prstGeom prst="rect">
              <a:avLst/>
            </a:prstGeom>
            <a:noFill/>
            <a:ln>
              <a:noFill/>
            </a:ln>
          </p:spPr>
        </p:pic>
        <p:sp>
          <p:nvSpPr>
            <p:cNvPr id="920" name="Google Shape;920;p20"/>
            <p:cNvSpPr/>
            <p:nvPr/>
          </p:nvSpPr>
          <p:spPr>
            <a:xfrm>
              <a:off x="629382" y="2376199"/>
              <a:ext cx="20334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Check out code and build</a:t>
              </a:r>
              <a:endParaRPr b="0" i="0" sz="900" u="none" cap="none" strike="noStrike">
                <a:solidFill>
                  <a:srgbClr val="000000"/>
                </a:solidFill>
                <a:latin typeface="Open Sans"/>
                <a:ea typeface="Open Sans"/>
                <a:cs typeface="Open Sans"/>
                <a:sym typeface="Open Sans"/>
              </a:endParaRPr>
            </a:p>
          </p:txBody>
        </p:sp>
        <p:sp>
          <p:nvSpPr>
            <p:cNvPr id="921" name="Google Shape;921;p20"/>
            <p:cNvSpPr/>
            <p:nvPr/>
          </p:nvSpPr>
          <p:spPr>
            <a:xfrm>
              <a:off x="2867188" y="2376199"/>
              <a:ext cx="20334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Unit Testing</a:t>
              </a:r>
              <a:endParaRPr b="0" i="0" sz="900" u="none" cap="none" strike="noStrike">
                <a:solidFill>
                  <a:srgbClr val="000000"/>
                </a:solidFill>
                <a:latin typeface="Open Sans"/>
                <a:ea typeface="Open Sans"/>
                <a:cs typeface="Open Sans"/>
                <a:sym typeface="Open Sans"/>
              </a:endParaRPr>
            </a:p>
          </p:txBody>
        </p:sp>
        <p:sp>
          <p:nvSpPr>
            <p:cNvPr id="922" name="Google Shape;922;p20"/>
            <p:cNvSpPr/>
            <p:nvPr/>
          </p:nvSpPr>
          <p:spPr>
            <a:xfrm>
              <a:off x="5199944" y="2376199"/>
              <a:ext cx="19383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Quality Control</a:t>
              </a:r>
              <a:endParaRPr b="0" i="0" sz="900" u="none" cap="none" strike="noStrike">
                <a:solidFill>
                  <a:srgbClr val="000000"/>
                </a:solidFill>
                <a:latin typeface="Open Sans"/>
                <a:ea typeface="Open Sans"/>
                <a:cs typeface="Open Sans"/>
                <a:sym typeface="Open Sans"/>
              </a:endParaRPr>
            </a:p>
          </p:txBody>
        </p:sp>
        <p:sp>
          <p:nvSpPr>
            <p:cNvPr id="923" name="Google Shape;923;p20"/>
            <p:cNvSpPr/>
            <p:nvPr/>
          </p:nvSpPr>
          <p:spPr>
            <a:xfrm>
              <a:off x="7342800" y="2376199"/>
              <a:ext cx="20334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Daily Build/Packaging and Archiving</a:t>
              </a:r>
              <a:endParaRPr b="0" i="0" sz="900" u="none" cap="none" strike="noStrike">
                <a:solidFill>
                  <a:srgbClr val="000000"/>
                </a:solidFill>
                <a:latin typeface="Open Sans"/>
                <a:ea typeface="Open Sans"/>
                <a:cs typeface="Open Sans"/>
                <a:sym typeface="Open Sans"/>
              </a:endParaRPr>
            </a:p>
          </p:txBody>
        </p:sp>
        <p:sp>
          <p:nvSpPr>
            <p:cNvPr id="924" name="Google Shape;924;p20"/>
            <p:cNvSpPr/>
            <p:nvPr/>
          </p:nvSpPr>
          <p:spPr>
            <a:xfrm>
              <a:off x="9739630" y="2376199"/>
              <a:ext cx="20334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Fetch Latest  Build/Artifact</a:t>
              </a:r>
              <a:endParaRPr b="0" i="0" sz="900" u="none" cap="none" strike="noStrike">
                <a:solidFill>
                  <a:srgbClr val="000000"/>
                </a:solidFill>
                <a:latin typeface="Open Sans"/>
                <a:ea typeface="Open Sans"/>
                <a:cs typeface="Open Sans"/>
                <a:sym typeface="Open Sans"/>
              </a:endParaRPr>
            </a:p>
          </p:txBody>
        </p:sp>
        <p:sp>
          <p:nvSpPr>
            <p:cNvPr id="925" name="Google Shape;925;p20"/>
            <p:cNvSpPr/>
            <p:nvPr/>
          </p:nvSpPr>
          <p:spPr>
            <a:xfrm flipH="1">
              <a:off x="596466" y="4117208"/>
              <a:ext cx="18210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Deploy to Production Environment</a:t>
              </a:r>
              <a:endParaRPr b="0" i="0" sz="900" u="none" cap="none" strike="noStrike">
                <a:solidFill>
                  <a:srgbClr val="000000"/>
                </a:solidFill>
                <a:latin typeface="Open Sans"/>
                <a:ea typeface="Open Sans"/>
                <a:cs typeface="Open Sans"/>
                <a:sym typeface="Open Sans"/>
              </a:endParaRPr>
            </a:p>
          </p:txBody>
        </p:sp>
        <p:sp>
          <p:nvSpPr>
            <p:cNvPr id="926" name="Google Shape;926;p20"/>
            <p:cNvSpPr/>
            <p:nvPr/>
          </p:nvSpPr>
          <p:spPr>
            <a:xfrm flipH="1">
              <a:off x="2429152" y="4117208"/>
              <a:ext cx="18210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Acceptance Testing</a:t>
              </a:r>
              <a:endParaRPr b="0" i="0" sz="900" u="none" cap="none" strike="noStrike">
                <a:solidFill>
                  <a:srgbClr val="000000"/>
                </a:solidFill>
                <a:latin typeface="Open Sans"/>
                <a:ea typeface="Open Sans"/>
                <a:cs typeface="Open Sans"/>
                <a:sym typeface="Open Sans"/>
              </a:endParaRPr>
            </a:p>
          </p:txBody>
        </p:sp>
        <p:sp>
          <p:nvSpPr>
            <p:cNvPr id="927" name="Google Shape;927;p20"/>
            <p:cNvSpPr/>
            <p:nvPr/>
          </p:nvSpPr>
          <p:spPr>
            <a:xfrm flipH="1">
              <a:off x="4261838" y="4117208"/>
              <a:ext cx="18210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Deploy to UAT Environment</a:t>
              </a:r>
              <a:endParaRPr b="0" i="0" sz="900" u="none" cap="none" strike="noStrike">
                <a:solidFill>
                  <a:srgbClr val="000000"/>
                </a:solidFill>
                <a:latin typeface="Open Sans"/>
                <a:ea typeface="Open Sans"/>
                <a:cs typeface="Open Sans"/>
                <a:sym typeface="Open Sans"/>
              </a:endParaRPr>
            </a:p>
          </p:txBody>
        </p:sp>
        <p:sp>
          <p:nvSpPr>
            <p:cNvPr id="928" name="Google Shape;928;p20"/>
            <p:cNvSpPr/>
            <p:nvPr/>
          </p:nvSpPr>
          <p:spPr>
            <a:xfrm flipH="1">
              <a:off x="6094523" y="4117208"/>
              <a:ext cx="18210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Fetch Release ready Builds</a:t>
              </a:r>
              <a:endParaRPr b="0" i="0" sz="900" u="none" cap="none" strike="noStrike">
                <a:solidFill>
                  <a:srgbClr val="000000"/>
                </a:solidFill>
                <a:latin typeface="Open Sans"/>
                <a:ea typeface="Open Sans"/>
                <a:cs typeface="Open Sans"/>
                <a:sym typeface="Open Sans"/>
              </a:endParaRPr>
            </a:p>
          </p:txBody>
        </p:sp>
        <p:sp>
          <p:nvSpPr>
            <p:cNvPr id="929" name="Google Shape;929;p20"/>
            <p:cNvSpPr/>
            <p:nvPr/>
          </p:nvSpPr>
          <p:spPr>
            <a:xfrm flipH="1">
              <a:off x="7927209" y="4117208"/>
              <a:ext cx="18210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Functional Testing</a:t>
              </a:r>
              <a:endParaRPr b="0" i="0" sz="900" u="none" cap="none" strike="noStrike">
                <a:solidFill>
                  <a:srgbClr val="000000"/>
                </a:solidFill>
                <a:latin typeface="Open Sans"/>
                <a:ea typeface="Open Sans"/>
                <a:cs typeface="Open Sans"/>
                <a:sym typeface="Open Sans"/>
              </a:endParaRPr>
            </a:p>
          </p:txBody>
        </p:sp>
        <p:sp>
          <p:nvSpPr>
            <p:cNvPr id="930" name="Google Shape;930;p20"/>
            <p:cNvSpPr/>
            <p:nvPr/>
          </p:nvSpPr>
          <p:spPr>
            <a:xfrm flipH="1">
              <a:off x="9759893" y="4117208"/>
              <a:ext cx="1821000" cy="629100"/>
            </a:xfrm>
            <a:prstGeom prst="chevron">
              <a:avLst>
                <a:gd fmla="val 50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0" i="0" lang="en-IN" sz="800" u="none" cap="none" strike="noStrike">
                  <a:solidFill>
                    <a:srgbClr val="FFFFFF"/>
                  </a:solidFill>
                  <a:latin typeface="Open Sans"/>
                  <a:ea typeface="Open Sans"/>
                  <a:cs typeface="Open Sans"/>
                  <a:sym typeface="Open Sans"/>
                </a:rPr>
                <a:t>Deploy to QA Environment</a:t>
              </a:r>
              <a:endParaRPr b="0" i="0" sz="900" u="none" cap="none" strike="noStrike">
                <a:solidFill>
                  <a:srgbClr val="000000"/>
                </a:solidFill>
                <a:latin typeface="Open Sans"/>
                <a:ea typeface="Open Sans"/>
                <a:cs typeface="Open Sans"/>
                <a:sym typeface="Open Sans"/>
              </a:endParaRPr>
            </a:p>
          </p:txBody>
        </p:sp>
        <p:sp>
          <p:nvSpPr>
            <p:cNvPr id="931" name="Google Shape;931;p20"/>
            <p:cNvSpPr/>
            <p:nvPr/>
          </p:nvSpPr>
          <p:spPr>
            <a:xfrm>
              <a:off x="537887" y="2769675"/>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1</a:t>
              </a:r>
              <a:endParaRPr b="0" i="0" sz="900" u="none" cap="none" strike="noStrike">
                <a:solidFill>
                  <a:srgbClr val="000000"/>
                </a:solidFill>
                <a:latin typeface="Open Sans"/>
                <a:ea typeface="Open Sans"/>
                <a:cs typeface="Open Sans"/>
                <a:sym typeface="Open Sans"/>
              </a:endParaRPr>
            </a:p>
          </p:txBody>
        </p:sp>
        <p:sp>
          <p:nvSpPr>
            <p:cNvPr id="932" name="Google Shape;932;p20"/>
            <p:cNvSpPr/>
            <p:nvPr/>
          </p:nvSpPr>
          <p:spPr>
            <a:xfrm>
              <a:off x="2787049" y="2769675"/>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2</a:t>
              </a:r>
              <a:endParaRPr b="0" i="0" sz="900" u="none" cap="none" strike="noStrike">
                <a:solidFill>
                  <a:srgbClr val="000000"/>
                </a:solidFill>
                <a:latin typeface="Open Sans"/>
                <a:ea typeface="Open Sans"/>
                <a:cs typeface="Open Sans"/>
                <a:sym typeface="Open Sans"/>
              </a:endParaRPr>
            </a:p>
          </p:txBody>
        </p:sp>
        <p:sp>
          <p:nvSpPr>
            <p:cNvPr id="933" name="Google Shape;933;p20"/>
            <p:cNvSpPr/>
            <p:nvPr/>
          </p:nvSpPr>
          <p:spPr>
            <a:xfrm>
              <a:off x="5024855" y="2769675"/>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3</a:t>
              </a:r>
              <a:endParaRPr b="0" i="0" sz="900" u="none" cap="none" strike="noStrike">
                <a:solidFill>
                  <a:srgbClr val="000000"/>
                </a:solidFill>
                <a:latin typeface="Open Sans"/>
                <a:ea typeface="Open Sans"/>
                <a:cs typeface="Open Sans"/>
                <a:sym typeface="Open Sans"/>
              </a:endParaRPr>
            </a:p>
          </p:txBody>
        </p:sp>
        <p:sp>
          <p:nvSpPr>
            <p:cNvPr id="934" name="Google Shape;934;p20"/>
            <p:cNvSpPr/>
            <p:nvPr/>
          </p:nvSpPr>
          <p:spPr>
            <a:xfrm>
              <a:off x="7218446" y="2769675"/>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4</a:t>
              </a:r>
              <a:endParaRPr b="0" i="0" sz="900" u="none" cap="none" strike="noStrike">
                <a:solidFill>
                  <a:srgbClr val="000000"/>
                </a:solidFill>
                <a:latin typeface="Open Sans"/>
                <a:ea typeface="Open Sans"/>
                <a:cs typeface="Open Sans"/>
                <a:sym typeface="Open Sans"/>
              </a:endParaRPr>
            </a:p>
          </p:txBody>
        </p:sp>
        <p:sp>
          <p:nvSpPr>
            <p:cNvPr id="935" name="Google Shape;935;p20"/>
            <p:cNvSpPr/>
            <p:nvPr/>
          </p:nvSpPr>
          <p:spPr>
            <a:xfrm>
              <a:off x="9631342" y="2769675"/>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5</a:t>
              </a:r>
              <a:endParaRPr b="0" i="0" sz="900" u="none" cap="none" strike="noStrike">
                <a:solidFill>
                  <a:srgbClr val="000000"/>
                </a:solidFill>
                <a:latin typeface="Open Sans"/>
                <a:ea typeface="Open Sans"/>
                <a:cs typeface="Open Sans"/>
                <a:sym typeface="Open Sans"/>
              </a:endParaRPr>
            </a:p>
          </p:txBody>
        </p:sp>
        <p:sp>
          <p:nvSpPr>
            <p:cNvPr id="936" name="Google Shape;936;p20"/>
            <p:cNvSpPr/>
            <p:nvPr/>
          </p:nvSpPr>
          <p:spPr>
            <a:xfrm>
              <a:off x="11342500" y="3879544"/>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6</a:t>
              </a:r>
              <a:endParaRPr b="0" i="0" sz="900" u="none" cap="none" strike="noStrike">
                <a:solidFill>
                  <a:srgbClr val="000000"/>
                </a:solidFill>
                <a:latin typeface="Open Sans"/>
                <a:ea typeface="Open Sans"/>
                <a:cs typeface="Open Sans"/>
                <a:sym typeface="Open Sans"/>
              </a:endParaRPr>
            </a:p>
          </p:txBody>
        </p:sp>
        <p:sp>
          <p:nvSpPr>
            <p:cNvPr id="937" name="Google Shape;937;p20"/>
            <p:cNvSpPr/>
            <p:nvPr/>
          </p:nvSpPr>
          <p:spPr>
            <a:xfrm>
              <a:off x="9552147" y="3879544"/>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7</a:t>
              </a:r>
              <a:endParaRPr b="0" i="0" sz="900" u="none" cap="none" strike="noStrike">
                <a:solidFill>
                  <a:srgbClr val="000000"/>
                </a:solidFill>
                <a:latin typeface="Open Sans"/>
                <a:ea typeface="Open Sans"/>
                <a:cs typeface="Open Sans"/>
                <a:sym typeface="Open Sans"/>
              </a:endParaRPr>
            </a:p>
          </p:txBody>
        </p:sp>
        <p:sp>
          <p:nvSpPr>
            <p:cNvPr id="938" name="Google Shape;938;p20"/>
            <p:cNvSpPr/>
            <p:nvPr/>
          </p:nvSpPr>
          <p:spPr>
            <a:xfrm>
              <a:off x="7677967" y="3879544"/>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8</a:t>
              </a:r>
              <a:endParaRPr b="0" i="0" sz="900" u="none" cap="none" strike="noStrike">
                <a:solidFill>
                  <a:srgbClr val="000000"/>
                </a:solidFill>
                <a:latin typeface="Open Sans"/>
                <a:ea typeface="Open Sans"/>
                <a:cs typeface="Open Sans"/>
                <a:sym typeface="Open Sans"/>
              </a:endParaRPr>
            </a:p>
          </p:txBody>
        </p:sp>
        <p:sp>
          <p:nvSpPr>
            <p:cNvPr id="939" name="Google Shape;939;p20"/>
            <p:cNvSpPr/>
            <p:nvPr/>
          </p:nvSpPr>
          <p:spPr>
            <a:xfrm>
              <a:off x="5882473" y="3879544"/>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9</a:t>
              </a:r>
              <a:endParaRPr b="0" i="0" sz="900" u="none" cap="none" strike="noStrike">
                <a:solidFill>
                  <a:srgbClr val="000000"/>
                </a:solidFill>
                <a:latin typeface="Open Sans"/>
                <a:ea typeface="Open Sans"/>
                <a:cs typeface="Open Sans"/>
                <a:sym typeface="Open Sans"/>
              </a:endParaRPr>
            </a:p>
          </p:txBody>
        </p:sp>
        <p:sp>
          <p:nvSpPr>
            <p:cNvPr id="940" name="Google Shape;940;p20"/>
            <p:cNvSpPr/>
            <p:nvPr/>
          </p:nvSpPr>
          <p:spPr>
            <a:xfrm>
              <a:off x="4043179" y="3879544"/>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500" u="none" cap="none" strike="noStrike">
                <a:solidFill>
                  <a:srgbClr val="FFFFFF"/>
                </a:solidFill>
                <a:latin typeface="Open Sans"/>
                <a:ea typeface="Open Sans"/>
                <a:cs typeface="Open Sans"/>
                <a:sym typeface="Open Sans"/>
              </a:endParaRPr>
            </a:p>
          </p:txBody>
        </p:sp>
        <p:sp>
          <p:nvSpPr>
            <p:cNvPr id="941" name="Google Shape;941;p20"/>
            <p:cNvSpPr txBox="1"/>
            <p:nvPr/>
          </p:nvSpPr>
          <p:spPr>
            <a:xfrm>
              <a:off x="4050197" y="3939541"/>
              <a:ext cx="358065" cy="256422"/>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10</a:t>
              </a:r>
              <a:endParaRPr b="0" i="0" sz="900" u="none" cap="none" strike="noStrike">
                <a:solidFill>
                  <a:srgbClr val="000000"/>
                </a:solidFill>
                <a:latin typeface="Open Sans"/>
                <a:ea typeface="Open Sans"/>
                <a:cs typeface="Open Sans"/>
                <a:sym typeface="Open Sans"/>
              </a:endParaRPr>
            </a:p>
          </p:txBody>
        </p:sp>
        <p:sp>
          <p:nvSpPr>
            <p:cNvPr id="942" name="Google Shape;942;p20"/>
            <p:cNvSpPr/>
            <p:nvPr/>
          </p:nvSpPr>
          <p:spPr>
            <a:xfrm>
              <a:off x="2194174" y="3879544"/>
              <a:ext cx="353400" cy="3534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t/>
              </a:r>
              <a:endParaRPr b="0" i="0" sz="500" u="none" cap="none" strike="noStrike">
                <a:solidFill>
                  <a:srgbClr val="FFFFFF"/>
                </a:solidFill>
                <a:latin typeface="Open Sans"/>
                <a:ea typeface="Open Sans"/>
                <a:cs typeface="Open Sans"/>
                <a:sym typeface="Open Sans"/>
              </a:endParaRPr>
            </a:p>
          </p:txBody>
        </p:sp>
        <p:sp>
          <p:nvSpPr>
            <p:cNvPr id="943" name="Google Shape;943;p20"/>
            <p:cNvSpPr txBox="1"/>
            <p:nvPr/>
          </p:nvSpPr>
          <p:spPr>
            <a:xfrm>
              <a:off x="2162339" y="3939541"/>
              <a:ext cx="399892" cy="256422"/>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Arial"/>
                <a:buNone/>
              </a:pPr>
              <a:r>
                <a:rPr b="0" i="0" lang="en-IN" sz="500" u="none" cap="none" strike="noStrike">
                  <a:solidFill>
                    <a:srgbClr val="FFFFFF"/>
                  </a:solidFill>
                  <a:latin typeface="Open Sans"/>
                  <a:ea typeface="Open Sans"/>
                  <a:cs typeface="Open Sans"/>
                  <a:sym typeface="Open Sans"/>
                </a:rPr>
                <a:t>11</a:t>
              </a:r>
              <a:endParaRPr b="0" i="0" sz="900" u="none" cap="none" strike="noStrike">
                <a:solidFill>
                  <a:srgbClr val="000000"/>
                </a:solidFill>
                <a:latin typeface="Open Sans"/>
                <a:ea typeface="Open Sans"/>
                <a:cs typeface="Open Sans"/>
                <a:sym typeface="Open Sans"/>
              </a:endParaRPr>
            </a:p>
          </p:txBody>
        </p:sp>
        <p:sp>
          <p:nvSpPr>
            <p:cNvPr id="944" name="Google Shape;944;p20"/>
            <p:cNvSpPr/>
            <p:nvPr/>
          </p:nvSpPr>
          <p:spPr>
            <a:xfrm rot="5400000">
              <a:off x="10365254" y="3340934"/>
              <a:ext cx="405900" cy="405900"/>
            </a:xfrm>
            <a:prstGeom prst="chevron">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799"/>
                <a:buFont typeface="Arial"/>
                <a:buNone/>
              </a:pPr>
              <a:r>
                <a:t/>
              </a:r>
              <a:endParaRPr b="0" i="0" sz="1050" u="none" cap="none" strike="noStrike">
                <a:solidFill>
                  <a:srgbClr val="000000"/>
                </a:solidFill>
                <a:latin typeface="Open Sans"/>
                <a:ea typeface="Open Sans"/>
                <a:cs typeface="Open Sans"/>
                <a:sym typeface="Open Sans"/>
              </a:endParaRPr>
            </a:p>
          </p:txBody>
        </p:sp>
        <p:cxnSp>
          <p:nvCxnSpPr>
            <p:cNvPr id="945" name="Google Shape;945;p20"/>
            <p:cNvCxnSpPr/>
            <p:nvPr/>
          </p:nvCxnSpPr>
          <p:spPr>
            <a:xfrm rot="-5400000">
              <a:off x="2241344" y="1861420"/>
              <a:ext cx="1250700" cy="408000"/>
            </a:xfrm>
            <a:prstGeom prst="bentConnector3">
              <a:avLst>
                <a:gd fmla="val -75773" name="adj1"/>
              </a:avLst>
            </a:prstGeom>
            <a:noFill/>
            <a:ln cap="flat" cmpd="sng" w="12700">
              <a:solidFill>
                <a:schemeClr val="dk1"/>
              </a:solidFill>
              <a:prstDash val="solid"/>
              <a:round/>
              <a:headEnd len="med" w="med" type="triangle"/>
              <a:tailEnd len="med" w="med" type="triangle"/>
            </a:ln>
          </p:spPr>
        </p:cxnSp>
        <p:cxnSp>
          <p:nvCxnSpPr>
            <p:cNvPr id="946" name="Google Shape;946;p20"/>
            <p:cNvCxnSpPr/>
            <p:nvPr/>
          </p:nvCxnSpPr>
          <p:spPr>
            <a:xfrm flipH="1" rot="5400000">
              <a:off x="1612965" y="1675548"/>
              <a:ext cx="936000" cy="465300"/>
            </a:xfrm>
            <a:prstGeom prst="bentConnector2">
              <a:avLst/>
            </a:prstGeom>
            <a:noFill/>
            <a:ln cap="flat" cmpd="sng" w="12700">
              <a:solidFill>
                <a:schemeClr val="dk1"/>
              </a:solidFill>
              <a:prstDash val="solid"/>
              <a:round/>
              <a:headEnd len="med" w="med" type="triangle"/>
              <a:tailEnd len="med" w="med" type="triangle"/>
            </a:ln>
          </p:spPr>
        </p:cxnSp>
        <p:cxnSp>
          <p:nvCxnSpPr>
            <p:cNvPr id="947" name="Google Shape;947;p20"/>
            <p:cNvCxnSpPr/>
            <p:nvPr/>
          </p:nvCxnSpPr>
          <p:spPr>
            <a:xfrm rot="-5400000">
              <a:off x="4581000" y="1759570"/>
              <a:ext cx="1250700" cy="611700"/>
            </a:xfrm>
            <a:prstGeom prst="bentConnector3">
              <a:avLst>
                <a:gd fmla="val -75773" name="adj1"/>
              </a:avLst>
            </a:prstGeom>
            <a:noFill/>
            <a:ln cap="flat" cmpd="sng" w="12700">
              <a:solidFill>
                <a:schemeClr val="dk1"/>
              </a:solidFill>
              <a:prstDash val="solid"/>
              <a:round/>
              <a:headEnd len="med" w="med" type="triangle"/>
              <a:tailEnd len="med" w="med" type="triangle"/>
            </a:ln>
          </p:spPr>
        </p:cxnSp>
        <p:cxnSp>
          <p:nvCxnSpPr>
            <p:cNvPr id="948" name="Google Shape;948;p20"/>
            <p:cNvCxnSpPr/>
            <p:nvPr/>
          </p:nvCxnSpPr>
          <p:spPr>
            <a:xfrm rot="-5400000">
              <a:off x="6920655" y="1657720"/>
              <a:ext cx="1250700" cy="815400"/>
            </a:xfrm>
            <a:prstGeom prst="bentConnector3">
              <a:avLst>
                <a:gd fmla="val -75773" name="adj1"/>
              </a:avLst>
            </a:prstGeom>
            <a:noFill/>
            <a:ln cap="flat" cmpd="sng" w="12700">
              <a:solidFill>
                <a:schemeClr val="dk1"/>
              </a:solidFill>
              <a:prstDash val="solid"/>
              <a:round/>
              <a:headEnd len="med" w="med" type="triangle"/>
              <a:tailEnd len="med" w="med" type="triangle"/>
            </a:ln>
          </p:spPr>
        </p:cxnSp>
        <p:cxnSp>
          <p:nvCxnSpPr>
            <p:cNvPr id="949" name="Google Shape;949;p20"/>
            <p:cNvCxnSpPr/>
            <p:nvPr/>
          </p:nvCxnSpPr>
          <p:spPr>
            <a:xfrm rot="-5400000">
              <a:off x="9102362" y="1713820"/>
              <a:ext cx="1250700" cy="703200"/>
            </a:xfrm>
            <a:prstGeom prst="bentConnector3">
              <a:avLst>
                <a:gd fmla="val -75773" name="adj1"/>
              </a:avLst>
            </a:prstGeom>
            <a:noFill/>
            <a:ln cap="flat" cmpd="sng" w="12700">
              <a:solidFill>
                <a:schemeClr val="dk1"/>
              </a:solidFill>
              <a:prstDash val="solid"/>
              <a:round/>
              <a:headEnd len="med" w="med" type="triangle"/>
              <a:tailEnd len="med" w="med" type="triangle"/>
            </a:ln>
          </p:spPr>
        </p:cxnSp>
        <p:cxnSp>
          <p:nvCxnSpPr>
            <p:cNvPr id="950" name="Google Shape;950;p20"/>
            <p:cNvCxnSpPr/>
            <p:nvPr/>
          </p:nvCxnSpPr>
          <p:spPr>
            <a:xfrm flipH="1" rot="-5400000">
              <a:off x="10140023" y="5433949"/>
              <a:ext cx="1518900" cy="143700"/>
            </a:xfrm>
            <a:prstGeom prst="bentConnector5">
              <a:avLst>
                <a:gd fmla="val 140533" name="adj1"/>
                <a:gd fmla="val 3269142" name="adj2"/>
                <a:gd fmla="val 306435" name="adj3"/>
              </a:avLst>
            </a:prstGeom>
            <a:noFill/>
            <a:ln cap="flat" cmpd="sng" w="12700">
              <a:solidFill>
                <a:schemeClr val="dk1"/>
              </a:solidFill>
              <a:prstDash val="solid"/>
              <a:round/>
              <a:headEnd len="med" w="med" type="triangle"/>
              <a:tailEnd len="med" w="med" type="triangle"/>
            </a:ln>
          </p:spPr>
        </p:cxnSp>
        <p:cxnSp>
          <p:nvCxnSpPr>
            <p:cNvPr id="951" name="Google Shape;951;p20"/>
            <p:cNvCxnSpPr/>
            <p:nvPr/>
          </p:nvCxnSpPr>
          <p:spPr>
            <a:xfrm flipH="1" rot="-5400000">
              <a:off x="9566959" y="4795397"/>
              <a:ext cx="843900" cy="745800"/>
            </a:xfrm>
            <a:prstGeom prst="bentConnector2">
              <a:avLst/>
            </a:prstGeom>
            <a:noFill/>
            <a:ln cap="flat" cmpd="sng" w="12700">
              <a:solidFill>
                <a:schemeClr val="dk1"/>
              </a:solidFill>
              <a:prstDash val="solid"/>
              <a:round/>
              <a:headEnd len="med" w="med" type="triangle"/>
              <a:tailEnd len="med" w="med" type="triangle"/>
            </a:ln>
          </p:spPr>
        </p:cxnSp>
        <p:cxnSp>
          <p:nvCxnSpPr>
            <p:cNvPr id="952" name="Google Shape;952;p20"/>
            <p:cNvCxnSpPr/>
            <p:nvPr/>
          </p:nvCxnSpPr>
          <p:spPr>
            <a:xfrm>
              <a:off x="1664196" y="4746348"/>
              <a:ext cx="6500400" cy="168900"/>
            </a:xfrm>
            <a:prstGeom prst="bentConnector3">
              <a:avLst>
                <a:gd fmla="val 7632" name="adj1"/>
              </a:avLst>
            </a:prstGeom>
            <a:noFill/>
            <a:ln cap="flat" cmpd="sng" w="12700">
              <a:solidFill>
                <a:schemeClr val="dk1"/>
              </a:solidFill>
              <a:prstDash val="solid"/>
              <a:round/>
              <a:headEnd len="med" w="med" type="triangle"/>
              <a:tailEnd len="med" w="med" type="triangle"/>
            </a:ln>
          </p:spPr>
        </p:cxnSp>
        <p:cxnSp>
          <p:nvCxnSpPr>
            <p:cNvPr id="953" name="Google Shape;953;p20"/>
            <p:cNvCxnSpPr/>
            <p:nvPr/>
          </p:nvCxnSpPr>
          <p:spPr>
            <a:xfrm>
              <a:off x="5768267" y="4431779"/>
              <a:ext cx="1236300" cy="1072500"/>
            </a:xfrm>
            <a:prstGeom prst="bentConnector3">
              <a:avLst>
                <a:gd fmla="val 213263" name="adj1"/>
              </a:avLst>
            </a:prstGeom>
            <a:noFill/>
            <a:ln cap="flat" cmpd="sng" w="12700">
              <a:solidFill>
                <a:schemeClr val="dk1"/>
              </a:solidFill>
              <a:prstDash val="solid"/>
              <a:round/>
              <a:headEnd len="med" w="med" type="triangle"/>
              <a:tailEnd len="med" w="med" type="triangle"/>
            </a:ln>
          </p:spPr>
        </p:cxnSp>
        <p:grpSp>
          <p:nvGrpSpPr>
            <p:cNvPr id="954" name="Google Shape;954;p20"/>
            <p:cNvGrpSpPr/>
            <p:nvPr/>
          </p:nvGrpSpPr>
          <p:grpSpPr>
            <a:xfrm>
              <a:off x="4728605" y="5113668"/>
              <a:ext cx="1301636" cy="770147"/>
              <a:chOff x="2409940" y="5288059"/>
              <a:chExt cx="1568425" cy="927999"/>
            </a:xfrm>
          </p:grpSpPr>
          <p:sp>
            <p:nvSpPr>
              <p:cNvPr id="955" name="Google Shape;955;p20"/>
              <p:cNvSpPr/>
              <p:nvPr/>
            </p:nvSpPr>
            <p:spPr>
              <a:xfrm>
                <a:off x="2833265" y="5693117"/>
                <a:ext cx="1145100" cy="490800"/>
              </a:xfrm>
              <a:prstGeom prst="roundRect">
                <a:avLst>
                  <a:gd fmla="val 16667" name="adj"/>
                </a:avLst>
              </a:prstGeom>
              <a:solidFill>
                <a:schemeClr val="lt1"/>
              </a:solidFill>
              <a:ln cap="flat" cmpd="sng" w="25400">
                <a:solidFill>
                  <a:srgbClr val="0A4DA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50"/>
                  <a:buFont typeface="Arial"/>
                  <a:buNone/>
                </a:pPr>
                <a:r>
                  <a:t/>
                </a:r>
                <a:endParaRPr b="0" i="0" sz="600" u="none" cap="none" strike="noStrike">
                  <a:solidFill>
                    <a:srgbClr val="FFFFFF"/>
                  </a:solidFill>
                  <a:latin typeface="Open Sans"/>
                  <a:ea typeface="Open Sans"/>
                  <a:cs typeface="Open Sans"/>
                  <a:sym typeface="Open Sans"/>
                </a:endParaRPr>
              </a:p>
            </p:txBody>
          </p:sp>
          <p:pic>
            <p:nvPicPr>
              <p:cNvPr id="956" name="Google Shape;956;p20"/>
              <p:cNvPicPr preferRelativeResize="0"/>
              <p:nvPr/>
            </p:nvPicPr>
            <p:blipFill rotWithShape="1">
              <a:blip r:embed="rId26">
                <a:alphaModFix/>
              </a:blip>
              <a:srcRect b="0" l="0" r="0" t="0"/>
              <a:stretch/>
            </p:blipFill>
            <p:spPr>
              <a:xfrm>
                <a:off x="3565891" y="5706944"/>
                <a:ext cx="363762" cy="363762"/>
              </a:xfrm>
              <a:prstGeom prst="rect">
                <a:avLst/>
              </a:prstGeom>
              <a:noFill/>
              <a:ln>
                <a:noFill/>
              </a:ln>
            </p:spPr>
          </p:pic>
          <p:sp>
            <p:nvSpPr>
              <p:cNvPr id="957" name="Google Shape;957;p20"/>
              <p:cNvSpPr/>
              <p:nvPr/>
            </p:nvSpPr>
            <p:spPr>
              <a:xfrm>
                <a:off x="2670731" y="5491041"/>
                <a:ext cx="1145100" cy="490800"/>
              </a:xfrm>
              <a:prstGeom prst="roundRect">
                <a:avLst>
                  <a:gd fmla="val 16667" name="adj"/>
                </a:avLst>
              </a:prstGeom>
              <a:solidFill>
                <a:schemeClr val="lt1"/>
              </a:solidFill>
              <a:ln cap="flat" cmpd="sng" w="25400">
                <a:solidFill>
                  <a:srgbClr val="0A4DA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50"/>
                  <a:buFont typeface="Arial"/>
                  <a:buNone/>
                </a:pPr>
                <a:r>
                  <a:t/>
                </a:r>
                <a:endParaRPr b="0" i="0" sz="600" u="none" cap="none" strike="noStrike">
                  <a:solidFill>
                    <a:srgbClr val="FFFFFF"/>
                  </a:solidFill>
                  <a:latin typeface="Open Sans"/>
                  <a:ea typeface="Open Sans"/>
                  <a:cs typeface="Open Sans"/>
                  <a:sym typeface="Open Sans"/>
                </a:endParaRPr>
              </a:p>
            </p:txBody>
          </p:sp>
          <p:pic>
            <p:nvPicPr>
              <p:cNvPr id="958" name="Google Shape;958;p20"/>
              <p:cNvPicPr preferRelativeResize="0"/>
              <p:nvPr/>
            </p:nvPicPr>
            <p:blipFill rotWithShape="1">
              <a:blip r:embed="rId27">
                <a:alphaModFix/>
              </a:blip>
              <a:srcRect b="0" l="0" r="0" t="0"/>
              <a:stretch/>
            </p:blipFill>
            <p:spPr>
              <a:xfrm>
                <a:off x="3409048" y="5516799"/>
                <a:ext cx="329564" cy="329564"/>
              </a:xfrm>
              <a:prstGeom prst="rect">
                <a:avLst/>
              </a:prstGeom>
              <a:noFill/>
              <a:ln>
                <a:noFill/>
              </a:ln>
            </p:spPr>
          </p:pic>
          <p:sp>
            <p:nvSpPr>
              <p:cNvPr id="959" name="Google Shape;959;p20"/>
              <p:cNvSpPr/>
              <p:nvPr/>
            </p:nvSpPr>
            <p:spPr>
              <a:xfrm>
                <a:off x="2409940" y="5288059"/>
                <a:ext cx="1145100" cy="490800"/>
              </a:xfrm>
              <a:prstGeom prst="roundRect">
                <a:avLst>
                  <a:gd fmla="val 16667" name="adj"/>
                </a:avLst>
              </a:prstGeom>
              <a:solidFill>
                <a:schemeClr val="lt1"/>
              </a:solidFill>
              <a:ln cap="flat" cmpd="sng" w="25400">
                <a:solidFill>
                  <a:srgbClr val="0A4DA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50"/>
                  <a:buFont typeface="Arial"/>
                  <a:buNone/>
                </a:pPr>
                <a:r>
                  <a:t/>
                </a:r>
                <a:endParaRPr b="0" i="0" sz="600" u="none" cap="none" strike="noStrike">
                  <a:solidFill>
                    <a:srgbClr val="FFFFFF"/>
                  </a:solidFill>
                  <a:latin typeface="Open Sans"/>
                  <a:ea typeface="Open Sans"/>
                  <a:cs typeface="Open Sans"/>
                  <a:sym typeface="Open Sans"/>
                </a:endParaRPr>
              </a:p>
            </p:txBody>
          </p:sp>
          <p:pic>
            <p:nvPicPr>
              <p:cNvPr id="960" name="Google Shape;960;p20"/>
              <p:cNvPicPr preferRelativeResize="0"/>
              <p:nvPr/>
            </p:nvPicPr>
            <p:blipFill rotWithShape="1">
              <a:blip r:embed="rId28">
                <a:alphaModFix/>
              </a:blip>
              <a:srcRect b="0" l="0" r="0" t="0"/>
              <a:stretch/>
            </p:blipFill>
            <p:spPr>
              <a:xfrm>
                <a:off x="3123844" y="5320642"/>
                <a:ext cx="409942" cy="409942"/>
              </a:xfrm>
              <a:prstGeom prst="rect">
                <a:avLst/>
              </a:prstGeom>
              <a:noFill/>
              <a:ln>
                <a:noFill/>
              </a:ln>
            </p:spPr>
          </p:pic>
          <p:sp>
            <p:nvSpPr>
              <p:cNvPr id="961" name="Google Shape;961;p20"/>
              <p:cNvSpPr txBox="1"/>
              <p:nvPr/>
            </p:nvSpPr>
            <p:spPr>
              <a:xfrm>
                <a:off x="2527955" y="5388853"/>
                <a:ext cx="737365" cy="308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IN" sz="500" u="none" cap="none" strike="noStrike">
                    <a:solidFill>
                      <a:srgbClr val="000000"/>
                    </a:solidFill>
                    <a:latin typeface="Open Sans"/>
                    <a:ea typeface="Open Sans"/>
                    <a:cs typeface="Open Sans"/>
                    <a:sym typeface="Open Sans"/>
                  </a:rPr>
                  <a:t>Test</a:t>
                </a:r>
                <a:endParaRPr b="0" i="0" sz="1100" u="none" cap="none" strike="noStrike">
                  <a:solidFill>
                    <a:srgbClr val="000000"/>
                  </a:solidFill>
                  <a:latin typeface="Open Sans"/>
                  <a:ea typeface="Open Sans"/>
                  <a:cs typeface="Open Sans"/>
                  <a:sym typeface="Open Sans"/>
                </a:endParaRPr>
              </a:p>
            </p:txBody>
          </p:sp>
          <p:sp>
            <p:nvSpPr>
              <p:cNvPr id="962" name="Google Shape;962;p20"/>
              <p:cNvSpPr txBox="1"/>
              <p:nvPr/>
            </p:nvSpPr>
            <p:spPr>
              <a:xfrm>
                <a:off x="2691924" y="5729781"/>
                <a:ext cx="952499" cy="280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IN" sz="400" u="none" cap="none" strike="noStrike">
                    <a:solidFill>
                      <a:srgbClr val="000000"/>
                    </a:solidFill>
                    <a:latin typeface="Open Sans"/>
                    <a:ea typeface="Open Sans"/>
                    <a:cs typeface="Open Sans"/>
                    <a:sym typeface="Open Sans"/>
                  </a:rPr>
                  <a:t>Pre-Production</a:t>
                </a:r>
                <a:endParaRPr b="0" i="0" sz="1050" u="none" cap="none" strike="noStrike">
                  <a:solidFill>
                    <a:srgbClr val="000000"/>
                  </a:solidFill>
                  <a:latin typeface="Open Sans"/>
                  <a:ea typeface="Open Sans"/>
                  <a:cs typeface="Open Sans"/>
                  <a:sym typeface="Open Sans"/>
                </a:endParaRPr>
              </a:p>
            </p:txBody>
          </p:sp>
          <p:sp>
            <p:nvSpPr>
              <p:cNvPr id="963" name="Google Shape;963;p20"/>
              <p:cNvSpPr txBox="1"/>
              <p:nvPr/>
            </p:nvSpPr>
            <p:spPr>
              <a:xfrm>
                <a:off x="2826989" y="5935176"/>
                <a:ext cx="753601" cy="280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IN" sz="400" u="none" cap="none" strike="noStrike">
                    <a:solidFill>
                      <a:srgbClr val="000000"/>
                    </a:solidFill>
                    <a:latin typeface="Open Sans"/>
                    <a:ea typeface="Open Sans"/>
                    <a:cs typeface="Open Sans"/>
                    <a:sym typeface="Open Sans"/>
                  </a:rPr>
                  <a:t>Production</a:t>
                </a:r>
                <a:endParaRPr b="0" i="0" sz="1050" u="none" cap="none" strike="noStrike">
                  <a:solidFill>
                    <a:srgbClr val="000000"/>
                  </a:solidFill>
                  <a:latin typeface="Open Sans"/>
                  <a:ea typeface="Open Sans"/>
                  <a:cs typeface="Open Sans"/>
                  <a:sym typeface="Open Sans"/>
                </a:endParaRPr>
              </a:p>
            </p:txBody>
          </p:sp>
        </p:grpSp>
        <p:sp>
          <p:nvSpPr>
            <p:cNvPr id="964" name="Google Shape;964;p20"/>
            <p:cNvSpPr txBox="1"/>
            <p:nvPr/>
          </p:nvSpPr>
          <p:spPr>
            <a:xfrm>
              <a:off x="596356" y="913067"/>
              <a:ext cx="1268700" cy="5129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Source Code Management</a:t>
              </a:r>
              <a:endParaRPr b="0" i="0" sz="900" u="none" cap="none" strike="noStrike">
                <a:solidFill>
                  <a:srgbClr val="000000"/>
                </a:solidFill>
                <a:latin typeface="Open Sans"/>
                <a:ea typeface="Open Sans"/>
                <a:cs typeface="Open Sans"/>
                <a:sym typeface="Open Sans"/>
              </a:endParaRPr>
            </a:p>
          </p:txBody>
        </p:sp>
        <p:sp>
          <p:nvSpPr>
            <p:cNvPr id="965" name="Google Shape;965;p20"/>
            <p:cNvSpPr txBox="1"/>
            <p:nvPr/>
          </p:nvSpPr>
          <p:spPr>
            <a:xfrm>
              <a:off x="3248409" y="913067"/>
              <a:ext cx="933601" cy="326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Build Tools</a:t>
              </a:r>
              <a:endParaRPr b="0" i="0" sz="900" u="none" cap="none" strike="noStrike">
                <a:solidFill>
                  <a:srgbClr val="000000"/>
                </a:solidFill>
                <a:latin typeface="Open Sans"/>
                <a:ea typeface="Open Sans"/>
                <a:cs typeface="Open Sans"/>
                <a:sym typeface="Open Sans"/>
              </a:endParaRPr>
            </a:p>
          </p:txBody>
        </p:sp>
        <p:sp>
          <p:nvSpPr>
            <p:cNvPr id="966" name="Google Shape;966;p20"/>
            <p:cNvSpPr txBox="1"/>
            <p:nvPr/>
          </p:nvSpPr>
          <p:spPr>
            <a:xfrm>
              <a:off x="5618725" y="913067"/>
              <a:ext cx="1005900" cy="3263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Unit Testing</a:t>
              </a:r>
              <a:endParaRPr b="0" i="0" sz="900" u="none" cap="none" strike="noStrike">
                <a:solidFill>
                  <a:srgbClr val="000000"/>
                </a:solidFill>
                <a:latin typeface="Open Sans"/>
                <a:ea typeface="Open Sans"/>
                <a:cs typeface="Open Sans"/>
                <a:sym typeface="Open Sans"/>
              </a:endParaRPr>
            </a:p>
          </p:txBody>
        </p:sp>
        <p:sp>
          <p:nvSpPr>
            <p:cNvPr id="967" name="Google Shape;967;p20"/>
            <p:cNvSpPr txBox="1"/>
            <p:nvPr/>
          </p:nvSpPr>
          <p:spPr>
            <a:xfrm>
              <a:off x="8038239" y="913067"/>
              <a:ext cx="1017900" cy="69943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Code Quality Analysis</a:t>
              </a:r>
              <a:endParaRPr b="0" i="0" sz="900" u="none" cap="none" strike="noStrike">
                <a:solidFill>
                  <a:srgbClr val="000000"/>
                </a:solidFill>
                <a:latin typeface="Open Sans"/>
                <a:ea typeface="Open Sans"/>
                <a:cs typeface="Open Sans"/>
                <a:sym typeface="Open Sans"/>
              </a:endParaRPr>
            </a:p>
          </p:txBody>
        </p:sp>
        <p:sp>
          <p:nvSpPr>
            <p:cNvPr id="968" name="Google Shape;968;p20"/>
            <p:cNvSpPr txBox="1"/>
            <p:nvPr/>
          </p:nvSpPr>
          <p:spPr>
            <a:xfrm>
              <a:off x="10116348" y="913067"/>
              <a:ext cx="1487100" cy="5129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Store valid binaries, packages</a:t>
              </a:r>
              <a:endParaRPr b="0" i="0" sz="900" u="none" cap="none" strike="noStrike">
                <a:solidFill>
                  <a:srgbClr val="000000"/>
                </a:solidFill>
                <a:latin typeface="Open Sans"/>
                <a:ea typeface="Open Sans"/>
                <a:cs typeface="Open Sans"/>
                <a:sym typeface="Open Sans"/>
              </a:endParaRPr>
            </a:p>
          </p:txBody>
        </p:sp>
        <p:sp>
          <p:nvSpPr>
            <p:cNvPr id="969" name="Google Shape;969;p20"/>
            <p:cNvSpPr txBox="1"/>
            <p:nvPr/>
          </p:nvSpPr>
          <p:spPr>
            <a:xfrm>
              <a:off x="10352344" y="4985207"/>
              <a:ext cx="1119900" cy="5129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Testing Frameworks</a:t>
              </a:r>
              <a:endParaRPr b="0" i="0" sz="900" u="none" cap="none" strike="noStrike">
                <a:solidFill>
                  <a:srgbClr val="000000"/>
                </a:solidFill>
                <a:latin typeface="Open Sans"/>
                <a:ea typeface="Open Sans"/>
                <a:cs typeface="Open Sans"/>
                <a:sym typeface="Open Sans"/>
              </a:endParaRPr>
            </a:p>
          </p:txBody>
        </p:sp>
        <p:sp>
          <p:nvSpPr>
            <p:cNvPr id="970" name="Google Shape;970;p20"/>
            <p:cNvSpPr txBox="1"/>
            <p:nvPr/>
          </p:nvSpPr>
          <p:spPr>
            <a:xfrm>
              <a:off x="7053429" y="4985207"/>
              <a:ext cx="2271301" cy="51290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Configuration Management and Deployment Tools</a:t>
              </a:r>
              <a:endParaRPr b="0" i="0" sz="900" u="none" cap="none" strike="noStrike">
                <a:solidFill>
                  <a:srgbClr val="000000"/>
                </a:solidFill>
                <a:latin typeface="Open Sans"/>
                <a:ea typeface="Open Sans"/>
                <a:cs typeface="Open Sans"/>
                <a:sym typeface="Open Sans"/>
              </a:endParaRPr>
            </a:p>
          </p:txBody>
        </p:sp>
        <p:sp>
          <p:nvSpPr>
            <p:cNvPr id="971" name="Google Shape;971;p20"/>
            <p:cNvSpPr txBox="1"/>
            <p:nvPr/>
          </p:nvSpPr>
          <p:spPr>
            <a:xfrm>
              <a:off x="220226" y="5053447"/>
              <a:ext cx="2538000" cy="32637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IN" sz="800" u="none" cap="none" strike="noStrike">
                  <a:solidFill>
                    <a:srgbClr val="000000"/>
                  </a:solidFill>
                  <a:latin typeface="Open Sans"/>
                  <a:ea typeface="Open Sans"/>
                  <a:cs typeface="Open Sans"/>
                  <a:sym typeface="Open Sans"/>
                </a:rPr>
                <a:t>Monitoring and Analytics Tool</a:t>
              </a:r>
              <a:endParaRPr b="0" i="0" sz="900" u="none" cap="none" strike="noStrike">
                <a:solidFill>
                  <a:srgbClr val="000000"/>
                </a:solidFill>
                <a:latin typeface="Open Sans"/>
                <a:ea typeface="Open Sans"/>
                <a:cs typeface="Open Sans"/>
                <a:sym typeface="Open San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grpSp>
        <p:nvGrpSpPr>
          <p:cNvPr id="976" name="Google Shape;976;p13"/>
          <p:cNvGrpSpPr/>
          <p:nvPr/>
        </p:nvGrpSpPr>
        <p:grpSpPr>
          <a:xfrm>
            <a:off x="6590948" y="814062"/>
            <a:ext cx="2168100" cy="3909396"/>
            <a:chOff x="-412439" y="1006251"/>
            <a:chExt cx="3498969" cy="5212528"/>
          </a:xfrm>
        </p:grpSpPr>
        <p:pic>
          <p:nvPicPr>
            <p:cNvPr descr="Background pattern&#10;&#10;Description automatically generated" id="977" name="Google Shape;977;p13"/>
            <p:cNvPicPr preferRelativeResize="0"/>
            <p:nvPr/>
          </p:nvPicPr>
          <p:blipFill rotWithShape="1">
            <a:blip r:embed="rId3">
              <a:alphaModFix/>
            </a:blip>
            <a:srcRect b="10961" l="10637" r="55540" t="3392"/>
            <a:stretch/>
          </p:blipFill>
          <p:spPr>
            <a:xfrm rot="10800000">
              <a:off x="-412439" y="1006251"/>
              <a:ext cx="3498969" cy="5212528"/>
            </a:xfrm>
            <a:custGeom>
              <a:rect b="b" l="l" r="r" t="t"/>
              <a:pathLst>
                <a:path extrusionOk="0" h="5212528" w="3498969">
                  <a:moveTo>
                    <a:pt x="3348653" y="5212528"/>
                  </a:moveTo>
                  <a:lnTo>
                    <a:pt x="150316" y="5212528"/>
                  </a:lnTo>
                  <a:cubicBezTo>
                    <a:pt x="67299" y="5212528"/>
                    <a:pt x="0" y="5145229"/>
                    <a:pt x="0" y="5062212"/>
                  </a:cubicBezTo>
                  <a:lnTo>
                    <a:pt x="0" y="150316"/>
                  </a:lnTo>
                  <a:cubicBezTo>
                    <a:pt x="0" y="67299"/>
                    <a:pt x="67299" y="0"/>
                    <a:pt x="150316" y="0"/>
                  </a:cubicBezTo>
                  <a:lnTo>
                    <a:pt x="3348653" y="0"/>
                  </a:lnTo>
                  <a:cubicBezTo>
                    <a:pt x="3431670" y="0"/>
                    <a:pt x="3498969" y="67299"/>
                    <a:pt x="3498969" y="150316"/>
                  </a:cubicBezTo>
                  <a:lnTo>
                    <a:pt x="3498969" y="5062212"/>
                  </a:lnTo>
                  <a:cubicBezTo>
                    <a:pt x="3498969" y="5145229"/>
                    <a:pt x="3431670" y="5212528"/>
                    <a:pt x="3348653" y="5212528"/>
                  </a:cubicBezTo>
                  <a:close/>
                </a:path>
              </a:pathLst>
            </a:custGeom>
            <a:noFill/>
            <a:ln>
              <a:noFill/>
            </a:ln>
          </p:spPr>
        </p:pic>
        <p:sp>
          <p:nvSpPr>
            <p:cNvPr id="978" name="Google Shape;978;p13"/>
            <p:cNvSpPr/>
            <p:nvPr/>
          </p:nvSpPr>
          <p:spPr>
            <a:xfrm>
              <a:off x="-412439" y="1006251"/>
              <a:ext cx="3498969" cy="2970924"/>
            </a:xfrm>
            <a:prstGeom prst="roundRect">
              <a:avLst>
                <a:gd fmla="val 4296" name="adj"/>
              </a:avLst>
            </a:prstGeom>
            <a:gradFill>
              <a:gsLst>
                <a:gs pos="0">
                  <a:srgbClr val="202D60"/>
                </a:gs>
                <a:gs pos="30000">
                  <a:srgbClr val="202D60"/>
                </a:gs>
                <a:gs pos="100000">
                  <a:srgbClr val="002842">
                    <a:alpha val="0"/>
                  </a:srgbClr>
                </a:gs>
              </a:gsLst>
              <a:lin ang="0" scaled="0"/>
            </a:gra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Open Sans"/>
                <a:ea typeface="Open Sans"/>
                <a:cs typeface="Open Sans"/>
                <a:sym typeface="Open Sans"/>
              </a:endParaRPr>
            </a:p>
          </p:txBody>
        </p:sp>
      </p:grpSp>
      <p:pic>
        <p:nvPicPr>
          <p:cNvPr id="979" name="Google Shape;979;p13"/>
          <p:cNvPicPr preferRelativeResize="0"/>
          <p:nvPr/>
        </p:nvPicPr>
        <p:blipFill rotWithShape="1">
          <a:blip r:embed="rId4">
            <a:alphaModFix/>
          </a:blip>
          <a:srcRect b="3897" l="27172" r="21937" t="5619"/>
          <a:stretch/>
        </p:blipFill>
        <p:spPr>
          <a:xfrm>
            <a:off x="6896861" y="1174459"/>
            <a:ext cx="1522334" cy="1522334"/>
          </a:xfrm>
          <a:custGeom>
            <a:rect b="b" l="l" r="r" t="t"/>
            <a:pathLst>
              <a:path extrusionOk="0" h="2971800" w="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ln>
            <a:noFill/>
          </a:ln>
        </p:spPr>
      </p:pic>
      <p:cxnSp>
        <p:nvCxnSpPr>
          <p:cNvPr id="980" name="Google Shape;980;p13"/>
          <p:cNvCxnSpPr/>
          <p:nvPr/>
        </p:nvCxnSpPr>
        <p:spPr>
          <a:xfrm>
            <a:off x="377390" y="927823"/>
            <a:ext cx="842400" cy="0"/>
          </a:xfrm>
          <a:prstGeom prst="straightConnector1">
            <a:avLst/>
          </a:prstGeom>
          <a:noFill/>
          <a:ln cap="flat" cmpd="sng" w="9525">
            <a:solidFill>
              <a:srgbClr val="A5A5A5"/>
            </a:solidFill>
            <a:prstDash val="solid"/>
            <a:round/>
            <a:headEnd len="sm" w="sm" type="none"/>
            <a:tailEnd len="sm" w="sm" type="none"/>
          </a:ln>
        </p:spPr>
      </p:cxnSp>
      <p:sp>
        <p:nvSpPr>
          <p:cNvPr id="981" name="Google Shape;981;p13"/>
          <p:cNvSpPr/>
          <p:nvPr/>
        </p:nvSpPr>
        <p:spPr>
          <a:xfrm>
            <a:off x="330298" y="1048781"/>
            <a:ext cx="1004889"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D7153A"/>
                </a:solidFill>
                <a:latin typeface="Open Sans"/>
                <a:ea typeface="Open Sans"/>
                <a:cs typeface="Open Sans"/>
                <a:sym typeface="Open Sans"/>
              </a:rPr>
              <a:t>Business </a:t>
            </a:r>
            <a:endParaRPr b="0" i="0" sz="975" u="none" cap="none" strike="noStrike">
              <a:solidFill>
                <a:srgbClr val="D7153A"/>
              </a:solidFill>
              <a:latin typeface="Open Sans"/>
              <a:ea typeface="Open Sans"/>
              <a:cs typeface="Open Sans"/>
              <a:sym typeface="Open Sans"/>
            </a:endParaRPr>
          </a:p>
          <a:p>
            <a:pPr indent="0" lvl="0" marL="0" marR="0" rtl="0" algn="l">
              <a:lnSpc>
                <a:spcPct val="120000"/>
              </a:lnSpc>
              <a:spcBef>
                <a:spcPts val="0"/>
              </a:spcBef>
              <a:spcAft>
                <a:spcPts val="0"/>
              </a:spcAft>
              <a:buNone/>
            </a:pPr>
            <a:r>
              <a:rPr b="1" i="0" lang="en-IN" sz="975" u="none" cap="none" strike="noStrike">
                <a:solidFill>
                  <a:srgbClr val="D7153A"/>
                </a:solidFill>
                <a:latin typeface="Open Sans"/>
                <a:ea typeface="Open Sans"/>
                <a:cs typeface="Open Sans"/>
                <a:sym typeface="Open Sans"/>
              </a:rPr>
              <a:t>Problem</a:t>
            </a:r>
            <a:endParaRPr b="0" i="0" sz="975" u="none" cap="none" strike="noStrike">
              <a:solidFill>
                <a:srgbClr val="D7153A"/>
              </a:solidFill>
              <a:latin typeface="Open Sans"/>
              <a:ea typeface="Open Sans"/>
              <a:cs typeface="Open Sans"/>
              <a:sym typeface="Open Sans"/>
            </a:endParaRPr>
          </a:p>
        </p:txBody>
      </p:sp>
      <p:sp>
        <p:nvSpPr>
          <p:cNvPr id="982" name="Google Shape;982;p13"/>
          <p:cNvSpPr/>
          <p:nvPr/>
        </p:nvSpPr>
        <p:spPr>
          <a:xfrm>
            <a:off x="1566707" y="987206"/>
            <a:ext cx="4758075" cy="775125"/>
          </a:xfrm>
          <a:prstGeom prst="rect">
            <a:avLst/>
          </a:prstGeom>
          <a:noFill/>
          <a:ln>
            <a:noFill/>
          </a:ln>
        </p:spPr>
        <p:txBody>
          <a:bodyPr anchorCtr="0" anchor="t" bIns="34275" lIns="68550" spcFirstLastPara="1" rIns="68550" wrap="square" tIns="34275">
            <a:noAutofit/>
          </a:bodyPr>
          <a:lstStyle/>
          <a:p>
            <a:pPr indent="-128588" lvl="0" marL="128588" marR="0" rtl="0" algn="l">
              <a:lnSpc>
                <a:spcPct val="100000"/>
              </a:lnSpc>
              <a:spcBef>
                <a:spcPts val="0"/>
              </a:spcBef>
              <a:spcAft>
                <a:spcPts val="0"/>
              </a:spcAft>
              <a:buClr>
                <a:srgbClr val="202124"/>
              </a:buClr>
              <a:buSzPts val="1100"/>
              <a:buFont typeface="Arial"/>
              <a:buChar char="•"/>
            </a:pPr>
            <a:r>
              <a:rPr b="1" i="0" lang="en-IN" sz="900" u="none" cap="none" strike="noStrike">
                <a:solidFill>
                  <a:srgbClr val="202124"/>
                </a:solidFill>
                <a:latin typeface="Open Sans"/>
                <a:ea typeface="Open Sans"/>
                <a:cs typeface="Open Sans"/>
                <a:sym typeface="Open Sans"/>
              </a:rPr>
              <a:t>Manage global telecom infrastructure and assets </a:t>
            </a:r>
            <a:r>
              <a:rPr b="0" i="0" lang="en-IN" sz="900" u="none" cap="none" strike="noStrike">
                <a:solidFill>
                  <a:srgbClr val="202124"/>
                </a:solidFill>
                <a:latin typeface="Open Sans"/>
                <a:ea typeface="Open Sans"/>
                <a:cs typeface="Open Sans"/>
                <a:sym typeface="Open Sans"/>
              </a:rPr>
              <a:t>for expanding dark fiber networks in North America.</a:t>
            </a:r>
            <a:endParaRPr b="0" i="0" sz="1200" u="none" cap="none" strike="noStrike">
              <a:solidFill>
                <a:srgbClr val="000000"/>
              </a:solidFill>
              <a:latin typeface="Open Sans"/>
              <a:ea typeface="Open Sans"/>
              <a:cs typeface="Open Sans"/>
              <a:sym typeface="Open Sans"/>
            </a:endParaRPr>
          </a:p>
          <a:p>
            <a:pPr indent="-128588" lvl="0" marL="128588" marR="0" rtl="0" algn="l">
              <a:lnSpc>
                <a:spcPct val="100000"/>
              </a:lnSpc>
              <a:spcBef>
                <a:spcPts val="225"/>
              </a:spcBef>
              <a:spcAft>
                <a:spcPts val="0"/>
              </a:spcAft>
              <a:buClr>
                <a:srgbClr val="202124"/>
              </a:buClr>
              <a:buSzPts val="1100"/>
              <a:buFont typeface="Arial"/>
              <a:buChar char="•"/>
            </a:pPr>
            <a:r>
              <a:rPr b="1" i="0" lang="en-IN" sz="900" u="none" cap="none" strike="noStrike">
                <a:solidFill>
                  <a:srgbClr val="202124"/>
                </a:solidFill>
                <a:latin typeface="Open Sans"/>
                <a:ea typeface="Open Sans"/>
                <a:cs typeface="Open Sans"/>
                <a:sym typeface="Open Sans"/>
              </a:rPr>
              <a:t>Lack of accurate asset and geospatial data </a:t>
            </a:r>
            <a:r>
              <a:rPr b="0" i="0" lang="en-IN" sz="900" u="none" cap="none" strike="noStrike">
                <a:solidFill>
                  <a:srgbClr val="202124"/>
                </a:solidFill>
                <a:latin typeface="Open Sans"/>
                <a:ea typeface="Open Sans"/>
                <a:cs typeface="Open Sans"/>
                <a:sym typeface="Open Sans"/>
              </a:rPr>
              <a:t>to create comprehensive asset databases and detailed maps for network planning and maintenance.</a:t>
            </a:r>
            <a:endParaRPr b="0" i="0" sz="1200" u="none" cap="none" strike="noStrike">
              <a:solidFill>
                <a:srgbClr val="000000"/>
              </a:solidFill>
              <a:latin typeface="Open Sans"/>
              <a:ea typeface="Open Sans"/>
              <a:cs typeface="Open Sans"/>
              <a:sym typeface="Open Sans"/>
            </a:endParaRPr>
          </a:p>
          <a:p>
            <a:pPr indent="-128588" lvl="0" marL="128588" marR="0" rtl="0" algn="l">
              <a:lnSpc>
                <a:spcPct val="100000"/>
              </a:lnSpc>
              <a:spcBef>
                <a:spcPts val="225"/>
              </a:spcBef>
              <a:spcAft>
                <a:spcPts val="0"/>
              </a:spcAft>
              <a:buClr>
                <a:srgbClr val="202124"/>
              </a:buClr>
              <a:buSzPts val="1100"/>
              <a:buFont typeface="Arial"/>
              <a:buChar char="•"/>
            </a:pPr>
            <a:r>
              <a:rPr b="1" i="0" lang="en-IN" sz="900" u="none" cap="none" strike="noStrike">
                <a:solidFill>
                  <a:srgbClr val="202124"/>
                </a:solidFill>
                <a:latin typeface="Open Sans"/>
                <a:ea typeface="Open Sans"/>
                <a:cs typeface="Open Sans"/>
                <a:sym typeface="Open Sans"/>
              </a:rPr>
              <a:t>Long lead times </a:t>
            </a:r>
            <a:r>
              <a:rPr b="0" i="0" lang="en-IN" sz="900" u="none" cap="none" strike="noStrike">
                <a:solidFill>
                  <a:srgbClr val="202124"/>
                </a:solidFill>
                <a:latin typeface="Open Sans"/>
                <a:ea typeface="Open Sans"/>
                <a:cs typeface="Open Sans"/>
                <a:sym typeface="Open Sans"/>
              </a:rPr>
              <a:t>to plan, design and build physical infrastructure.</a:t>
            </a:r>
            <a:endParaRPr b="0" i="0" sz="900" u="none" cap="none" strike="noStrike">
              <a:solidFill>
                <a:schemeClr val="dk1"/>
              </a:solidFill>
              <a:latin typeface="Open Sans"/>
              <a:ea typeface="Open Sans"/>
              <a:cs typeface="Open Sans"/>
              <a:sym typeface="Open Sans"/>
            </a:endParaRPr>
          </a:p>
        </p:txBody>
      </p:sp>
      <p:cxnSp>
        <p:nvCxnSpPr>
          <p:cNvPr id="983" name="Google Shape;983;p13"/>
          <p:cNvCxnSpPr/>
          <p:nvPr/>
        </p:nvCxnSpPr>
        <p:spPr>
          <a:xfrm>
            <a:off x="377389" y="2004488"/>
            <a:ext cx="842400" cy="0"/>
          </a:xfrm>
          <a:prstGeom prst="straightConnector1">
            <a:avLst/>
          </a:prstGeom>
          <a:noFill/>
          <a:ln cap="flat" cmpd="sng" w="9525">
            <a:solidFill>
              <a:srgbClr val="A5A5A5"/>
            </a:solidFill>
            <a:prstDash val="solid"/>
            <a:round/>
            <a:headEnd len="sm" w="sm" type="none"/>
            <a:tailEnd len="sm" w="sm" type="none"/>
          </a:ln>
        </p:spPr>
      </p:cxnSp>
      <p:sp>
        <p:nvSpPr>
          <p:cNvPr id="984" name="Google Shape;984;p13"/>
          <p:cNvSpPr/>
          <p:nvPr/>
        </p:nvSpPr>
        <p:spPr>
          <a:xfrm>
            <a:off x="330298" y="2135606"/>
            <a:ext cx="1088927"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012564"/>
                </a:solidFill>
                <a:latin typeface="Open Sans"/>
                <a:ea typeface="Open Sans"/>
                <a:cs typeface="Open Sans"/>
                <a:sym typeface="Open Sans"/>
              </a:rPr>
              <a:t>Implemented Solution </a:t>
            </a:r>
            <a:endParaRPr b="0" i="0" sz="975" u="none" cap="none" strike="noStrike">
              <a:solidFill>
                <a:srgbClr val="012564"/>
              </a:solidFill>
              <a:latin typeface="Open Sans"/>
              <a:ea typeface="Open Sans"/>
              <a:cs typeface="Open Sans"/>
              <a:sym typeface="Open Sans"/>
            </a:endParaRPr>
          </a:p>
        </p:txBody>
      </p:sp>
      <p:sp>
        <p:nvSpPr>
          <p:cNvPr id="985" name="Google Shape;985;p13"/>
          <p:cNvSpPr/>
          <p:nvPr/>
        </p:nvSpPr>
        <p:spPr>
          <a:xfrm>
            <a:off x="1566706" y="2067881"/>
            <a:ext cx="4443525" cy="1038825"/>
          </a:xfrm>
          <a:prstGeom prst="rect">
            <a:avLst/>
          </a:prstGeom>
          <a:noFill/>
          <a:ln>
            <a:noFill/>
          </a:ln>
        </p:spPr>
        <p:txBody>
          <a:bodyPr anchorCtr="0" anchor="t" bIns="34275" lIns="68550" spcFirstLastPara="1" rIns="68550" wrap="square" tIns="34275">
            <a:noAutofit/>
          </a:bodyPr>
          <a:lstStyle/>
          <a:p>
            <a:pPr indent="-128588" lvl="0" marL="128588" marR="0" rtl="0" algn="l">
              <a:lnSpc>
                <a:spcPct val="100000"/>
              </a:lnSpc>
              <a:spcBef>
                <a:spcPts val="0"/>
              </a:spcBef>
              <a:spcAft>
                <a:spcPts val="0"/>
              </a:spcAft>
              <a:buClr>
                <a:srgbClr val="202124"/>
              </a:buClr>
              <a:buSzPts val="1100"/>
              <a:buFont typeface="Arial"/>
              <a:buChar char="•"/>
            </a:pPr>
            <a:r>
              <a:rPr b="1" i="0" lang="en-IN" sz="900" u="none" cap="none" strike="noStrike">
                <a:solidFill>
                  <a:srgbClr val="202124"/>
                </a:solidFill>
                <a:latin typeface="Open Sans"/>
                <a:ea typeface="Open Sans"/>
                <a:cs typeface="Open Sans"/>
                <a:sym typeface="Open Sans"/>
              </a:rPr>
              <a:t>Full stack development of web application </a:t>
            </a:r>
            <a:r>
              <a:rPr b="0" i="0" lang="en-IN" sz="900" u="none" cap="none" strike="noStrike">
                <a:solidFill>
                  <a:srgbClr val="202124"/>
                </a:solidFill>
                <a:latin typeface="Open Sans"/>
                <a:ea typeface="Open Sans"/>
                <a:cs typeface="Open Sans"/>
                <a:sym typeface="Open Sans"/>
              </a:rPr>
              <a:t>using React.js front end with PostgreSQL database for a high-performance application.</a:t>
            </a:r>
            <a:endParaRPr b="0" i="0" sz="1200" u="none" cap="none" strike="noStrike">
              <a:solidFill>
                <a:srgbClr val="000000"/>
              </a:solidFill>
              <a:latin typeface="Open Sans"/>
              <a:ea typeface="Open Sans"/>
              <a:cs typeface="Open Sans"/>
              <a:sym typeface="Open Sans"/>
            </a:endParaRPr>
          </a:p>
          <a:p>
            <a:pPr indent="-128588" lvl="0" marL="128588" marR="0" rtl="0" algn="l">
              <a:lnSpc>
                <a:spcPct val="100000"/>
              </a:lnSpc>
              <a:spcBef>
                <a:spcPts val="225"/>
              </a:spcBef>
              <a:spcAft>
                <a:spcPts val="0"/>
              </a:spcAft>
              <a:buClr>
                <a:schemeClr val="dk1"/>
              </a:buClr>
              <a:buSzPts val="1100"/>
              <a:buFont typeface="Arial"/>
              <a:buChar char="•"/>
            </a:pPr>
            <a:r>
              <a:rPr b="1" i="0" lang="en-IN" sz="900" u="none" cap="none" strike="noStrike">
                <a:solidFill>
                  <a:schemeClr val="dk1"/>
                </a:solidFill>
                <a:latin typeface="Open Sans"/>
                <a:ea typeface="Open Sans"/>
                <a:cs typeface="Open Sans"/>
                <a:sym typeface="Open Sans"/>
              </a:rPr>
              <a:t>AI based Geospatial data integration and analysis </a:t>
            </a:r>
            <a:r>
              <a:rPr b="0" i="0" lang="en-IN" sz="900" u="none" cap="none" strike="noStrike">
                <a:solidFill>
                  <a:schemeClr val="dk1"/>
                </a:solidFill>
                <a:latin typeface="Open Sans"/>
                <a:ea typeface="Open Sans"/>
                <a:cs typeface="Open Sans"/>
                <a:sym typeface="Open Sans"/>
              </a:rPr>
              <a:t>to provide real-time visualization of geo features and fibre route plan recommendations</a:t>
            </a:r>
            <a:endParaRPr b="0" i="0" sz="1200" u="none" cap="none" strike="noStrike">
              <a:solidFill>
                <a:srgbClr val="000000"/>
              </a:solidFill>
              <a:latin typeface="Open Sans"/>
              <a:ea typeface="Open Sans"/>
              <a:cs typeface="Open Sans"/>
              <a:sym typeface="Open Sans"/>
            </a:endParaRPr>
          </a:p>
          <a:p>
            <a:pPr indent="-128588" lvl="0" marL="128588" marR="0" rtl="0" algn="l">
              <a:lnSpc>
                <a:spcPct val="100000"/>
              </a:lnSpc>
              <a:spcBef>
                <a:spcPts val="225"/>
              </a:spcBef>
              <a:spcAft>
                <a:spcPts val="0"/>
              </a:spcAft>
              <a:buClr>
                <a:schemeClr val="dk1"/>
              </a:buClr>
              <a:buSzPts val="1100"/>
              <a:buFont typeface="Arial"/>
              <a:buChar char="•"/>
            </a:pPr>
            <a:r>
              <a:rPr b="1" i="0" lang="en-IN" sz="900" u="none" cap="none" strike="noStrike">
                <a:solidFill>
                  <a:schemeClr val="dk1"/>
                </a:solidFill>
                <a:latin typeface="Open Sans"/>
                <a:ea typeface="Open Sans"/>
                <a:cs typeface="Open Sans"/>
                <a:sym typeface="Open Sans"/>
              </a:rPr>
              <a:t>Cloud based CI/CD platform </a:t>
            </a:r>
            <a:r>
              <a:rPr b="0" i="0" lang="en-IN" sz="900" u="none" cap="none" strike="noStrike">
                <a:solidFill>
                  <a:schemeClr val="dk1"/>
                </a:solidFill>
                <a:latin typeface="Open Sans"/>
                <a:ea typeface="Open Sans"/>
                <a:cs typeface="Open Sans"/>
                <a:sym typeface="Open Sans"/>
              </a:rPr>
              <a:t>for development environment with testing framework and tooling to support iterative builds.</a:t>
            </a:r>
            <a:endParaRPr b="0" i="0" sz="1200" u="none" cap="none" strike="noStrike">
              <a:solidFill>
                <a:srgbClr val="000000"/>
              </a:solidFill>
              <a:latin typeface="Open Sans"/>
              <a:ea typeface="Open Sans"/>
              <a:cs typeface="Open Sans"/>
              <a:sym typeface="Open Sans"/>
            </a:endParaRPr>
          </a:p>
          <a:p>
            <a:pPr indent="-128588" lvl="0" marL="128588" marR="0" rtl="0" algn="l">
              <a:lnSpc>
                <a:spcPct val="100000"/>
              </a:lnSpc>
              <a:spcBef>
                <a:spcPts val="225"/>
              </a:spcBef>
              <a:spcAft>
                <a:spcPts val="0"/>
              </a:spcAft>
              <a:buClr>
                <a:schemeClr val="dk1"/>
              </a:buClr>
              <a:buSzPts val="1100"/>
              <a:buFont typeface="Arial"/>
              <a:buChar char="•"/>
            </a:pPr>
            <a:r>
              <a:rPr b="1" i="0" lang="en-IN" sz="900" u="none" cap="none" strike="noStrike">
                <a:solidFill>
                  <a:schemeClr val="dk1"/>
                </a:solidFill>
                <a:latin typeface="Open Sans"/>
                <a:ea typeface="Open Sans"/>
                <a:cs typeface="Open Sans"/>
                <a:sym typeface="Open Sans"/>
              </a:rPr>
              <a:t>VR modelling of physical infrastructure </a:t>
            </a:r>
            <a:r>
              <a:rPr b="0" i="0" lang="en-IN" sz="900" u="none" cap="none" strike="noStrike">
                <a:solidFill>
                  <a:schemeClr val="dk1"/>
                </a:solidFill>
                <a:latin typeface="Open Sans"/>
                <a:ea typeface="Open Sans"/>
                <a:cs typeface="Open Sans"/>
                <a:sym typeface="Open Sans"/>
              </a:rPr>
              <a:t>allowing remote teams to design, construct, and support equipment huts to exact specifications.</a:t>
            </a:r>
            <a:endParaRPr b="0" i="0" sz="1200" u="none" cap="none" strike="noStrike">
              <a:solidFill>
                <a:srgbClr val="000000"/>
              </a:solidFill>
              <a:latin typeface="Open Sans"/>
              <a:ea typeface="Open Sans"/>
              <a:cs typeface="Open Sans"/>
              <a:sym typeface="Open Sans"/>
            </a:endParaRPr>
          </a:p>
        </p:txBody>
      </p:sp>
      <p:cxnSp>
        <p:nvCxnSpPr>
          <p:cNvPr id="986" name="Google Shape;986;p13"/>
          <p:cNvCxnSpPr/>
          <p:nvPr/>
        </p:nvCxnSpPr>
        <p:spPr>
          <a:xfrm>
            <a:off x="377389" y="3494694"/>
            <a:ext cx="842400" cy="0"/>
          </a:xfrm>
          <a:prstGeom prst="straightConnector1">
            <a:avLst/>
          </a:prstGeom>
          <a:noFill/>
          <a:ln cap="flat" cmpd="sng" w="9525">
            <a:solidFill>
              <a:srgbClr val="A5A5A5"/>
            </a:solidFill>
            <a:prstDash val="solid"/>
            <a:round/>
            <a:headEnd len="sm" w="sm" type="none"/>
            <a:tailEnd len="sm" w="sm" type="none"/>
          </a:ln>
        </p:spPr>
      </p:cxnSp>
      <p:cxnSp>
        <p:nvCxnSpPr>
          <p:cNvPr id="987" name="Google Shape;987;p13"/>
          <p:cNvCxnSpPr/>
          <p:nvPr/>
        </p:nvCxnSpPr>
        <p:spPr>
          <a:xfrm>
            <a:off x="1607025" y="927823"/>
            <a:ext cx="4279500" cy="0"/>
          </a:xfrm>
          <a:prstGeom prst="straightConnector1">
            <a:avLst/>
          </a:prstGeom>
          <a:noFill/>
          <a:ln cap="flat" cmpd="sng" w="9525">
            <a:solidFill>
              <a:srgbClr val="A5A5A5"/>
            </a:solidFill>
            <a:prstDash val="solid"/>
            <a:round/>
            <a:headEnd len="sm" w="sm" type="none"/>
            <a:tailEnd len="sm" w="sm" type="none"/>
          </a:ln>
        </p:spPr>
      </p:cxnSp>
      <p:cxnSp>
        <p:nvCxnSpPr>
          <p:cNvPr id="988" name="Google Shape;988;p13"/>
          <p:cNvCxnSpPr/>
          <p:nvPr/>
        </p:nvCxnSpPr>
        <p:spPr>
          <a:xfrm>
            <a:off x="1607025" y="2004488"/>
            <a:ext cx="4279500" cy="0"/>
          </a:xfrm>
          <a:prstGeom prst="straightConnector1">
            <a:avLst/>
          </a:prstGeom>
          <a:noFill/>
          <a:ln cap="flat" cmpd="sng" w="9525">
            <a:solidFill>
              <a:srgbClr val="A5A5A5"/>
            </a:solidFill>
            <a:prstDash val="solid"/>
            <a:round/>
            <a:headEnd len="sm" w="sm" type="none"/>
            <a:tailEnd len="sm" w="sm" type="none"/>
          </a:ln>
        </p:spPr>
      </p:cxnSp>
      <p:cxnSp>
        <p:nvCxnSpPr>
          <p:cNvPr id="989" name="Google Shape;989;p13"/>
          <p:cNvCxnSpPr/>
          <p:nvPr/>
        </p:nvCxnSpPr>
        <p:spPr>
          <a:xfrm>
            <a:off x="1607025" y="3494694"/>
            <a:ext cx="4279500" cy="0"/>
          </a:xfrm>
          <a:prstGeom prst="straightConnector1">
            <a:avLst/>
          </a:prstGeom>
          <a:noFill/>
          <a:ln cap="flat" cmpd="sng" w="9525">
            <a:solidFill>
              <a:srgbClr val="A5A5A5"/>
            </a:solidFill>
            <a:prstDash val="solid"/>
            <a:round/>
            <a:headEnd len="sm" w="sm" type="none"/>
            <a:tailEnd len="sm" w="sm" type="none"/>
          </a:ln>
        </p:spPr>
      </p:cxnSp>
      <p:sp>
        <p:nvSpPr>
          <p:cNvPr id="990" name="Google Shape;990;p13"/>
          <p:cNvSpPr/>
          <p:nvPr/>
        </p:nvSpPr>
        <p:spPr>
          <a:xfrm>
            <a:off x="330298" y="3636124"/>
            <a:ext cx="1088927"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2A7380"/>
                </a:solidFill>
                <a:latin typeface="Open Sans"/>
                <a:ea typeface="Open Sans"/>
                <a:cs typeface="Open Sans"/>
                <a:sym typeface="Open Sans"/>
              </a:rPr>
              <a:t>Delivered Benefits</a:t>
            </a:r>
            <a:endParaRPr b="0" i="0" sz="975" u="none" cap="none" strike="noStrike">
              <a:solidFill>
                <a:srgbClr val="2A7380"/>
              </a:solidFill>
              <a:latin typeface="Open Sans"/>
              <a:ea typeface="Open Sans"/>
              <a:cs typeface="Open Sans"/>
              <a:sym typeface="Open Sans"/>
            </a:endParaRPr>
          </a:p>
        </p:txBody>
      </p:sp>
      <p:sp>
        <p:nvSpPr>
          <p:cNvPr id="991" name="Google Shape;991;p13"/>
          <p:cNvSpPr/>
          <p:nvPr/>
        </p:nvSpPr>
        <p:spPr>
          <a:xfrm>
            <a:off x="1566706" y="3583248"/>
            <a:ext cx="3633944" cy="576450"/>
          </a:xfrm>
          <a:prstGeom prst="rect">
            <a:avLst/>
          </a:prstGeom>
          <a:noFill/>
          <a:ln>
            <a:noFill/>
          </a:ln>
        </p:spPr>
        <p:txBody>
          <a:bodyPr anchorCtr="0" anchor="t" bIns="34275" lIns="68550" spcFirstLastPara="1" rIns="68550" wrap="square" tIns="34275">
            <a:noAutofit/>
          </a:bodyPr>
          <a:lstStyle/>
          <a:p>
            <a:pPr indent="-128588" lvl="0" marL="128588" marR="0" rtl="0" algn="l">
              <a:lnSpc>
                <a:spcPct val="100000"/>
              </a:lnSpc>
              <a:spcBef>
                <a:spcPts val="0"/>
              </a:spcBef>
              <a:spcAft>
                <a:spcPts val="0"/>
              </a:spcAft>
              <a:buClr>
                <a:srgbClr val="202124"/>
              </a:buClr>
              <a:buSzPts val="1100"/>
              <a:buFont typeface="Arial"/>
              <a:buChar char="•"/>
            </a:pPr>
            <a:r>
              <a:rPr b="1" i="0" lang="en-IN" sz="900" u="none" cap="none" strike="noStrike">
                <a:solidFill>
                  <a:srgbClr val="202124"/>
                </a:solidFill>
                <a:latin typeface="Open Sans"/>
                <a:ea typeface="Open Sans"/>
                <a:cs typeface="Open Sans"/>
                <a:sym typeface="Open Sans"/>
              </a:rPr>
              <a:t>Minimum viable product </a:t>
            </a:r>
            <a:r>
              <a:rPr b="0" i="0" lang="en-IN" sz="900" u="none" cap="none" strike="noStrike">
                <a:solidFill>
                  <a:srgbClr val="202124"/>
                </a:solidFill>
                <a:latin typeface="Open Sans"/>
                <a:ea typeface="Open Sans"/>
                <a:cs typeface="Open Sans"/>
                <a:sym typeface="Open Sans"/>
              </a:rPr>
              <a:t>in production within six months</a:t>
            </a:r>
            <a:endParaRPr b="0" i="0" sz="1200" u="none" cap="none" strike="noStrike">
              <a:solidFill>
                <a:srgbClr val="000000"/>
              </a:solidFill>
              <a:latin typeface="Open Sans"/>
              <a:ea typeface="Open Sans"/>
              <a:cs typeface="Open Sans"/>
              <a:sym typeface="Open Sans"/>
            </a:endParaRPr>
          </a:p>
          <a:p>
            <a:pPr indent="-128588" lvl="0" marL="128588" marR="0" rtl="0" algn="l">
              <a:lnSpc>
                <a:spcPct val="100000"/>
              </a:lnSpc>
              <a:spcBef>
                <a:spcPts val="225"/>
              </a:spcBef>
              <a:spcAft>
                <a:spcPts val="0"/>
              </a:spcAft>
              <a:buClr>
                <a:srgbClr val="202124"/>
              </a:buClr>
              <a:buSzPts val="1100"/>
              <a:buFont typeface="Arial"/>
              <a:buChar char="•"/>
            </a:pPr>
            <a:r>
              <a:rPr b="1" i="0" lang="en-IN" sz="900" u="none" cap="none" strike="noStrike">
                <a:solidFill>
                  <a:srgbClr val="202124"/>
                </a:solidFill>
                <a:latin typeface="Open Sans"/>
                <a:ea typeface="Open Sans"/>
                <a:cs typeface="Open Sans"/>
                <a:sym typeface="Open Sans"/>
              </a:rPr>
              <a:t>Open source development </a:t>
            </a:r>
            <a:r>
              <a:rPr b="0" i="0" lang="en-IN" sz="900" u="none" cap="none" strike="noStrike">
                <a:solidFill>
                  <a:srgbClr val="202124"/>
                </a:solidFill>
                <a:latin typeface="Open Sans"/>
                <a:ea typeface="Open Sans"/>
                <a:cs typeface="Open Sans"/>
                <a:sym typeface="Open Sans"/>
              </a:rPr>
              <a:t>to increase portability and reduce cost</a:t>
            </a:r>
            <a:endParaRPr b="0" i="0" sz="1200" u="none" cap="none" strike="noStrike">
              <a:solidFill>
                <a:srgbClr val="000000"/>
              </a:solidFill>
              <a:latin typeface="Open Sans"/>
              <a:ea typeface="Open Sans"/>
              <a:cs typeface="Open Sans"/>
              <a:sym typeface="Open Sans"/>
            </a:endParaRPr>
          </a:p>
          <a:p>
            <a:pPr indent="-128588" lvl="0" marL="128588" marR="0" rtl="0" algn="l">
              <a:lnSpc>
                <a:spcPct val="100000"/>
              </a:lnSpc>
              <a:spcBef>
                <a:spcPts val="225"/>
              </a:spcBef>
              <a:spcAft>
                <a:spcPts val="0"/>
              </a:spcAft>
              <a:buClr>
                <a:srgbClr val="202124"/>
              </a:buClr>
              <a:buSzPts val="1100"/>
              <a:buFont typeface="Arial"/>
              <a:buChar char="•"/>
            </a:pPr>
            <a:r>
              <a:rPr b="1" i="0" lang="en-IN" sz="900" u="none" cap="none" strike="noStrike">
                <a:solidFill>
                  <a:srgbClr val="202124"/>
                </a:solidFill>
                <a:latin typeface="Open Sans"/>
                <a:ea typeface="Open Sans"/>
                <a:cs typeface="Open Sans"/>
                <a:sym typeface="Open Sans"/>
              </a:rPr>
              <a:t>Increased data quality </a:t>
            </a:r>
            <a:r>
              <a:rPr b="0" i="0" lang="en-IN" sz="900" u="none" cap="none" strike="noStrike">
                <a:solidFill>
                  <a:srgbClr val="202124"/>
                </a:solidFill>
                <a:latin typeface="Open Sans"/>
                <a:ea typeface="Open Sans"/>
                <a:cs typeface="Open Sans"/>
                <a:sym typeface="Open Sans"/>
              </a:rPr>
              <a:t>for route, circuit and network asset management</a:t>
            </a:r>
            <a:endParaRPr b="0" i="0" sz="1200" u="none" cap="none" strike="noStrike">
              <a:solidFill>
                <a:srgbClr val="000000"/>
              </a:solidFill>
              <a:latin typeface="Open Sans"/>
              <a:ea typeface="Open Sans"/>
              <a:cs typeface="Open Sans"/>
              <a:sym typeface="Open Sans"/>
            </a:endParaRPr>
          </a:p>
          <a:p>
            <a:pPr indent="-128588" lvl="0" marL="128588" marR="0" rtl="0" algn="l">
              <a:lnSpc>
                <a:spcPct val="100000"/>
              </a:lnSpc>
              <a:spcBef>
                <a:spcPts val="225"/>
              </a:spcBef>
              <a:spcAft>
                <a:spcPts val="0"/>
              </a:spcAft>
              <a:buClr>
                <a:srgbClr val="202124"/>
              </a:buClr>
              <a:buSzPts val="1100"/>
              <a:buFont typeface="Arial"/>
              <a:buChar char="•"/>
            </a:pPr>
            <a:r>
              <a:rPr b="1" i="0" lang="en-IN" sz="900" u="none" cap="none" strike="noStrike">
                <a:solidFill>
                  <a:srgbClr val="202124"/>
                </a:solidFill>
                <a:latin typeface="Open Sans"/>
                <a:ea typeface="Open Sans"/>
                <a:cs typeface="Open Sans"/>
                <a:sym typeface="Open Sans"/>
              </a:rPr>
              <a:t>Higher user satisfaction </a:t>
            </a:r>
            <a:r>
              <a:rPr b="0" i="0" lang="en-IN" sz="900" u="none" cap="none" strike="noStrike">
                <a:solidFill>
                  <a:srgbClr val="202124"/>
                </a:solidFill>
                <a:latin typeface="Open Sans"/>
                <a:ea typeface="Open Sans"/>
                <a:cs typeface="Open Sans"/>
                <a:sym typeface="Open Sans"/>
              </a:rPr>
              <a:t>with advanced front end technology to visualize and plan global network infrastructure</a:t>
            </a:r>
            <a:endParaRPr b="0" i="0" sz="1200" u="none" cap="none" strike="noStrike">
              <a:solidFill>
                <a:srgbClr val="000000"/>
              </a:solidFill>
              <a:latin typeface="Open Sans"/>
              <a:ea typeface="Open Sans"/>
              <a:cs typeface="Open Sans"/>
              <a:sym typeface="Open Sans"/>
            </a:endParaRPr>
          </a:p>
        </p:txBody>
      </p:sp>
      <p:sp>
        <p:nvSpPr>
          <p:cNvPr id="992" name="Google Shape;992;p13"/>
          <p:cNvSpPr txBox="1"/>
          <p:nvPr/>
        </p:nvSpPr>
        <p:spPr>
          <a:xfrm>
            <a:off x="6696578" y="2912729"/>
            <a:ext cx="1960425" cy="236700"/>
          </a:xfrm>
          <a:prstGeom prst="rect">
            <a:avLst/>
          </a:prstGeom>
          <a:noFill/>
          <a:ln>
            <a:noFill/>
          </a:ln>
        </p:spPr>
        <p:txBody>
          <a:bodyPr anchorCtr="0" anchor="t" bIns="34275" lIns="68550" spcFirstLastPara="1" rIns="68550" wrap="square" tIns="34275">
            <a:noAutofit/>
          </a:bodyPr>
          <a:lstStyle/>
          <a:p>
            <a:pPr indent="0" lvl="0" marL="0" marR="0" rtl="0" algn="l">
              <a:lnSpc>
                <a:spcPct val="110000"/>
              </a:lnSpc>
              <a:spcBef>
                <a:spcPts val="0"/>
              </a:spcBef>
              <a:spcAft>
                <a:spcPts val="0"/>
              </a:spcAft>
              <a:buNone/>
            </a:pPr>
            <a:r>
              <a:rPr b="1" i="0" lang="en-IN" sz="1050" u="none" cap="none" strike="noStrike">
                <a:solidFill>
                  <a:schemeClr val="lt1"/>
                </a:solidFill>
                <a:latin typeface="Montserrat"/>
                <a:ea typeface="Montserrat"/>
                <a:cs typeface="Montserrat"/>
                <a:sym typeface="Montserrat"/>
              </a:rPr>
              <a:t>MOST POPULAR SOCIAL NETWORKING PLATFORM IN THE WORLD</a:t>
            </a:r>
            <a:endParaRPr b="0" i="0" sz="825" u="none" cap="none" strike="noStrike">
              <a:solidFill>
                <a:srgbClr val="000000"/>
              </a:solidFill>
              <a:latin typeface="Arial"/>
              <a:ea typeface="Arial"/>
              <a:cs typeface="Arial"/>
              <a:sym typeface="Arial"/>
            </a:endParaRPr>
          </a:p>
        </p:txBody>
      </p:sp>
      <p:sp>
        <p:nvSpPr>
          <p:cNvPr id="993" name="Google Shape;993;p13"/>
          <p:cNvSpPr txBox="1"/>
          <p:nvPr/>
        </p:nvSpPr>
        <p:spPr>
          <a:xfrm>
            <a:off x="6705990" y="2731331"/>
            <a:ext cx="2053058" cy="188351"/>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None/>
            </a:pPr>
            <a:r>
              <a:rPr b="0" i="0" lang="en-IN" sz="825" u="none" cap="none" strike="noStrike">
                <a:solidFill>
                  <a:srgbClr val="FFB78B"/>
                </a:solidFill>
                <a:latin typeface="Open Sans"/>
                <a:ea typeface="Open Sans"/>
                <a:cs typeface="Open Sans"/>
                <a:sym typeface="Open Sans"/>
              </a:rPr>
              <a:t>CLIENT</a:t>
            </a:r>
            <a:endParaRPr b="0" i="0" sz="900" u="none" cap="none" strike="noStrike">
              <a:solidFill>
                <a:srgbClr val="FFB78B"/>
              </a:solidFill>
              <a:latin typeface="Open Sans"/>
              <a:ea typeface="Open Sans"/>
              <a:cs typeface="Open Sans"/>
              <a:sym typeface="Open Sans"/>
            </a:endParaRPr>
          </a:p>
        </p:txBody>
      </p:sp>
      <p:sp>
        <p:nvSpPr>
          <p:cNvPr id="994" name="Google Shape;994;p13"/>
          <p:cNvSpPr/>
          <p:nvPr/>
        </p:nvSpPr>
        <p:spPr>
          <a:xfrm>
            <a:off x="5438776" y="3715214"/>
            <a:ext cx="2762250" cy="1234616"/>
          </a:xfrm>
          <a:prstGeom prst="roundRect">
            <a:avLst>
              <a:gd fmla="val 7394" name="adj"/>
            </a:avLst>
          </a:prstGeom>
          <a:solidFill>
            <a:srgbClr val="FFB78B"/>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p:txBody>
      </p:sp>
      <p:sp>
        <p:nvSpPr>
          <p:cNvPr id="995" name="Google Shape;995;p13"/>
          <p:cNvSpPr/>
          <p:nvPr/>
        </p:nvSpPr>
        <p:spPr>
          <a:xfrm>
            <a:off x="5618711" y="3832387"/>
            <a:ext cx="1849950" cy="223123"/>
          </a:xfrm>
          <a:prstGeom prst="rect">
            <a:avLst/>
          </a:prstGeom>
          <a:no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None/>
            </a:pPr>
            <a:r>
              <a:rPr b="1" i="0" lang="en-IN" sz="975" u="none" cap="none" strike="noStrike">
                <a:solidFill>
                  <a:srgbClr val="071691"/>
                </a:solidFill>
                <a:latin typeface="Open Sans"/>
                <a:ea typeface="Open Sans"/>
                <a:cs typeface="Open Sans"/>
                <a:sym typeface="Open Sans"/>
              </a:rPr>
              <a:t>TECHNOLOGY</a:t>
            </a:r>
            <a:endParaRPr b="0" i="0" sz="975" u="none" cap="none" strike="noStrike">
              <a:solidFill>
                <a:srgbClr val="000000"/>
              </a:solidFill>
              <a:latin typeface="Open Sans"/>
              <a:ea typeface="Open Sans"/>
              <a:cs typeface="Open Sans"/>
              <a:sym typeface="Open Sans"/>
            </a:endParaRPr>
          </a:p>
        </p:txBody>
      </p:sp>
      <p:pic>
        <p:nvPicPr>
          <p:cNvPr descr="A picture containing person, person, lady, crowd&#10;&#10;Description automatically generated" id="996" name="Google Shape;996;p13"/>
          <p:cNvPicPr preferRelativeResize="0"/>
          <p:nvPr/>
        </p:nvPicPr>
        <p:blipFill rotWithShape="1">
          <a:blip r:embed="rId5">
            <a:alphaModFix/>
          </a:blip>
          <a:srcRect b="39957" l="2119" r="8274" t="661"/>
          <a:stretch/>
        </p:blipFill>
        <p:spPr>
          <a:xfrm>
            <a:off x="7201961" y="1479559"/>
            <a:ext cx="915300" cy="914540"/>
          </a:xfrm>
          <a:custGeom>
            <a:rect b="b" l="l" r="r" t="t"/>
            <a:pathLst>
              <a:path extrusionOk="0" h="4089400" w="4089400">
                <a:moveTo>
                  <a:pt x="2044700" y="0"/>
                </a:moveTo>
                <a:cubicBezTo>
                  <a:pt x="3173957" y="0"/>
                  <a:pt x="4089400" y="915443"/>
                  <a:pt x="4089400" y="2044700"/>
                </a:cubicBezTo>
                <a:cubicBezTo>
                  <a:pt x="4089400" y="3173957"/>
                  <a:pt x="3173957" y="4089400"/>
                  <a:pt x="2044700" y="4089400"/>
                </a:cubicBezTo>
                <a:cubicBezTo>
                  <a:pt x="915443" y="4089400"/>
                  <a:pt x="0" y="3173957"/>
                  <a:pt x="0" y="2044700"/>
                </a:cubicBezTo>
                <a:cubicBezTo>
                  <a:pt x="0" y="915443"/>
                  <a:pt x="915443" y="0"/>
                  <a:pt x="2044700" y="0"/>
                </a:cubicBezTo>
                <a:close/>
              </a:path>
            </a:pathLst>
          </a:custGeom>
          <a:noFill/>
          <a:ln cap="flat" cmpd="sng" w="76200">
            <a:solidFill>
              <a:schemeClr val="lt1"/>
            </a:solidFill>
            <a:prstDash val="solid"/>
            <a:round/>
            <a:headEnd len="sm" w="sm" type="none"/>
            <a:tailEnd len="sm" w="sm" type="none"/>
          </a:ln>
        </p:spPr>
      </p:pic>
      <p:cxnSp>
        <p:nvCxnSpPr>
          <p:cNvPr id="997" name="Google Shape;997;p13"/>
          <p:cNvCxnSpPr/>
          <p:nvPr/>
        </p:nvCxnSpPr>
        <p:spPr>
          <a:xfrm>
            <a:off x="5655309" y="4479208"/>
            <a:ext cx="2295000" cy="0"/>
          </a:xfrm>
          <a:prstGeom prst="straightConnector1">
            <a:avLst/>
          </a:prstGeom>
          <a:noFill/>
          <a:ln cap="flat" cmpd="sng" w="9525">
            <a:solidFill>
              <a:srgbClr val="3F3F3F"/>
            </a:solidFill>
            <a:prstDash val="solid"/>
            <a:miter lim="800000"/>
            <a:headEnd len="sm" w="sm" type="none"/>
            <a:tailEnd len="sm" w="sm" type="none"/>
          </a:ln>
        </p:spPr>
      </p:cxnSp>
      <p:cxnSp>
        <p:nvCxnSpPr>
          <p:cNvPr id="998" name="Google Shape;998;p13"/>
          <p:cNvCxnSpPr/>
          <p:nvPr/>
        </p:nvCxnSpPr>
        <p:spPr>
          <a:xfrm>
            <a:off x="6570787" y="4089638"/>
            <a:ext cx="0" cy="710178"/>
          </a:xfrm>
          <a:prstGeom prst="straightConnector1">
            <a:avLst/>
          </a:prstGeom>
          <a:noFill/>
          <a:ln cap="flat" cmpd="sng" w="9525">
            <a:solidFill>
              <a:srgbClr val="3F3F3F"/>
            </a:solidFill>
            <a:prstDash val="solid"/>
            <a:miter lim="800000"/>
            <a:headEnd len="sm" w="sm" type="none"/>
            <a:tailEnd len="sm" w="sm" type="none"/>
          </a:ln>
        </p:spPr>
      </p:cxnSp>
      <p:cxnSp>
        <p:nvCxnSpPr>
          <p:cNvPr id="999" name="Google Shape;999;p13"/>
          <p:cNvCxnSpPr/>
          <p:nvPr/>
        </p:nvCxnSpPr>
        <p:spPr>
          <a:xfrm>
            <a:off x="7349246" y="4080113"/>
            <a:ext cx="0" cy="387000"/>
          </a:xfrm>
          <a:prstGeom prst="straightConnector1">
            <a:avLst/>
          </a:prstGeom>
          <a:noFill/>
          <a:ln cap="flat" cmpd="sng" w="9525">
            <a:solidFill>
              <a:srgbClr val="3F3F3F"/>
            </a:solidFill>
            <a:prstDash val="solid"/>
            <a:miter lim="800000"/>
            <a:headEnd len="sm" w="sm" type="none"/>
            <a:tailEnd len="sm" w="sm" type="none"/>
          </a:ln>
        </p:spPr>
      </p:cxnSp>
      <p:pic>
        <p:nvPicPr>
          <p:cNvPr descr="Amazon Web Services - Wikipedia" id="1000" name="Google Shape;1000;p13"/>
          <p:cNvPicPr preferRelativeResize="0"/>
          <p:nvPr/>
        </p:nvPicPr>
        <p:blipFill rotWithShape="1">
          <a:blip r:embed="rId6">
            <a:alphaModFix/>
          </a:blip>
          <a:srcRect b="0" l="0" r="0" t="0"/>
          <a:stretch/>
        </p:blipFill>
        <p:spPr>
          <a:xfrm>
            <a:off x="7505596" y="4150194"/>
            <a:ext cx="369693" cy="221201"/>
          </a:xfrm>
          <a:prstGeom prst="rect">
            <a:avLst/>
          </a:prstGeom>
          <a:noFill/>
          <a:ln>
            <a:noFill/>
          </a:ln>
        </p:spPr>
      </p:pic>
      <p:pic>
        <p:nvPicPr>
          <p:cNvPr descr="React – Logos Download" id="1001" name="Google Shape;1001;p13"/>
          <p:cNvPicPr preferRelativeResize="0"/>
          <p:nvPr/>
        </p:nvPicPr>
        <p:blipFill rotWithShape="1">
          <a:blip r:embed="rId7">
            <a:alphaModFix/>
          </a:blip>
          <a:srcRect b="0" l="0" r="0" t="0"/>
          <a:stretch/>
        </p:blipFill>
        <p:spPr>
          <a:xfrm>
            <a:off x="5728271" y="4138960"/>
            <a:ext cx="634079" cy="212927"/>
          </a:xfrm>
          <a:prstGeom prst="rect">
            <a:avLst/>
          </a:prstGeom>
          <a:noFill/>
          <a:ln>
            <a:noFill/>
          </a:ln>
        </p:spPr>
      </p:pic>
      <p:pic>
        <p:nvPicPr>
          <p:cNvPr descr="Logo, icon&#10;&#10;Description automatically generated" id="1002" name="Google Shape;1002;p13"/>
          <p:cNvPicPr preferRelativeResize="0"/>
          <p:nvPr/>
        </p:nvPicPr>
        <p:blipFill rotWithShape="1">
          <a:blip r:embed="rId8">
            <a:alphaModFix/>
          </a:blip>
          <a:srcRect b="0" l="0" r="0" t="0"/>
          <a:stretch/>
        </p:blipFill>
        <p:spPr>
          <a:xfrm>
            <a:off x="6723517" y="4047464"/>
            <a:ext cx="476234" cy="357819"/>
          </a:xfrm>
          <a:prstGeom prst="rect">
            <a:avLst/>
          </a:prstGeom>
          <a:noFill/>
          <a:ln>
            <a:noFill/>
          </a:ln>
        </p:spPr>
      </p:pic>
      <p:pic>
        <p:nvPicPr>
          <p:cNvPr descr="A picture containing logo&#10;&#10;Description automatically generated" id="1003" name="Google Shape;1003;p13"/>
          <p:cNvPicPr preferRelativeResize="0"/>
          <p:nvPr/>
        </p:nvPicPr>
        <p:blipFill rotWithShape="1">
          <a:blip r:embed="rId9">
            <a:alphaModFix/>
          </a:blip>
          <a:srcRect b="0" l="0" r="0" t="0"/>
          <a:stretch/>
        </p:blipFill>
        <p:spPr>
          <a:xfrm>
            <a:off x="5686103" y="4585222"/>
            <a:ext cx="767232" cy="205070"/>
          </a:xfrm>
          <a:prstGeom prst="rect">
            <a:avLst/>
          </a:prstGeom>
          <a:noFill/>
          <a:ln>
            <a:noFill/>
          </a:ln>
        </p:spPr>
      </p:pic>
      <p:sp>
        <p:nvSpPr>
          <p:cNvPr id="1004" name="Google Shape;1004;p13"/>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SUCCESS STORY</a:t>
            </a:r>
            <a:endParaRPr/>
          </a:p>
        </p:txBody>
      </p:sp>
      <p:sp>
        <p:nvSpPr>
          <p:cNvPr id="1005" name="Google Shape;1005;p13"/>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Geo Information System Application Development</a:t>
            </a:r>
            <a:endParaRPr/>
          </a:p>
        </p:txBody>
      </p:sp>
      <p:cxnSp>
        <p:nvCxnSpPr>
          <p:cNvPr id="1006" name="Google Shape;1006;p13"/>
          <p:cNvCxnSpPr/>
          <p:nvPr/>
        </p:nvCxnSpPr>
        <p:spPr>
          <a:xfrm>
            <a:off x="7349246" y="4371395"/>
            <a:ext cx="0" cy="387000"/>
          </a:xfrm>
          <a:prstGeom prst="straightConnector1">
            <a:avLst/>
          </a:prstGeom>
          <a:noFill/>
          <a:ln cap="flat" cmpd="sng" w="9525">
            <a:solidFill>
              <a:srgbClr val="3F3F3F"/>
            </a:solidFill>
            <a:prstDash val="solid"/>
            <a:miter lim="800000"/>
            <a:headEnd len="sm" w="sm" type="none"/>
            <a:tailEnd len="sm" w="sm" type="none"/>
          </a:ln>
        </p:spPr>
      </p:cxnSp>
      <p:pic>
        <p:nvPicPr>
          <p:cNvPr id="1007" name="Google Shape;1007;p13"/>
          <p:cNvPicPr preferRelativeResize="0"/>
          <p:nvPr/>
        </p:nvPicPr>
        <p:blipFill rotWithShape="1">
          <a:blip r:embed="rId10">
            <a:alphaModFix/>
          </a:blip>
          <a:srcRect b="0" l="0" r="0" t="0"/>
          <a:stretch/>
        </p:blipFill>
        <p:spPr>
          <a:xfrm>
            <a:off x="7468661" y="4562702"/>
            <a:ext cx="590907" cy="303635"/>
          </a:xfrm>
          <a:prstGeom prst="rect">
            <a:avLst/>
          </a:prstGeom>
          <a:noFill/>
          <a:ln>
            <a:noFill/>
          </a:ln>
        </p:spPr>
      </p:pic>
      <p:pic>
        <p:nvPicPr>
          <p:cNvPr id="1008" name="Google Shape;1008;p13"/>
          <p:cNvPicPr preferRelativeResize="0"/>
          <p:nvPr/>
        </p:nvPicPr>
        <p:blipFill rotWithShape="1">
          <a:blip r:embed="rId11">
            <a:alphaModFix/>
          </a:blip>
          <a:srcRect b="0" l="0" r="0" t="0"/>
          <a:stretch/>
        </p:blipFill>
        <p:spPr>
          <a:xfrm>
            <a:off x="6779225" y="4614062"/>
            <a:ext cx="374341" cy="1406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grpSp>
        <p:nvGrpSpPr>
          <p:cNvPr id="1013" name="Google Shape;1013;p14"/>
          <p:cNvGrpSpPr/>
          <p:nvPr/>
        </p:nvGrpSpPr>
        <p:grpSpPr>
          <a:xfrm>
            <a:off x="6590948" y="814062"/>
            <a:ext cx="2168661" cy="3909391"/>
            <a:chOff x="8195000" y="1063984"/>
            <a:chExt cx="3498969" cy="5212521"/>
          </a:xfrm>
        </p:grpSpPr>
        <p:pic>
          <p:nvPicPr>
            <p:cNvPr descr="Background pattern&#10;&#10;Description automatically generated" id="1014" name="Google Shape;1014;p14"/>
            <p:cNvPicPr preferRelativeResize="0"/>
            <p:nvPr/>
          </p:nvPicPr>
          <p:blipFill rotWithShape="1">
            <a:blip r:embed="rId3">
              <a:alphaModFix/>
            </a:blip>
            <a:srcRect b="437" l="12851" r="49942" t="5988"/>
            <a:stretch/>
          </p:blipFill>
          <p:spPr>
            <a:xfrm flipH="1" rot="10800000">
              <a:off x="8195000" y="1063984"/>
              <a:ext cx="3498969" cy="5212521"/>
            </a:xfrm>
            <a:custGeom>
              <a:rect b="b" l="l" r="r" t="t"/>
              <a:pathLst>
                <a:path extrusionOk="0" h="5212521" w="3498969">
                  <a:moveTo>
                    <a:pt x="150316" y="5212521"/>
                  </a:moveTo>
                  <a:lnTo>
                    <a:pt x="3348653" y="5212521"/>
                  </a:lnTo>
                  <a:cubicBezTo>
                    <a:pt x="3431670" y="5212521"/>
                    <a:pt x="3498969" y="5145222"/>
                    <a:pt x="3498969" y="5062205"/>
                  </a:cubicBezTo>
                  <a:lnTo>
                    <a:pt x="3498969" y="150316"/>
                  </a:lnTo>
                  <a:cubicBezTo>
                    <a:pt x="3498969" y="67299"/>
                    <a:pt x="3431670" y="0"/>
                    <a:pt x="3348653" y="0"/>
                  </a:cubicBezTo>
                  <a:lnTo>
                    <a:pt x="150316" y="0"/>
                  </a:lnTo>
                  <a:cubicBezTo>
                    <a:pt x="67299" y="0"/>
                    <a:pt x="0" y="67299"/>
                    <a:pt x="0" y="150316"/>
                  </a:cubicBezTo>
                  <a:lnTo>
                    <a:pt x="0" y="5062205"/>
                  </a:lnTo>
                  <a:cubicBezTo>
                    <a:pt x="0" y="5145222"/>
                    <a:pt x="67299" y="5212521"/>
                    <a:pt x="150316" y="5212521"/>
                  </a:cubicBezTo>
                  <a:close/>
                </a:path>
              </a:pathLst>
            </a:custGeom>
            <a:noFill/>
            <a:ln>
              <a:noFill/>
            </a:ln>
          </p:spPr>
        </p:pic>
        <p:sp>
          <p:nvSpPr>
            <p:cNvPr id="1015" name="Google Shape;1015;p14"/>
            <p:cNvSpPr/>
            <p:nvPr/>
          </p:nvSpPr>
          <p:spPr>
            <a:xfrm rot="10800000">
              <a:off x="8195068" y="1064004"/>
              <a:ext cx="3498900" cy="5212500"/>
            </a:xfrm>
            <a:prstGeom prst="roundRect">
              <a:avLst>
                <a:gd fmla="val 4296" name="adj"/>
              </a:avLst>
            </a:prstGeom>
            <a:gradFill>
              <a:gsLst>
                <a:gs pos="0">
                  <a:srgbClr val="44266E">
                    <a:alpha val="66666"/>
                  </a:srgbClr>
                </a:gs>
                <a:gs pos="29000">
                  <a:srgbClr val="44266E">
                    <a:alpha val="66666"/>
                  </a:srgbClr>
                </a:gs>
                <a:gs pos="90000">
                  <a:srgbClr val="002842">
                    <a:alpha val="7843"/>
                  </a:srgbClr>
                </a:gs>
                <a:gs pos="100000">
                  <a:srgbClr val="002842">
                    <a:alpha val="7843"/>
                  </a:srgbClr>
                </a:gs>
              </a:gsLst>
              <a:lin ang="5400012" scaled="0"/>
            </a:gra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825" u="none" cap="none" strike="noStrike">
                <a:solidFill>
                  <a:schemeClr val="lt1"/>
                </a:solidFill>
                <a:latin typeface="Open Sans"/>
                <a:ea typeface="Open Sans"/>
                <a:cs typeface="Open Sans"/>
                <a:sym typeface="Open Sans"/>
              </a:endParaRPr>
            </a:p>
          </p:txBody>
        </p:sp>
      </p:grpSp>
      <p:sp>
        <p:nvSpPr>
          <p:cNvPr id="1016" name="Google Shape;1016;p14"/>
          <p:cNvSpPr/>
          <p:nvPr/>
        </p:nvSpPr>
        <p:spPr>
          <a:xfrm>
            <a:off x="5438776" y="3715214"/>
            <a:ext cx="2514599" cy="1234616"/>
          </a:xfrm>
          <a:prstGeom prst="roundRect">
            <a:avLst>
              <a:gd fmla="val 7394" name="adj"/>
            </a:avLst>
          </a:prstGeom>
          <a:solidFill>
            <a:srgbClr val="FFB78B"/>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p:txBody>
      </p:sp>
      <p:sp>
        <p:nvSpPr>
          <p:cNvPr id="1017" name="Google Shape;1017;p14"/>
          <p:cNvSpPr/>
          <p:nvPr/>
        </p:nvSpPr>
        <p:spPr>
          <a:xfrm>
            <a:off x="5618711" y="3832387"/>
            <a:ext cx="1849950" cy="223123"/>
          </a:xfrm>
          <a:prstGeom prst="rect">
            <a:avLst/>
          </a:prstGeom>
          <a:no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None/>
            </a:pPr>
            <a:r>
              <a:rPr b="1" i="0" lang="en-IN" sz="975" u="none" cap="none" strike="noStrike">
                <a:solidFill>
                  <a:srgbClr val="071691"/>
                </a:solidFill>
                <a:latin typeface="Open Sans"/>
                <a:ea typeface="Open Sans"/>
                <a:cs typeface="Open Sans"/>
                <a:sym typeface="Open Sans"/>
              </a:rPr>
              <a:t>TECHNOLOGY</a:t>
            </a:r>
            <a:endParaRPr b="0" i="0" sz="975" u="none" cap="none" strike="noStrike">
              <a:solidFill>
                <a:srgbClr val="000000"/>
              </a:solidFill>
              <a:latin typeface="Open Sans"/>
              <a:ea typeface="Open Sans"/>
              <a:cs typeface="Open Sans"/>
              <a:sym typeface="Open Sans"/>
            </a:endParaRPr>
          </a:p>
        </p:txBody>
      </p:sp>
      <p:cxnSp>
        <p:nvCxnSpPr>
          <p:cNvPr id="1018" name="Google Shape;1018;p14"/>
          <p:cNvCxnSpPr/>
          <p:nvPr/>
        </p:nvCxnSpPr>
        <p:spPr>
          <a:xfrm>
            <a:off x="377390" y="754732"/>
            <a:ext cx="842400" cy="0"/>
          </a:xfrm>
          <a:prstGeom prst="straightConnector1">
            <a:avLst/>
          </a:prstGeom>
          <a:noFill/>
          <a:ln cap="flat" cmpd="sng" w="9525">
            <a:solidFill>
              <a:srgbClr val="A5A5A5"/>
            </a:solidFill>
            <a:prstDash val="solid"/>
            <a:round/>
            <a:headEnd len="sm" w="sm" type="none"/>
            <a:tailEnd len="sm" w="sm" type="none"/>
          </a:ln>
        </p:spPr>
      </p:cxnSp>
      <p:sp>
        <p:nvSpPr>
          <p:cNvPr id="1019" name="Google Shape;1019;p14"/>
          <p:cNvSpPr/>
          <p:nvPr/>
        </p:nvSpPr>
        <p:spPr>
          <a:xfrm>
            <a:off x="330298" y="875690"/>
            <a:ext cx="887850"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D7153A"/>
                </a:solidFill>
                <a:latin typeface="Open Sans"/>
                <a:ea typeface="Open Sans"/>
                <a:cs typeface="Open Sans"/>
                <a:sym typeface="Open Sans"/>
              </a:rPr>
              <a:t>Business </a:t>
            </a:r>
            <a:endParaRPr b="0" i="0" sz="975" u="none" cap="none" strike="noStrike">
              <a:solidFill>
                <a:srgbClr val="D7153A"/>
              </a:solidFill>
              <a:latin typeface="Open Sans"/>
              <a:ea typeface="Open Sans"/>
              <a:cs typeface="Open Sans"/>
              <a:sym typeface="Open Sans"/>
            </a:endParaRPr>
          </a:p>
          <a:p>
            <a:pPr indent="0" lvl="0" marL="0" marR="0" rtl="0" algn="l">
              <a:lnSpc>
                <a:spcPct val="120000"/>
              </a:lnSpc>
              <a:spcBef>
                <a:spcPts val="0"/>
              </a:spcBef>
              <a:spcAft>
                <a:spcPts val="0"/>
              </a:spcAft>
              <a:buNone/>
            </a:pPr>
            <a:r>
              <a:rPr b="1" i="0" lang="en-IN" sz="975" u="none" cap="none" strike="noStrike">
                <a:solidFill>
                  <a:srgbClr val="D7153A"/>
                </a:solidFill>
                <a:latin typeface="Open Sans"/>
                <a:ea typeface="Open Sans"/>
                <a:cs typeface="Open Sans"/>
                <a:sym typeface="Open Sans"/>
              </a:rPr>
              <a:t>Problem</a:t>
            </a:r>
            <a:endParaRPr b="0" i="0" sz="975" u="none" cap="none" strike="noStrike">
              <a:solidFill>
                <a:srgbClr val="D7153A"/>
              </a:solidFill>
              <a:latin typeface="Open Sans"/>
              <a:ea typeface="Open Sans"/>
              <a:cs typeface="Open Sans"/>
              <a:sym typeface="Open Sans"/>
            </a:endParaRPr>
          </a:p>
        </p:txBody>
      </p:sp>
      <p:sp>
        <p:nvSpPr>
          <p:cNvPr id="1020" name="Google Shape;1020;p14"/>
          <p:cNvSpPr/>
          <p:nvPr/>
        </p:nvSpPr>
        <p:spPr>
          <a:xfrm>
            <a:off x="1557181" y="746348"/>
            <a:ext cx="4434044" cy="775125"/>
          </a:xfrm>
          <a:prstGeom prst="rect">
            <a:avLst/>
          </a:prstGeom>
          <a:noFill/>
          <a:ln>
            <a:noFill/>
          </a:ln>
        </p:spPr>
        <p:txBody>
          <a:bodyPr anchorCtr="0" anchor="t" bIns="34275" lIns="68550" spcFirstLastPara="1" rIns="68550" wrap="square" tIns="34275">
            <a:noAutofit/>
          </a:bodyPr>
          <a:lstStyle/>
          <a:p>
            <a:pPr indent="0" lvl="0" marL="0" marR="0" rtl="0" algn="l">
              <a:lnSpc>
                <a:spcPct val="120000"/>
              </a:lnSpc>
              <a:spcBef>
                <a:spcPts val="450"/>
              </a:spcBef>
              <a:spcAft>
                <a:spcPts val="450"/>
              </a:spcAft>
              <a:buNone/>
            </a:pPr>
            <a:r>
              <a:rPr b="0" i="0" lang="en-IN" sz="900" u="none" cap="none" strike="noStrike">
                <a:solidFill>
                  <a:srgbClr val="000000"/>
                </a:solidFill>
                <a:latin typeface="Open Sans"/>
                <a:ea typeface="Open Sans"/>
                <a:cs typeface="Open Sans"/>
                <a:sym typeface="Open Sans"/>
              </a:rPr>
              <a:t>Client had been gathering data for their global health programs from various sources in different forms since 2000. Handling and processing large datasets in multiple formats from different applications has been a challenge due to </a:t>
            </a:r>
            <a:r>
              <a:rPr b="1" i="0" lang="en-IN" sz="900" u="none" cap="none" strike="noStrike">
                <a:solidFill>
                  <a:srgbClr val="000000"/>
                </a:solidFill>
                <a:latin typeface="Open Sans"/>
                <a:ea typeface="Open Sans"/>
                <a:cs typeface="Open Sans"/>
                <a:sym typeface="Open Sans"/>
              </a:rPr>
              <a:t>poor data quality</a:t>
            </a:r>
            <a:r>
              <a:rPr b="0" i="0" lang="en-IN" sz="900" u="none" cap="none" strike="noStrike">
                <a:solidFill>
                  <a:srgbClr val="000000"/>
                </a:solidFill>
                <a:latin typeface="Open Sans"/>
                <a:ea typeface="Open Sans"/>
                <a:cs typeface="Open Sans"/>
                <a:sym typeface="Open Sans"/>
              </a:rPr>
              <a:t> and </a:t>
            </a:r>
            <a:r>
              <a:rPr b="1" i="0" lang="en-IN" sz="900" u="none" cap="none" strike="noStrike">
                <a:solidFill>
                  <a:srgbClr val="000000"/>
                </a:solidFill>
                <a:latin typeface="Open Sans"/>
                <a:ea typeface="Open Sans"/>
                <a:cs typeface="Open Sans"/>
                <a:sym typeface="Open Sans"/>
              </a:rPr>
              <a:t>unavailability</a:t>
            </a:r>
            <a:r>
              <a:rPr b="0" i="0" lang="en-IN" sz="900" u="none" cap="none" strike="noStrike">
                <a:solidFill>
                  <a:srgbClr val="000000"/>
                </a:solidFill>
                <a:latin typeface="Open Sans"/>
                <a:ea typeface="Open Sans"/>
                <a:cs typeface="Open Sans"/>
                <a:sym typeface="Open Sans"/>
              </a:rPr>
              <a:t> of </a:t>
            </a:r>
            <a:r>
              <a:rPr b="1" i="0" lang="en-IN" sz="900" u="none" cap="none" strike="noStrike">
                <a:solidFill>
                  <a:srgbClr val="000000"/>
                </a:solidFill>
                <a:latin typeface="Open Sans"/>
                <a:ea typeface="Open Sans"/>
                <a:cs typeface="Open Sans"/>
                <a:sym typeface="Open Sans"/>
              </a:rPr>
              <a:t>real time insights</a:t>
            </a:r>
            <a:endParaRPr b="1" i="0" sz="900" u="none" cap="none" strike="noStrike">
              <a:solidFill>
                <a:srgbClr val="000000"/>
              </a:solidFill>
              <a:latin typeface="Open Sans"/>
              <a:ea typeface="Open Sans"/>
              <a:cs typeface="Open Sans"/>
              <a:sym typeface="Open Sans"/>
            </a:endParaRPr>
          </a:p>
        </p:txBody>
      </p:sp>
      <p:cxnSp>
        <p:nvCxnSpPr>
          <p:cNvPr id="1021" name="Google Shape;1021;p14"/>
          <p:cNvCxnSpPr/>
          <p:nvPr/>
        </p:nvCxnSpPr>
        <p:spPr>
          <a:xfrm>
            <a:off x="377389" y="1606998"/>
            <a:ext cx="842400" cy="0"/>
          </a:xfrm>
          <a:prstGeom prst="straightConnector1">
            <a:avLst/>
          </a:prstGeom>
          <a:noFill/>
          <a:ln cap="flat" cmpd="sng" w="9525">
            <a:solidFill>
              <a:srgbClr val="A5A5A5"/>
            </a:solidFill>
            <a:prstDash val="solid"/>
            <a:round/>
            <a:headEnd len="sm" w="sm" type="none"/>
            <a:tailEnd len="sm" w="sm" type="none"/>
          </a:ln>
        </p:spPr>
      </p:cxnSp>
      <p:sp>
        <p:nvSpPr>
          <p:cNvPr id="1022" name="Google Shape;1022;p14"/>
          <p:cNvSpPr/>
          <p:nvPr/>
        </p:nvSpPr>
        <p:spPr>
          <a:xfrm>
            <a:off x="330298" y="1728591"/>
            <a:ext cx="962100"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012564"/>
                </a:solidFill>
                <a:latin typeface="Open Sans"/>
                <a:ea typeface="Open Sans"/>
                <a:cs typeface="Open Sans"/>
                <a:sym typeface="Open Sans"/>
              </a:rPr>
              <a:t>Implemented Solution </a:t>
            </a:r>
            <a:endParaRPr b="0" i="0" sz="975" u="none" cap="none" strike="noStrike">
              <a:solidFill>
                <a:srgbClr val="012564"/>
              </a:solidFill>
              <a:latin typeface="Open Sans"/>
              <a:ea typeface="Open Sans"/>
              <a:cs typeface="Open Sans"/>
              <a:sym typeface="Open Sans"/>
            </a:endParaRPr>
          </a:p>
        </p:txBody>
      </p:sp>
      <p:sp>
        <p:nvSpPr>
          <p:cNvPr id="1023" name="Google Shape;1023;p14"/>
          <p:cNvSpPr/>
          <p:nvPr/>
        </p:nvSpPr>
        <p:spPr>
          <a:xfrm>
            <a:off x="1442881" y="1632291"/>
            <a:ext cx="4434044" cy="1706899"/>
          </a:xfrm>
          <a:prstGeom prst="rect">
            <a:avLst/>
          </a:prstGeom>
          <a:noFill/>
          <a:ln>
            <a:noFill/>
          </a:ln>
        </p:spPr>
        <p:txBody>
          <a:bodyPr anchorCtr="0" anchor="t" bIns="34275" lIns="68550" spcFirstLastPara="1" rIns="68550" wrap="square" tIns="34275">
            <a:noAutofit/>
          </a:bodyPr>
          <a:lstStyle/>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Built robust workflow based </a:t>
            </a:r>
            <a:r>
              <a:rPr b="1" i="0" lang="en-IN" sz="900" u="none" cap="none" strike="noStrike">
                <a:solidFill>
                  <a:srgbClr val="000000"/>
                </a:solidFill>
                <a:latin typeface="Open Sans"/>
                <a:ea typeface="Open Sans"/>
                <a:cs typeface="Open Sans"/>
                <a:sym typeface="Open Sans"/>
              </a:rPr>
              <a:t>semantic model </a:t>
            </a:r>
            <a:r>
              <a:rPr b="0" i="0" lang="en-IN" sz="900" u="none" cap="none" strike="noStrike">
                <a:solidFill>
                  <a:srgbClr val="000000"/>
                </a:solidFill>
                <a:latin typeface="Open Sans"/>
                <a:ea typeface="Open Sans"/>
                <a:cs typeface="Open Sans"/>
                <a:sym typeface="Open Sans"/>
              </a:rPr>
              <a:t>for data indexing and categorization for enterprise content and real-time uploads</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Utilized </a:t>
            </a:r>
            <a:r>
              <a:rPr b="1" i="0" lang="en-IN" sz="900" u="none" cap="none" strike="noStrike">
                <a:solidFill>
                  <a:srgbClr val="000000"/>
                </a:solidFill>
                <a:latin typeface="Open Sans"/>
                <a:ea typeface="Open Sans"/>
                <a:cs typeface="Open Sans"/>
                <a:sym typeface="Open Sans"/>
              </a:rPr>
              <a:t>OpenAI </a:t>
            </a:r>
            <a:r>
              <a:rPr b="0" i="0" lang="en-IN" sz="900" u="none" cap="none" strike="noStrike">
                <a:solidFill>
                  <a:srgbClr val="000000"/>
                </a:solidFill>
                <a:latin typeface="Open Sans"/>
                <a:ea typeface="Open Sans"/>
                <a:cs typeface="Open Sans"/>
                <a:sym typeface="Open Sans"/>
              </a:rPr>
              <a:t>for </a:t>
            </a:r>
            <a:r>
              <a:rPr b="1" i="0" lang="en-IN" sz="900" u="none" cap="none" strike="noStrike">
                <a:solidFill>
                  <a:srgbClr val="000000"/>
                </a:solidFill>
                <a:latin typeface="Open Sans"/>
                <a:ea typeface="Open Sans"/>
                <a:cs typeface="Open Sans"/>
                <a:sym typeface="Open Sans"/>
              </a:rPr>
              <a:t>image segmentation </a:t>
            </a:r>
            <a:r>
              <a:rPr b="0" i="0" lang="en-IN" sz="900" u="none" cap="none" strike="noStrike">
                <a:solidFill>
                  <a:srgbClr val="000000"/>
                </a:solidFill>
                <a:latin typeface="Open Sans"/>
                <a:ea typeface="Open Sans"/>
                <a:cs typeface="Open Sans"/>
                <a:sym typeface="Open Sans"/>
              </a:rPr>
              <a:t>which in turn adopts foundation models for NLPs</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Utilized capability for users to select objects for segmentation interactively, employing bounding boxes, key points, grids or text prompts</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To speed-up the process for file comparisons and validations, implemented RPA automations and eliminated manual interventions</a:t>
            </a:r>
            <a:endParaRPr/>
          </a:p>
          <a:p>
            <a:pPr indent="-128588" lvl="0" marL="242888" marR="0" rtl="0" algn="l">
              <a:lnSpc>
                <a:spcPct val="120000"/>
              </a:lnSpc>
              <a:spcBef>
                <a:spcPts val="0"/>
              </a:spcBef>
              <a:spcAft>
                <a:spcPts val="0"/>
              </a:spcAft>
              <a:buClr>
                <a:srgbClr val="000000"/>
              </a:buClr>
              <a:buSzPts val="1200"/>
              <a:buFont typeface="Arial"/>
              <a:buChar char="•"/>
            </a:pPr>
            <a:r>
              <a:rPr b="1" i="0" lang="en-IN" sz="900" u="none" cap="none" strike="noStrike">
                <a:solidFill>
                  <a:srgbClr val="000000"/>
                </a:solidFill>
                <a:latin typeface="Open Sans"/>
                <a:ea typeface="Open Sans"/>
                <a:cs typeface="Open Sans"/>
                <a:sym typeface="Open Sans"/>
              </a:rPr>
              <a:t>Integrated</a:t>
            </a:r>
            <a:r>
              <a:rPr b="0" i="0" lang="en-IN" sz="900" u="none" cap="none" strike="noStrike">
                <a:solidFill>
                  <a:srgbClr val="000000"/>
                </a:solidFill>
                <a:latin typeface="Open Sans"/>
                <a:ea typeface="Open Sans"/>
                <a:cs typeface="Open Sans"/>
                <a:sym typeface="Open Sans"/>
              </a:rPr>
              <a:t> multiple AI based use cases with </a:t>
            </a:r>
            <a:r>
              <a:rPr b="1" i="0" lang="en-IN" sz="900" u="none" cap="none" strike="noStrike">
                <a:solidFill>
                  <a:srgbClr val="000000"/>
                </a:solidFill>
                <a:latin typeface="Open Sans"/>
                <a:ea typeface="Open Sans"/>
                <a:cs typeface="Open Sans"/>
                <a:sym typeface="Open Sans"/>
              </a:rPr>
              <a:t>enterprise portals</a:t>
            </a:r>
            <a:r>
              <a:rPr b="0" i="0" lang="en-IN" sz="900" u="none" cap="none" strike="noStrike">
                <a:solidFill>
                  <a:srgbClr val="000000"/>
                </a:solidFill>
                <a:latin typeface="Open Sans"/>
                <a:ea typeface="Open Sans"/>
                <a:cs typeface="Open Sans"/>
                <a:sym typeface="Open Sans"/>
              </a:rPr>
              <a:t>, enterprise search and client social media accounts</a:t>
            </a:r>
            <a:endParaRPr/>
          </a:p>
        </p:txBody>
      </p:sp>
      <p:cxnSp>
        <p:nvCxnSpPr>
          <p:cNvPr id="1024" name="Google Shape;1024;p14"/>
          <p:cNvCxnSpPr/>
          <p:nvPr/>
        </p:nvCxnSpPr>
        <p:spPr>
          <a:xfrm>
            <a:off x="377389" y="3408089"/>
            <a:ext cx="842400" cy="0"/>
          </a:xfrm>
          <a:prstGeom prst="straightConnector1">
            <a:avLst/>
          </a:prstGeom>
          <a:noFill/>
          <a:ln cap="flat" cmpd="sng" w="9525">
            <a:solidFill>
              <a:srgbClr val="A5A5A5"/>
            </a:solidFill>
            <a:prstDash val="solid"/>
            <a:round/>
            <a:headEnd len="sm" w="sm" type="none"/>
            <a:tailEnd len="sm" w="sm" type="none"/>
          </a:ln>
        </p:spPr>
      </p:cxnSp>
      <p:cxnSp>
        <p:nvCxnSpPr>
          <p:cNvPr id="1025" name="Google Shape;1025;p14"/>
          <p:cNvCxnSpPr/>
          <p:nvPr/>
        </p:nvCxnSpPr>
        <p:spPr>
          <a:xfrm>
            <a:off x="1607025" y="754732"/>
            <a:ext cx="4279500" cy="0"/>
          </a:xfrm>
          <a:prstGeom prst="straightConnector1">
            <a:avLst/>
          </a:prstGeom>
          <a:noFill/>
          <a:ln cap="flat" cmpd="sng" w="9525">
            <a:solidFill>
              <a:srgbClr val="A5A5A5"/>
            </a:solidFill>
            <a:prstDash val="solid"/>
            <a:round/>
            <a:headEnd len="sm" w="sm" type="none"/>
            <a:tailEnd len="sm" w="sm" type="none"/>
          </a:ln>
        </p:spPr>
      </p:cxnSp>
      <p:cxnSp>
        <p:nvCxnSpPr>
          <p:cNvPr id="1026" name="Google Shape;1026;p14"/>
          <p:cNvCxnSpPr/>
          <p:nvPr/>
        </p:nvCxnSpPr>
        <p:spPr>
          <a:xfrm>
            <a:off x="1607025" y="1606998"/>
            <a:ext cx="4279500" cy="0"/>
          </a:xfrm>
          <a:prstGeom prst="straightConnector1">
            <a:avLst/>
          </a:prstGeom>
          <a:noFill/>
          <a:ln cap="flat" cmpd="sng" w="9525">
            <a:solidFill>
              <a:srgbClr val="A5A5A5"/>
            </a:solidFill>
            <a:prstDash val="solid"/>
            <a:round/>
            <a:headEnd len="sm" w="sm" type="none"/>
            <a:tailEnd len="sm" w="sm" type="none"/>
          </a:ln>
        </p:spPr>
      </p:cxnSp>
      <p:cxnSp>
        <p:nvCxnSpPr>
          <p:cNvPr id="1027" name="Google Shape;1027;p14"/>
          <p:cNvCxnSpPr/>
          <p:nvPr/>
        </p:nvCxnSpPr>
        <p:spPr>
          <a:xfrm>
            <a:off x="1607025" y="3408089"/>
            <a:ext cx="4279500" cy="0"/>
          </a:xfrm>
          <a:prstGeom prst="straightConnector1">
            <a:avLst/>
          </a:prstGeom>
          <a:noFill/>
          <a:ln cap="flat" cmpd="sng" w="9525">
            <a:solidFill>
              <a:srgbClr val="A5A5A5"/>
            </a:solidFill>
            <a:prstDash val="solid"/>
            <a:round/>
            <a:headEnd len="sm" w="sm" type="none"/>
            <a:tailEnd len="sm" w="sm" type="none"/>
          </a:ln>
        </p:spPr>
      </p:cxnSp>
      <p:sp>
        <p:nvSpPr>
          <p:cNvPr id="1028" name="Google Shape;1028;p14"/>
          <p:cNvSpPr/>
          <p:nvPr/>
        </p:nvSpPr>
        <p:spPr>
          <a:xfrm>
            <a:off x="330298" y="3558788"/>
            <a:ext cx="962100"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2A7380"/>
                </a:solidFill>
                <a:latin typeface="Open Sans"/>
                <a:ea typeface="Open Sans"/>
                <a:cs typeface="Open Sans"/>
                <a:sym typeface="Open Sans"/>
              </a:rPr>
              <a:t>Delivered Benefits</a:t>
            </a:r>
            <a:endParaRPr b="0" i="0" sz="975" u="none" cap="none" strike="noStrike">
              <a:solidFill>
                <a:srgbClr val="2A7380"/>
              </a:solidFill>
              <a:latin typeface="Open Sans"/>
              <a:ea typeface="Open Sans"/>
              <a:cs typeface="Open Sans"/>
              <a:sym typeface="Open Sans"/>
            </a:endParaRPr>
          </a:p>
        </p:txBody>
      </p:sp>
      <p:sp>
        <p:nvSpPr>
          <p:cNvPr id="1029" name="Google Shape;1029;p14"/>
          <p:cNvSpPr/>
          <p:nvPr/>
        </p:nvSpPr>
        <p:spPr>
          <a:xfrm>
            <a:off x="1442888" y="3468795"/>
            <a:ext cx="3914100" cy="576450"/>
          </a:xfrm>
          <a:prstGeom prst="rect">
            <a:avLst/>
          </a:prstGeom>
          <a:noFill/>
          <a:ln>
            <a:noFill/>
          </a:ln>
        </p:spPr>
        <p:txBody>
          <a:bodyPr anchorCtr="0" anchor="t" bIns="34275" lIns="68550" spcFirstLastPara="1" rIns="68550" wrap="square" tIns="34275">
            <a:noAutofit/>
          </a:bodyPr>
          <a:lstStyle/>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Cut down considerable amount of effort in </a:t>
            </a:r>
            <a:r>
              <a:rPr b="1" i="0" lang="en-IN" sz="900" u="none" cap="none" strike="noStrike">
                <a:solidFill>
                  <a:srgbClr val="000000"/>
                </a:solidFill>
                <a:latin typeface="Open Sans"/>
                <a:ea typeface="Open Sans"/>
                <a:cs typeface="Open Sans"/>
                <a:sym typeface="Open Sans"/>
              </a:rPr>
              <a:t>time and cost </a:t>
            </a:r>
            <a:r>
              <a:rPr b="0" i="0" lang="en-IN" sz="900" u="none" cap="none" strike="noStrike">
                <a:solidFill>
                  <a:srgbClr val="000000"/>
                </a:solidFill>
                <a:latin typeface="Open Sans"/>
                <a:ea typeface="Open Sans"/>
                <a:cs typeface="Open Sans"/>
                <a:sym typeface="Open Sans"/>
              </a:rPr>
              <a:t>for </a:t>
            </a:r>
            <a:r>
              <a:rPr b="1" i="0" lang="en-IN" sz="900" u="none" cap="none" strike="noStrike">
                <a:solidFill>
                  <a:srgbClr val="000000"/>
                </a:solidFill>
                <a:latin typeface="Open Sans"/>
                <a:ea typeface="Open Sans"/>
                <a:cs typeface="Open Sans"/>
                <a:sym typeface="Open Sans"/>
              </a:rPr>
              <a:t>content processing and categorization</a:t>
            </a:r>
            <a:r>
              <a:rPr b="0" i="0" lang="en-IN" sz="900" u="none" cap="none" strike="noStrike">
                <a:solidFill>
                  <a:srgbClr val="000000"/>
                </a:solidFill>
                <a:latin typeface="Open Sans"/>
                <a:ea typeface="Open Sans"/>
                <a:cs typeface="Open Sans"/>
                <a:sym typeface="Open Sans"/>
              </a:rPr>
              <a:t>. </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Users are able to generate content interactively based on specific themes</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Minimized the processing times by automating the content sharing and integration processes. </a:t>
            </a:r>
            <a:endParaRPr/>
          </a:p>
          <a:p>
            <a:pPr indent="-128588" lvl="0" marL="242888" marR="0" rtl="0" algn="l">
              <a:lnSpc>
                <a:spcPct val="120000"/>
              </a:lnSpc>
              <a:spcBef>
                <a:spcPts val="0"/>
              </a:spcBef>
              <a:spcAft>
                <a:spcPts val="0"/>
              </a:spcAft>
              <a:buClr>
                <a:srgbClr val="000000"/>
              </a:buClr>
              <a:buSzPts val="1200"/>
              <a:buFont typeface="Arial"/>
              <a:buChar char="•"/>
            </a:pPr>
            <a:r>
              <a:rPr b="1" i="0" lang="en-IN" sz="900" u="none" cap="none" strike="noStrike">
                <a:solidFill>
                  <a:srgbClr val="000000"/>
                </a:solidFill>
                <a:latin typeface="Open Sans"/>
                <a:ea typeface="Open Sans"/>
                <a:cs typeface="Open Sans"/>
                <a:sym typeface="Open Sans"/>
              </a:rPr>
              <a:t>Metrics dashboards </a:t>
            </a:r>
            <a:r>
              <a:rPr b="0" i="0" lang="en-IN" sz="900" u="none" cap="none" strike="noStrike">
                <a:solidFill>
                  <a:srgbClr val="000000"/>
                </a:solidFill>
                <a:latin typeface="Open Sans"/>
                <a:ea typeface="Open Sans"/>
                <a:cs typeface="Open Sans"/>
                <a:sym typeface="Open Sans"/>
              </a:rPr>
              <a:t>provide deep insights based on the Image and file processing</a:t>
            </a:r>
            <a:endParaRPr b="0" i="0" sz="825" u="none" cap="none" strike="noStrike">
              <a:solidFill>
                <a:srgbClr val="000000"/>
              </a:solidFill>
              <a:latin typeface="Open Sans"/>
              <a:ea typeface="Open Sans"/>
              <a:cs typeface="Open Sans"/>
              <a:sym typeface="Open Sans"/>
            </a:endParaRPr>
          </a:p>
        </p:txBody>
      </p:sp>
      <p:sp>
        <p:nvSpPr>
          <p:cNvPr id="1030" name="Google Shape;1030;p14"/>
          <p:cNvSpPr txBox="1"/>
          <p:nvPr/>
        </p:nvSpPr>
        <p:spPr>
          <a:xfrm>
            <a:off x="6696578" y="3185777"/>
            <a:ext cx="1960425" cy="236700"/>
          </a:xfrm>
          <a:prstGeom prst="rect">
            <a:avLst/>
          </a:prstGeom>
          <a:noFill/>
          <a:ln>
            <a:noFill/>
          </a:ln>
        </p:spPr>
        <p:txBody>
          <a:bodyPr anchorCtr="0" anchor="t" bIns="34275" lIns="68550" spcFirstLastPara="1" rIns="68550" wrap="square" tIns="34275">
            <a:noAutofit/>
          </a:bodyPr>
          <a:lstStyle/>
          <a:p>
            <a:pPr indent="0" lvl="0" marL="0" marR="0" rtl="0" algn="l">
              <a:lnSpc>
                <a:spcPct val="120000"/>
              </a:lnSpc>
              <a:spcBef>
                <a:spcPts val="0"/>
              </a:spcBef>
              <a:spcAft>
                <a:spcPts val="0"/>
              </a:spcAft>
              <a:buNone/>
            </a:pPr>
            <a:r>
              <a:rPr b="1" i="0" lang="en-IN" sz="1050" u="none" cap="none" strike="noStrike">
                <a:solidFill>
                  <a:schemeClr val="lt1"/>
                </a:solidFill>
                <a:latin typeface="Open Sans"/>
                <a:ea typeface="Open Sans"/>
                <a:cs typeface="Open Sans"/>
                <a:sym typeface="Open Sans"/>
              </a:rPr>
              <a:t>GLOBAL NON-PROFIT ORGANIZATION</a:t>
            </a:r>
            <a:endParaRPr b="1" i="0" sz="1050" u="none" cap="none" strike="noStrike">
              <a:solidFill>
                <a:schemeClr val="lt1"/>
              </a:solidFill>
              <a:latin typeface="Open Sans"/>
              <a:ea typeface="Open Sans"/>
              <a:cs typeface="Open Sans"/>
              <a:sym typeface="Open Sans"/>
            </a:endParaRPr>
          </a:p>
        </p:txBody>
      </p:sp>
      <p:sp>
        <p:nvSpPr>
          <p:cNvPr id="1031" name="Google Shape;1031;p14"/>
          <p:cNvSpPr txBox="1"/>
          <p:nvPr/>
        </p:nvSpPr>
        <p:spPr>
          <a:xfrm>
            <a:off x="6686940" y="3029780"/>
            <a:ext cx="2318850" cy="170775"/>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None/>
            </a:pPr>
            <a:r>
              <a:rPr b="0" i="0" lang="en-IN" sz="825" u="none" cap="none" strike="noStrike">
                <a:solidFill>
                  <a:srgbClr val="FFB78B"/>
                </a:solidFill>
                <a:latin typeface="Open Sans"/>
                <a:ea typeface="Open Sans"/>
                <a:cs typeface="Open Sans"/>
                <a:sym typeface="Open Sans"/>
              </a:rPr>
              <a:t>CLIENT</a:t>
            </a:r>
            <a:endParaRPr b="0" i="0" sz="900" u="none" cap="none" strike="noStrike">
              <a:solidFill>
                <a:srgbClr val="FFB78B"/>
              </a:solidFill>
              <a:latin typeface="Open Sans"/>
              <a:ea typeface="Open Sans"/>
              <a:cs typeface="Open Sans"/>
              <a:sym typeface="Open Sans"/>
            </a:endParaRPr>
          </a:p>
        </p:txBody>
      </p:sp>
      <p:pic>
        <p:nvPicPr>
          <p:cNvPr descr="A picture containing blur&#10;&#10;Description automatically generated" id="1032" name="Google Shape;1032;p14"/>
          <p:cNvPicPr preferRelativeResize="0"/>
          <p:nvPr/>
        </p:nvPicPr>
        <p:blipFill rotWithShape="1">
          <a:blip r:embed="rId4">
            <a:alphaModFix/>
          </a:blip>
          <a:srcRect b="12945" l="16533" r="27153" t="2609"/>
          <a:stretch/>
        </p:blipFill>
        <p:spPr>
          <a:xfrm>
            <a:off x="6896861" y="1174459"/>
            <a:ext cx="1526454" cy="1526454"/>
          </a:xfrm>
          <a:custGeom>
            <a:rect b="b" l="l" r="r" t="t"/>
            <a:pathLst>
              <a:path extrusionOk="0" h="4376928" w="4376928">
                <a:moveTo>
                  <a:pt x="2188464" y="0"/>
                </a:moveTo>
                <a:cubicBezTo>
                  <a:pt x="3397119" y="0"/>
                  <a:pt x="4376928" y="979809"/>
                  <a:pt x="4376928" y="2188464"/>
                </a:cubicBezTo>
                <a:cubicBezTo>
                  <a:pt x="4376928" y="3397119"/>
                  <a:pt x="3397119" y="4376928"/>
                  <a:pt x="2188464" y="4376928"/>
                </a:cubicBezTo>
                <a:cubicBezTo>
                  <a:pt x="979809" y="4376928"/>
                  <a:pt x="0" y="3397119"/>
                  <a:pt x="0" y="2188464"/>
                </a:cubicBezTo>
                <a:cubicBezTo>
                  <a:pt x="0" y="979809"/>
                  <a:pt x="979809" y="0"/>
                  <a:pt x="2188464" y="0"/>
                </a:cubicBezTo>
                <a:close/>
              </a:path>
            </a:pathLst>
          </a:custGeom>
          <a:noFill/>
          <a:ln>
            <a:noFill/>
          </a:ln>
        </p:spPr>
      </p:pic>
      <p:pic>
        <p:nvPicPr>
          <p:cNvPr descr="A person and person wearing hard hats and standing next to each other&#10;&#10;Description automatically generated with low confidence" id="1033" name="Google Shape;1033;p14"/>
          <p:cNvPicPr preferRelativeResize="0"/>
          <p:nvPr/>
        </p:nvPicPr>
        <p:blipFill rotWithShape="1">
          <a:blip r:embed="rId5">
            <a:alphaModFix/>
          </a:blip>
          <a:srcRect b="6997" l="8069" r="32064" t="3171"/>
          <a:stretch/>
        </p:blipFill>
        <p:spPr>
          <a:xfrm>
            <a:off x="7201961" y="1479559"/>
            <a:ext cx="916064" cy="916064"/>
          </a:xfrm>
          <a:custGeom>
            <a:rect b="b" l="l" r="r" t="t"/>
            <a:pathLst>
              <a:path extrusionOk="0" h="4653024" w="4653024">
                <a:moveTo>
                  <a:pt x="2326512" y="0"/>
                </a:moveTo>
                <a:cubicBezTo>
                  <a:pt x="3611409" y="0"/>
                  <a:pt x="4653024" y="1041615"/>
                  <a:pt x="4653024" y="2326512"/>
                </a:cubicBezTo>
                <a:cubicBezTo>
                  <a:pt x="4653024" y="3611409"/>
                  <a:pt x="3611409" y="4653024"/>
                  <a:pt x="2326512" y="4653024"/>
                </a:cubicBezTo>
                <a:cubicBezTo>
                  <a:pt x="1041615" y="4653024"/>
                  <a:pt x="0" y="3611409"/>
                  <a:pt x="0" y="2326512"/>
                </a:cubicBezTo>
                <a:cubicBezTo>
                  <a:pt x="0" y="1041615"/>
                  <a:pt x="1041615" y="0"/>
                  <a:pt x="2326512" y="0"/>
                </a:cubicBezTo>
                <a:close/>
              </a:path>
            </a:pathLst>
          </a:custGeom>
          <a:noFill/>
          <a:ln cap="flat" cmpd="sng" w="76200">
            <a:solidFill>
              <a:schemeClr val="lt1"/>
            </a:solidFill>
            <a:prstDash val="solid"/>
            <a:round/>
            <a:headEnd len="sm" w="sm" type="none"/>
            <a:tailEnd len="sm" w="sm" type="none"/>
          </a:ln>
        </p:spPr>
      </p:pic>
      <p:cxnSp>
        <p:nvCxnSpPr>
          <p:cNvPr id="1034" name="Google Shape;1034;p14"/>
          <p:cNvCxnSpPr/>
          <p:nvPr/>
        </p:nvCxnSpPr>
        <p:spPr>
          <a:xfrm>
            <a:off x="5655310" y="4479208"/>
            <a:ext cx="2004683" cy="0"/>
          </a:xfrm>
          <a:prstGeom prst="straightConnector1">
            <a:avLst/>
          </a:prstGeom>
          <a:noFill/>
          <a:ln cap="flat" cmpd="sng" w="9525">
            <a:solidFill>
              <a:srgbClr val="3F3F3F"/>
            </a:solidFill>
            <a:prstDash val="solid"/>
            <a:miter lim="800000"/>
            <a:headEnd len="sm" w="sm" type="none"/>
            <a:tailEnd len="sm" w="sm" type="none"/>
          </a:ln>
        </p:spPr>
      </p:cxnSp>
      <p:cxnSp>
        <p:nvCxnSpPr>
          <p:cNvPr id="1035" name="Google Shape;1035;p14"/>
          <p:cNvCxnSpPr/>
          <p:nvPr/>
        </p:nvCxnSpPr>
        <p:spPr>
          <a:xfrm>
            <a:off x="6256462" y="4080113"/>
            <a:ext cx="0" cy="673414"/>
          </a:xfrm>
          <a:prstGeom prst="straightConnector1">
            <a:avLst/>
          </a:prstGeom>
          <a:noFill/>
          <a:ln cap="flat" cmpd="sng" w="9525">
            <a:solidFill>
              <a:srgbClr val="3F3F3F"/>
            </a:solidFill>
            <a:prstDash val="solid"/>
            <a:miter lim="800000"/>
            <a:headEnd len="sm" w="sm" type="none"/>
            <a:tailEnd len="sm" w="sm" type="none"/>
          </a:ln>
        </p:spPr>
      </p:cxnSp>
      <p:cxnSp>
        <p:nvCxnSpPr>
          <p:cNvPr id="1036" name="Google Shape;1036;p14"/>
          <p:cNvCxnSpPr/>
          <p:nvPr/>
        </p:nvCxnSpPr>
        <p:spPr>
          <a:xfrm>
            <a:off x="6996821" y="4080113"/>
            <a:ext cx="0" cy="794585"/>
          </a:xfrm>
          <a:prstGeom prst="straightConnector1">
            <a:avLst/>
          </a:prstGeom>
          <a:noFill/>
          <a:ln cap="flat" cmpd="sng" w="9525">
            <a:solidFill>
              <a:srgbClr val="3F3F3F"/>
            </a:solidFill>
            <a:prstDash val="solid"/>
            <a:miter lim="800000"/>
            <a:headEnd len="sm" w="sm" type="none"/>
            <a:tailEnd len="sm" w="sm" type="none"/>
          </a:ln>
        </p:spPr>
      </p:cxnSp>
      <p:sp>
        <p:nvSpPr>
          <p:cNvPr id="1037" name="Google Shape;1037;p14"/>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SUCCESS STORY</a:t>
            </a:r>
            <a:endParaRPr/>
          </a:p>
        </p:txBody>
      </p:sp>
      <p:sp>
        <p:nvSpPr>
          <p:cNvPr id="1038" name="Google Shape;1038;p14"/>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Semantic Model for Content Management System</a:t>
            </a:r>
            <a:endParaRPr/>
          </a:p>
        </p:txBody>
      </p:sp>
      <p:pic>
        <p:nvPicPr>
          <p:cNvPr id="1039" name="Google Shape;1039;p14"/>
          <p:cNvPicPr preferRelativeResize="0"/>
          <p:nvPr/>
        </p:nvPicPr>
        <p:blipFill rotWithShape="1">
          <a:blip r:embed="rId6">
            <a:alphaModFix/>
          </a:blip>
          <a:srcRect b="0" l="0" r="0" t="0"/>
          <a:stretch/>
        </p:blipFill>
        <p:spPr>
          <a:xfrm>
            <a:off x="7128941" y="4541114"/>
            <a:ext cx="563644" cy="281813"/>
          </a:xfrm>
          <a:prstGeom prst="rect">
            <a:avLst/>
          </a:prstGeom>
          <a:noFill/>
          <a:ln>
            <a:noFill/>
          </a:ln>
        </p:spPr>
      </p:pic>
      <p:pic>
        <p:nvPicPr>
          <p:cNvPr descr="OpenAI launches new company for funding safe artificial general  intelligence | VentureBeat" id="1040" name="Google Shape;1040;p14"/>
          <p:cNvPicPr preferRelativeResize="0"/>
          <p:nvPr/>
        </p:nvPicPr>
        <p:blipFill rotWithShape="1">
          <a:blip r:embed="rId7">
            <a:alphaModFix/>
          </a:blip>
          <a:srcRect b="0" l="0" r="0" t="0"/>
          <a:stretch/>
        </p:blipFill>
        <p:spPr>
          <a:xfrm>
            <a:off x="6360413" y="4561430"/>
            <a:ext cx="594476" cy="247698"/>
          </a:xfrm>
          <a:prstGeom prst="rect">
            <a:avLst/>
          </a:prstGeom>
          <a:noFill/>
          <a:ln>
            <a:noFill/>
          </a:ln>
        </p:spPr>
      </p:pic>
      <p:pic>
        <p:nvPicPr>
          <p:cNvPr descr="What is .NET Framework? | TalentLyft" id="1041" name="Google Shape;1041;p14"/>
          <p:cNvPicPr preferRelativeResize="0"/>
          <p:nvPr/>
        </p:nvPicPr>
        <p:blipFill rotWithShape="1">
          <a:blip r:embed="rId8">
            <a:alphaModFix/>
          </a:blip>
          <a:srcRect b="0" l="0" r="0" t="0"/>
          <a:stretch/>
        </p:blipFill>
        <p:spPr>
          <a:xfrm>
            <a:off x="5640711" y="4116964"/>
            <a:ext cx="567952" cy="262132"/>
          </a:xfrm>
          <a:prstGeom prst="rect">
            <a:avLst/>
          </a:prstGeom>
          <a:noFill/>
          <a:ln>
            <a:noFill/>
          </a:ln>
        </p:spPr>
      </p:pic>
      <p:pic>
        <p:nvPicPr>
          <p:cNvPr id="1042" name="Google Shape;1042;p14"/>
          <p:cNvPicPr preferRelativeResize="0"/>
          <p:nvPr/>
        </p:nvPicPr>
        <p:blipFill rotWithShape="1">
          <a:blip r:embed="rId9">
            <a:alphaModFix/>
          </a:blip>
          <a:srcRect b="0" l="0" r="0" t="0"/>
          <a:stretch/>
        </p:blipFill>
        <p:spPr>
          <a:xfrm>
            <a:off x="6331935" y="4186471"/>
            <a:ext cx="615750" cy="124894"/>
          </a:xfrm>
          <a:prstGeom prst="rect">
            <a:avLst/>
          </a:prstGeom>
          <a:noFill/>
          <a:ln>
            <a:noFill/>
          </a:ln>
        </p:spPr>
      </p:pic>
      <p:pic>
        <p:nvPicPr>
          <p:cNvPr id="1043" name="Google Shape;1043;p14"/>
          <p:cNvPicPr preferRelativeResize="0"/>
          <p:nvPr/>
        </p:nvPicPr>
        <p:blipFill rotWithShape="1">
          <a:blip r:embed="rId10">
            <a:alphaModFix/>
          </a:blip>
          <a:srcRect b="0" l="0" r="0" t="0"/>
          <a:stretch/>
        </p:blipFill>
        <p:spPr>
          <a:xfrm>
            <a:off x="7085575" y="4128218"/>
            <a:ext cx="550519" cy="275259"/>
          </a:xfrm>
          <a:prstGeom prst="rect">
            <a:avLst/>
          </a:prstGeom>
          <a:noFill/>
          <a:ln>
            <a:noFill/>
          </a:ln>
        </p:spPr>
      </p:pic>
      <p:pic>
        <p:nvPicPr>
          <p:cNvPr descr="Apache Kafka: Real-time data stream | OVHcloud" id="1044" name="Google Shape;1044;p14"/>
          <p:cNvPicPr preferRelativeResize="0"/>
          <p:nvPr/>
        </p:nvPicPr>
        <p:blipFill rotWithShape="1">
          <a:blip r:embed="rId11">
            <a:alphaModFix/>
          </a:blip>
          <a:srcRect b="0" l="0" r="0" t="0"/>
          <a:stretch/>
        </p:blipFill>
        <p:spPr>
          <a:xfrm>
            <a:off x="5572792" y="4549427"/>
            <a:ext cx="633001" cy="2448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descr="Background pattern&#10;&#10;Description automatically generated" id="1049" name="Google Shape;1049;p15"/>
          <p:cNvPicPr preferRelativeResize="0"/>
          <p:nvPr/>
        </p:nvPicPr>
        <p:blipFill rotWithShape="1">
          <a:blip r:embed="rId3">
            <a:alphaModFix/>
          </a:blip>
          <a:srcRect b="10954" l="10637" r="55540" t="3390"/>
          <a:stretch/>
        </p:blipFill>
        <p:spPr>
          <a:xfrm rot="10800000">
            <a:off x="6558176" y="814056"/>
            <a:ext cx="2239340" cy="3909396"/>
          </a:xfrm>
          <a:custGeom>
            <a:rect b="b" l="l" r="r" t="t"/>
            <a:pathLst>
              <a:path extrusionOk="0" h="5212528" w="3498969">
                <a:moveTo>
                  <a:pt x="3348653" y="5212528"/>
                </a:moveTo>
                <a:lnTo>
                  <a:pt x="150316" y="5212528"/>
                </a:lnTo>
                <a:cubicBezTo>
                  <a:pt x="67299" y="5212528"/>
                  <a:pt x="0" y="5145229"/>
                  <a:pt x="0" y="5062212"/>
                </a:cubicBezTo>
                <a:lnTo>
                  <a:pt x="0" y="150316"/>
                </a:lnTo>
                <a:cubicBezTo>
                  <a:pt x="0" y="67299"/>
                  <a:pt x="67299" y="0"/>
                  <a:pt x="150316" y="0"/>
                </a:cubicBezTo>
                <a:lnTo>
                  <a:pt x="3348653" y="0"/>
                </a:lnTo>
                <a:cubicBezTo>
                  <a:pt x="3431670" y="0"/>
                  <a:pt x="3498969" y="67299"/>
                  <a:pt x="3498969" y="150316"/>
                </a:cubicBezTo>
                <a:lnTo>
                  <a:pt x="3498969" y="5062212"/>
                </a:lnTo>
                <a:cubicBezTo>
                  <a:pt x="3498969" y="5145229"/>
                  <a:pt x="3431670" y="5212528"/>
                  <a:pt x="3348653" y="5212528"/>
                </a:cubicBezTo>
                <a:close/>
              </a:path>
            </a:pathLst>
          </a:custGeom>
          <a:noFill/>
          <a:ln>
            <a:noFill/>
          </a:ln>
        </p:spPr>
      </p:pic>
      <p:sp>
        <p:nvSpPr>
          <p:cNvPr id="1050" name="Google Shape;1050;p15"/>
          <p:cNvSpPr/>
          <p:nvPr/>
        </p:nvSpPr>
        <p:spPr>
          <a:xfrm>
            <a:off x="5438776" y="3715214"/>
            <a:ext cx="2514599" cy="1234616"/>
          </a:xfrm>
          <a:prstGeom prst="roundRect">
            <a:avLst>
              <a:gd fmla="val 7394" name="adj"/>
            </a:avLst>
          </a:prstGeom>
          <a:solidFill>
            <a:srgbClr val="FFB78B"/>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p:txBody>
      </p:sp>
      <p:sp>
        <p:nvSpPr>
          <p:cNvPr id="1051" name="Google Shape;1051;p15"/>
          <p:cNvSpPr/>
          <p:nvPr/>
        </p:nvSpPr>
        <p:spPr>
          <a:xfrm>
            <a:off x="5618711" y="3832387"/>
            <a:ext cx="1849950" cy="223123"/>
          </a:xfrm>
          <a:prstGeom prst="rect">
            <a:avLst/>
          </a:prstGeom>
          <a:no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None/>
            </a:pPr>
            <a:r>
              <a:rPr b="1" i="0" lang="en-IN" sz="975" u="none" cap="none" strike="noStrike">
                <a:solidFill>
                  <a:srgbClr val="071691"/>
                </a:solidFill>
                <a:latin typeface="Open Sans"/>
                <a:ea typeface="Open Sans"/>
                <a:cs typeface="Open Sans"/>
                <a:sym typeface="Open Sans"/>
              </a:rPr>
              <a:t>TECHNOLOGY</a:t>
            </a:r>
            <a:endParaRPr b="0" i="0" sz="975" u="none" cap="none" strike="noStrike">
              <a:solidFill>
                <a:srgbClr val="000000"/>
              </a:solidFill>
              <a:latin typeface="Open Sans"/>
              <a:ea typeface="Open Sans"/>
              <a:cs typeface="Open Sans"/>
              <a:sym typeface="Open Sans"/>
            </a:endParaRPr>
          </a:p>
        </p:txBody>
      </p:sp>
      <p:cxnSp>
        <p:nvCxnSpPr>
          <p:cNvPr id="1052" name="Google Shape;1052;p15"/>
          <p:cNvCxnSpPr/>
          <p:nvPr/>
        </p:nvCxnSpPr>
        <p:spPr>
          <a:xfrm>
            <a:off x="377390" y="754732"/>
            <a:ext cx="842400" cy="0"/>
          </a:xfrm>
          <a:prstGeom prst="straightConnector1">
            <a:avLst/>
          </a:prstGeom>
          <a:noFill/>
          <a:ln cap="flat" cmpd="sng" w="9525">
            <a:solidFill>
              <a:srgbClr val="A5A5A5"/>
            </a:solidFill>
            <a:prstDash val="solid"/>
            <a:round/>
            <a:headEnd len="sm" w="sm" type="none"/>
            <a:tailEnd len="sm" w="sm" type="none"/>
          </a:ln>
        </p:spPr>
      </p:cxnSp>
      <p:sp>
        <p:nvSpPr>
          <p:cNvPr id="1053" name="Google Shape;1053;p15"/>
          <p:cNvSpPr/>
          <p:nvPr/>
        </p:nvSpPr>
        <p:spPr>
          <a:xfrm>
            <a:off x="330298" y="875690"/>
            <a:ext cx="887850"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D7153A"/>
                </a:solidFill>
                <a:latin typeface="Open Sans"/>
                <a:ea typeface="Open Sans"/>
                <a:cs typeface="Open Sans"/>
                <a:sym typeface="Open Sans"/>
              </a:rPr>
              <a:t>Business </a:t>
            </a:r>
            <a:endParaRPr b="0" i="0" sz="975" u="none" cap="none" strike="noStrike">
              <a:solidFill>
                <a:srgbClr val="D7153A"/>
              </a:solidFill>
              <a:latin typeface="Open Sans"/>
              <a:ea typeface="Open Sans"/>
              <a:cs typeface="Open Sans"/>
              <a:sym typeface="Open Sans"/>
            </a:endParaRPr>
          </a:p>
          <a:p>
            <a:pPr indent="0" lvl="0" marL="0" marR="0" rtl="0" algn="l">
              <a:lnSpc>
                <a:spcPct val="120000"/>
              </a:lnSpc>
              <a:spcBef>
                <a:spcPts val="0"/>
              </a:spcBef>
              <a:spcAft>
                <a:spcPts val="0"/>
              </a:spcAft>
              <a:buNone/>
            </a:pPr>
            <a:r>
              <a:rPr b="1" i="0" lang="en-IN" sz="975" u="none" cap="none" strike="noStrike">
                <a:solidFill>
                  <a:srgbClr val="D7153A"/>
                </a:solidFill>
                <a:latin typeface="Open Sans"/>
                <a:ea typeface="Open Sans"/>
                <a:cs typeface="Open Sans"/>
                <a:sym typeface="Open Sans"/>
              </a:rPr>
              <a:t>Problem</a:t>
            </a:r>
            <a:endParaRPr b="0" i="0" sz="975" u="none" cap="none" strike="noStrike">
              <a:solidFill>
                <a:srgbClr val="D7153A"/>
              </a:solidFill>
              <a:latin typeface="Open Sans"/>
              <a:ea typeface="Open Sans"/>
              <a:cs typeface="Open Sans"/>
              <a:sym typeface="Open Sans"/>
            </a:endParaRPr>
          </a:p>
        </p:txBody>
      </p:sp>
      <p:sp>
        <p:nvSpPr>
          <p:cNvPr id="1054" name="Google Shape;1054;p15"/>
          <p:cNvSpPr/>
          <p:nvPr/>
        </p:nvSpPr>
        <p:spPr>
          <a:xfrm>
            <a:off x="1557181" y="759488"/>
            <a:ext cx="4434000" cy="923700"/>
          </a:xfrm>
          <a:prstGeom prst="rect">
            <a:avLst/>
          </a:prstGeom>
          <a:noFill/>
          <a:ln>
            <a:noFill/>
          </a:ln>
        </p:spPr>
        <p:txBody>
          <a:bodyPr anchorCtr="0" anchor="t" bIns="34275" lIns="68550" spcFirstLastPara="1" rIns="68550" wrap="square" tIns="34275">
            <a:noAutofit/>
          </a:bodyPr>
          <a:lstStyle/>
          <a:p>
            <a:pPr indent="0" lvl="0" marL="0" marR="0" rtl="0" algn="l">
              <a:lnSpc>
                <a:spcPct val="120000"/>
              </a:lnSpc>
              <a:spcBef>
                <a:spcPts val="450"/>
              </a:spcBef>
              <a:spcAft>
                <a:spcPts val="450"/>
              </a:spcAft>
              <a:buNone/>
            </a:pPr>
            <a:r>
              <a:rPr b="0" i="0" lang="en-IN" sz="900" u="none" cap="none" strike="noStrike">
                <a:solidFill>
                  <a:srgbClr val="000000"/>
                </a:solidFill>
                <a:latin typeface="Open Sans"/>
                <a:ea typeface="Open Sans"/>
                <a:cs typeface="Open Sans"/>
                <a:sym typeface="Open Sans"/>
              </a:rPr>
              <a:t>With many scattered and redundant collaboration tools available to employees at the fast-moving technology company there was no seamless employee experience for collaborating between technology and product groups. Additionally frequent acquisitions caused the environment to be further disjointed for newly added team members.</a:t>
            </a:r>
            <a:endParaRPr/>
          </a:p>
        </p:txBody>
      </p:sp>
      <p:cxnSp>
        <p:nvCxnSpPr>
          <p:cNvPr id="1055" name="Google Shape;1055;p15"/>
          <p:cNvCxnSpPr/>
          <p:nvPr/>
        </p:nvCxnSpPr>
        <p:spPr>
          <a:xfrm>
            <a:off x="377389" y="1606998"/>
            <a:ext cx="842400" cy="0"/>
          </a:xfrm>
          <a:prstGeom prst="straightConnector1">
            <a:avLst/>
          </a:prstGeom>
          <a:noFill/>
          <a:ln cap="flat" cmpd="sng" w="9525">
            <a:solidFill>
              <a:srgbClr val="A5A5A5"/>
            </a:solidFill>
            <a:prstDash val="solid"/>
            <a:round/>
            <a:headEnd len="sm" w="sm" type="none"/>
            <a:tailEnd len="sm" w="sm" type="none"/>
          </a:ln>
        </p:spPr>
      </p:cxnSp>
      <p:sp>
        <p:nvSpPr>
          <p:cNvPr id="1056" name="Google Shape;1056;p15"/>
          <p:cNvSpPr/>
          <p:nvPr/>
        </p:nvSpPr>
        <p:spPr>
          <a:xfrm>
            <a:off x="330298" y="1728591"/>
            <a:ext cx="962100"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012564"/>
                </a:solidFill>
                <a:latin typeface="Open Sans"/>
                <a:ea typeface="Open Sans"/>
                <a:cs typeface="Open Sans"/>
                <a:sym typeface="Open Sans"/>
              </a:rPr>
              <a:t>Implemented Solution </a:t>
            </a:r>
            <a:endParaRPr b="0" i="0" sz="975" u="none" cap="none" strike="noStrike">
              <a:solidFill>
                <a:srgbClr val="012564"/>
              </a:solidFill>
              <a:latin typeface="Open Sans"/>
              <a:ea typeface="Open Sans"/>
              <a:cs typeface="Open Sans"/>
              <a:sym typeface="Open Sans"/>
            </a:endParaRPr>
          </a:p>
        </p:txBody>
      </p:sp>
      <p:sp>
        <p:nvSpPr>
          <p:cNvPr id="1057" name="Google Shape;1057;p15"/>
          <p:cNvSpPr/>
          <p:nvPr/>
        </p:nvSpPr>
        <p:spPr>
          <a:xfrm>
            <a:off x="1442881" y="1632291"/>
            <a:ext cx="4434044" cy="1706899"/>
          </a:xfrm>
          <a:prstGeom prst="rect">
            <a:avLst/>
          </a:prstGeom>
          <a:noFill/>
          <a:ln>
            <a:noFill/>
          </a:ln>
        </p:spPr>
        <p:txBody>
          <a:bodyPr anchorCtr="0" anchor="t" bIns="34275" lIns="68550" spcFirstLastPara="1" rIns="68550" wrap="square" tIns="34275">
            <a:noAutofit/>
          </a:bodyPr>
          <a:lstStyle/>
          <a:p>
            <a:pPr indent="0" lvl="0" marL="114300" marR="0" rtl="0" algn="l">
              <a:lnSpc>
                <a:spcPct val="120000"/>
              </a:lnSpc>
              <a:spcBef>
                <a:spcPts val="0"/>
              </a:spcBef>
              <a:spcAft>
                <a:spcPts val="0"/>
              </a:spcAft>
              <a:buNone/>
            </a:pPr>
            <a:r>
              <a:rPr b="0" i="0" lang="en-IN" sz="900" u="none" cap="none" strike="noStrike">
                <a:solidFill>
                  <a:srgbClr val="000000"/>
                </a:solidFill>
                <a:latin typeface="Open Sans"/>
                <a:ea typeface="Open Sans"/>
                <a:cs typeface="Open Sans"/>
                <a:sym typeface="Open Sans"/>
              </a:rPr>
              <a:t>The Astreya team assembled a team of digital engineers to administer tools, develop backend integration and automate business processes to support a seamless employee experience using collaboration tools.</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Customized access provisioning workflows to securely administer users on all collaboration tools.</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Deployed </a:t>
            </a:r>
            <a:r>
              <a:rPr b="1" i="0" lang="en-IN" sz="900" u="none" cap="none" strike="noStrike">
                <a:solidFill>
                  <a:srgbClr val="000000"/>
                </a:solidFill>
                <a:latin typeface="Open Sans"/>
                <a:ea typeface="Open Sans"/>
                <a:cs typeface="Open Sans"/>
                <a:sym typeface="Open Sans"/>
              </a:rPr>
              <a:t>Slack bots </a:t>
            </a:r>
            <a:r>
              <a:rPr b="0" i="0" lang="en-IN" sz="900" u="none" cap="none" strike="noStrike">
                <a:solidFill>
                  <a:srgbClr val="000000"/>
                </a:solidFill>
                <a:latin typeface="Open Sans"/>
                <a:ea typeface="Open Sans"/>
                <a:cs typeface="Open Sans"/>
                <a:sym typeface="Open Sans"/>
              </a:rPr>
              <a:t>to handle employee requests for system access, hardware accessories, and other onboarding needs.</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Automated migration flows to merge collaboration platforms and user accounts with newly acquired organizations.</a:t>
            </a:r>
            <a:endParaRPr/>
          </a:p>
        </p:txBody>
      </p:sp>
      <p:cxnSp>
        <p:nvCxnSpPr>
          <p:cNvPr id="1058" name="Google Shape;1058;p15"/>
          <p:cNvCxnSpPr/>
          <p:nvPr/>
        </p:nvCxnSpPr>
        <p:spPr>
          <a:xfrm>
            <a:off x="377389" y="3408089"/>
            <a:ext cx="842400" cy="0"/>
          </a:xfrm>
          <a:prstGeom prst="straightConnector1">
            <a:avLst/>
          </a:prstGeom>
          <a:noFill/>
          <a:ln cap="flat" cmpd="sng" w="9525">
            <a:solidFill>
              <a:srgbClr val="A5A5A5"/>
            </a:solidFill>
            <a:prstDash val="solid"/>
            <a:round/>
            <a:headEnd len="sm" w="sm" type="none"/>
            <a:tailEnd len="sm" w="sm" type="none"/>
          </a:ln>
        </p:spPr>
      </p:cxnSp>
      <p:cxnSp>
        <p:nvCxnSpPr>
          <p:cNvPr id="1059" name="Google Shape;1059;p15"/>
          <p:cNvCxnSpPr/>
          <p:nvPr/>
        </p:nvCxnSpPr>
        <p:spPr>
          <a:xfrm>
            <a:off x="1607025" y="754732"/>
            <a:ext cx="4279500" cy="0"/>
          </a:xfrm>
          <a:prstGeom prst="straightConnector1">
            <a:avLst/>
          </a:prstGeom>
          <a:noFill/>
          <a:ln cap="flat" cmpd="sng" w="9525">
            <a:solidFill>
              <a:srgbClr val="A5A5A5"/>
            </a:solidFill>
            <a:prstDash val="solid"/>
            <a:round/>
            <a:headEnd len="sm" w="sm" type="none"/>
            <a:tailEnd len="sm" w="sm" type="none"/>
          </a:ln>
        </p:spPr>
      </p:cxnSp>
      <p:cxnSp>
        <p:nvCxnSpPr>
          <p:cNvPr id="1060" name="Google Shape;1060;p15"/>
          <p:cNvCxnSpPr/>
          <p:nvPr/>
        </p:nvCxnSpPr>
        <p:spPr>
          <a:xfrm>
            <a:off x="1607025" y="1606998"/>
            <a:ext cx="4279500" cy="0"/>
          </a:xfrm>
          <a:prstGeom prst="straightConnector1">
            <a:avLst/>
          </a:prstGeom>
          <a:noFill/>
          <a:ln cap="flat" cmpd="sng" w="9525">
            <a:solidFill>
              <a:srgbClr val="A5A5A5"/>
            </a:solidFill>
            <a:prstDash val="solid"/>
            <a:round/>
            <a:headEnd len="sm" w="sm" type="none"/>
            <a:tailEnd len="sm" w="sm" type="none"/>
          </a:ln>
        </p:spPr>
      </p:cxnSp>
      <p:cxnSp>
        <p:nvCxnSpPr>
          <p:cNvPr id="1061" name="Google Shape;1061;p15"/>
          <p:cNvCxnSpPr/>
          <p:nvPr/>
        </p:nvCxnSpPr>
        <p:spPr>
          <a:xfrm>
            <a:off x="1607025" y="3408089"/>
            <a:ext cx="4279500" cy="0"/>
          </a:xfrm>
          <a:prstGeom prst="straightConnector1">
            <a:avLst/>
          </a:prstGeom>
          <a:noFill/>
          <a:ln cap="flat" cmpd="sng" w="9525">
            <a:solidFill>
              <a:srgbClr val="A5A5A5"/>
            </a:solidFill>
            <a:prstDash val="solid"/>
            <a:round/>
            <a:headEnd len="sm" w="sm" type="none"/>
            <a:tailEnd len="sm" w="sm" type="none"/>
          </a:ln>
        </p:spPr>
      </p:cxnSp>
      <p:sp>
        <p:nvSpPr>
          <p:cNvPr id="1062" name="Google Shape;1062;p15"/>
          <p:cNvSpPr/>
          <p:nvPr/>
        </p:nvSpPr>
        <p:spPr>
          <a:xfrm>
            <a:off x="330298" y="3558788"/>
            <a:ext cx="962100"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2A7380"/>
                </a:solidFill>
                <a:latin typeface="Open Sans"/>
                <a:ea typeface="Open Sans"/>
                <a:cs typeface="Open Sans"/>
                <a:sym typeface="Open Sans"/>
              </a:rPr>
              <a:t>Delivered Benefits</a:t>
            </a:r>
            <a:endParaRPr b="0" i="0" sz="975" u="none" cap="none" strike="noStrike">
              <a:solidFill>
                <a:srgbClr val="2A7380"/>
              </a:solidFill>
              <a:latin typeface="Open Sans"/>
              <a:ea typeface="Open Sans"/>
              <a:cs typeface="Open Sans"/>
              <a:sym typeface="Open Sans"/>
            </a:endParaRPr>
          </a:p>
        </p:txBody>
      </p:sp>
      <p:sp>
        <p:nvSpPr>
          <p:cNvPr id="1063" name="Google Shape;1063;p15"/>
          <p:cNvSpPr/>
          <p:nvPr/>
        </p:nvSpPr>
        <p:spPr>
          <a:xfrm>
            <a:off x="1442888" y="3468794"/>
            <a:ext cx="3914100" cy="1127899"/>
          </a:xfrm>
          <a:prstGeom prst="rect">
            <a:avLst/>
          </a:prstGeom>
          <a:noFill/>
          <a:ln>
            <a:noFill/>
          </a:ln>
        </p:spPr>
        <p:txBody>
          <a:bodyPr anchorCtr="0" anchor="t" bIns="34275" lIns="68550" spcFirstLastPara="1" rIns="68550" wrap="square" tIns="34275">
            <a:noAutofit/>
          </a:bodyPr>
          <a:lstStyle/>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Reduced </a:t>
            </a:r>
            <a:r>
              <a:rPr b="1" i="0" lang="en-IN" sz="900" u="none" cap="none" strike="noStrike">
                <a:solidFill>
                  <a:srgbClr val="000000"/>
                </a:solidFill>
                <a:latin typeface="Open Sans"/>
                <a:ea typeface="Open Sans"/>
                <a:cs typeface="Open Sans"/>
                <a:sym typeface="Open Sans"/>
              </a:rPr>
              <a:t>average time </a:t>
            </a:r>
            <a:r>
              <a:rPr b="0" i="0" lang="en-IN" sz="900" u="none" cap="none" strike="noStrike">
                <a:solidFill>
                  <a:srgbClr val="000000"/>
                </a:solidFill>
                <a:latin typeface="Open Sans"/>
                <a:ea typeface="Open Sans"/>
                <a:cs typeface="Open Sans"/>
                <a:sym typeface="Open Sans"/>
              </a:rPr>
              <a:t>to </a:t>
            </a:r>
            <a:r>
              <a:rPr b="1" i="0" lang="en-IN" sz="900" u="none" cap="none" strike="noStrike">
                <a:solidFill>
                  <a:srgbClr val="000000"/>
                </a:solidFill>
                <a:latin typeface="Open Sans"/>
                <a:ea typeface="Open Sans"/>
                <a:cs typeface="Open Sans"/>
                <a:sym typeface="Open Sans"/>
              </a:rPr>
              <a:t>resolve</a:t>
            </a:r>
            <a:r>
              <a:rPr b="0" i="0" lang="en-IN" sz="900" u="none" cap="none" strike="noStrike">
                <a:solidFill>
                  <a:srgbClr val="000000"/>
                </a:solidFill>
                <a:latin typeface="Open Sans"/>
                <a:ea typeface="Open Sans"/>
                <a:cs typeface="Open Sans"/>
                <a:sym typeface="Open Sans"/>
              </a:rPr>
              <a:t> service requests for collaboration tools by </a:t>
            </a:r>
            <a:r>
              <a:rPr b="1" i="0" lang="en-IN" sz="900" u="none" cap="none" strike="noStrike">
                <a:solidFill>
                  <a:srgbClr val="000000"/>
                </a:solidFill>
                <a:latin typeface="Open Sans"/>
                <a:ea typeface="Open Sans"/>
                <a:cs typeface="Open Sans"/>
                <a:sym typeface="Open Sans"/>
              </a:rPr>
              <a:t>60%</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Increased efficiency for onboarding newly acquired organizations by shortening the process from months to weeks.</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Improved employee experience by providing a one stop shop for access provisioning.</a:t>
            </a:r>
            <a:endParaRPr/>
          </a:p>
        </p:txBody>
      </p:sp>
      <p:sp>
        <p:nvSpPr>
          <p:cNvPr id="1064" name="Google Shape;1064;p15"/>
          <p:cNvSpPr txBox="1"/>
          <p:nvPr/>
        </p:nvSpPr>
        <p:spPr>
          <a:xfrm>
            <a:off x="6696578" y="3185776"/>
            <a:ext cx="1960425" cy="411949"/>
          </a:xfrm>
          <a:prstGeom prst="rect">
            <a:avLst/>
          </a:prstGeom>
          <a:noFill/>
          <a:ln>
            <a:noFill/>
          </a:ln>
        </p:spPr>
        <p:txBody>
          <a:bodyPr anchorCtr="0" anchor="t" bIns="34275" lIns="68550" spcFirstLastPara="1" rIns="68550" wrap="square" tIns="34275">
            <a:noAutofit/>
          </a:bodyPr>
          <a:lstStyle/>
          <a:p>
            <a:pPr indent="0" lvl="0" marL="0" marR="0" rtl="0" algn="l">
              <a:lnSpc>
                <a:spcPct val="120000"/>
              </a:lnSpc>
              <a:spcBef>
                <a:spcPts val="0"/>
              </a:spcBef>
              <a:spcAft>
                <a:spcPts val="0"/>
              </a:spcAft>
              <a:buNone/>
            </a:pPr>
            <a:r>
              <a:rPr b="1" i="0" lang="en-IN" sz="1050" u="none" cap="none" strike="noStrike">
                <a:solidFill>
                  <a:schemeClr val="lt1"/>
                </a:solidFill>
                <a:latin typeface="Open Sans"/>
                <a:ea typeface="Open Sans"/>
                <a:cs typeface="Open Sans"/>
                <a:sym typeface="Open Sans"/>
              </a:rPr>
              <a:t>Popular File Hosting Service Provider</a:t>
            </a:r>
            <a:endParaRPr b="1" i="0" sz="1050" u="none" cap="none" strike="noStrike">
              <a:solidFill>
                <a:schemeClr val="lt1"/>
              </a:solidFill>
              <a:latin typeface="Open Sans"/>
              <a:ea typeface="Open Sans"/>
              <a:cs typeface="Open Sans"/>
              <a:sym typeface="Open Sans"/>
            </a:endParaRPr>
          </a:p>
        </p:txBody>
      </p:sp>
      <p:sp>
        <p:nvSpPr>
          <p:cNvPr id="1065" name="Google Shape;1065;p15"/>
          <p:cNvSpPr txBox="1"/>
          <p:nvPr/>
        </p:nvSpPr>
        <p:spPr>
          <a:xfrm>
            <a:off x="6686940" y="3029780"/>
            <a:ext cx="2318850" cy="170775"/>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None/>
            </a:pPr>
            <a:r>
              <a:rPr b="0" i="0" lang="en-IN" sz="825" u="none" cap="none" strike="noStrike">
                <a:solidFill>
                  <a:srgbClr val="FFB78B"/>
                </a:solidFill>
                <a:latin typeface="Open Sans"/>
                <a:ea typeface="Open Sans"/>
                <a:cs typeface="Open Sans"/>
                <a:sym typeface="Open Sans"/>
              </a:rPr>
              <a:t>CLIENT</a:t>
            </a:r>
            <a:endParaRPr b="0" i="0" sz="900" u="none" cap="none" strike="noStrike">
              <a:solidFill>
                <a:srgbClr val="FFB78B"/>
              </a:solidFill>
              <a:latin typeface="Open Sans"/>
              <a:ea typeface="Open Sans"/>
              <a:cs typeface="Open Sans"/>
              <a:sym typeface="Open Sans"/>
            </a:endParaRPr>
          </a:p>
        </p:txBody>
      </p:sp>
      <p:pic>
        <p:nvPicPr>
          <p:cNvPr descr="A picture containing blur&#10;&#10;Description automatically generated" id="1066" name="Google Shape;1066;p15"/>
          <p:cNvPicPr preferRelativeResize="0"/>
          <p:nvPr/>
        </p:nvPicPr>
        <p:blipFill rotWithShape="1">
          <a:blip r:embed="rId4">
            <a:alphaModFix/>
          </a:blip>
          <a:srcRect b="12945" l="16533" r="27153" t="2609"/>
          <a:stretch/>
        </p:blipFill>
        <p:spPr>
          <a:xfrm>
            <a:off x="6896861" y="1174459"/>
            <a:ext cx="1526454" cy="1526454"/>
          </a:xfrm>
          <a:custGeom>
            <a:rect b="b" l="l" r="r" t="t"/>
            <a:pathLst>
              <a:path extrusionOk="0" h="4376928" w="4376928">
                <a:moveTo>
                  <a:pt x="2188464" y="0"/>
                </a:moveTo>
                <a:cubicBezTo>
                  <a:pt x="3397119" y="0"/>
                  <a:pt x="4376928" y="979809"/>
                  <a:pt x="4376928" y="2188464"/>
                </a:cubicBezTo>
                <a:cubicBezTo>
                  <a:pt x="4376928" y="3397119"/>
                  <a:pt x="3397119" y="4376928"/>
                  <a:pt x="2188464" y="4376928"/>
                </a:cubicBezTo>
                <a:cubicBezTo>
                  <a:pt x="979809" y="4376928"/>
                  <a:pt x="0" y="3397119"/>
                  <a:pt x="0" y="2188464"/>
                </a:cubicBezTo>
                <a:cubicBezTo>
                  <a:pt x="0" y="979809"/>
                  <a:pt x="979809" y="0"/>
                  <a:pt x="2188464" y="0"/>
                </a:cubicBezTo>
                <a:close/>
              </a:path>
            </a:pathLst>
          </a:custGeom>
          <a:noFill/>
          <a:ln>
            <a:noFill/>
          </a:ln>
        </p:spPr>
      </p:pic>
      <p:cxnSp>
        <p:nvCxnSpPr>
          <p:cNvPr id="1067" name="Google Shape;1067;p15"/>
          <p:cNvCxnSpPr/>
          <p:nvPr/>
        </p:nvCxnSpPr>
        <p:spPr>
          <a:xfrm>
            <a:off x="5655310" y="4479208"/>
            <a:ext cx="2004683" cy="0"/>
          </a:xfrm>
          <a:prstGeom prst="straightConnector1">
            <a:avLst/>
          </a:prstGeom>
          <a:noFill/>
          <a:ln cap="flat" cmpd="sng" w="9525">
            <a:solidFill>
              <a:srgbClr val="3F3F3F"/>
            </a:solidFill>
            <a:prstDash val="solid"/>
            <a:miter lim="800000"/>
            <a:headEnd len="sm" w="sm" type="none"/>
            <a:tailEnd len="sm" w="sm" type="none"/>
          </a:ln>
        </p:spPr>
      </p:cxnSp>
      <p:cxnSp>
        <p:nvCxnSpPr>
          <p:cNvPr id="1068" name="Google Shape;1068;p15"/>
          <p:cNvCxnSpPr/>
          <p:nvPr/>
        </p:nvCxnSpPr>
        <p:spPr>
          <a:xfrm>
            <a:off x="6256462" y="4080113"/>
            <a:ext cx="0" cy="794585"/>
          </a:xfrm>
          <a:prstGeom prst="straightConnector1">
            <a:avLst/>
          </a:prstGeom>
          <a:noFill/>
          <a:ln cap="flat" cmpd="sng" w="9525">
            <a:solidFill>
              <a:srgbClr val="3F3F3F"/>
            </a:solidFill>
            <a:prstDash val="solid"/>
            <a:miter lim="800000"/>
            <a:headEnd len="sm" w="sm" type="none"/>
            <a:tailEnd len="sm" w="sm" type="none"/>
          </a:ln>
        </p:spPr>
      </p:cxnSp>
      <p:cxnSp>
        <p:nvCxnSpPr>
          <p:cNvPr id="1069" name="Google Shape;1069;p15"/>
          <p:cNvCxnSpPr/>
          <p:nvPr/>
        </p:nvCxnSpPr>
        <p:spPr>
          <a:xfrm>
            <a:off x="6996821" y="4080113"/>
            <a:ext cx="0" cy="794585"/>
          </a:xfrm>
          <a:prstGeom prst="straightConnector1">
            <a:avLst/>
          </a:prstGeom>
          <a:noFill/>
          <a:ln cap="flat" cmpd="sng" w="9525">
            <a:solidFill>
              <a:srgbClr val="3F3F3F"/>
            </a:solidFill>
            <a:prstDash val="solid"/>
            <a:miter lim="800000"/>
            <a:headEnd len="sm" w="sm" type="none"/>
            <a:tailEnd len="sm" w="sm" type="none"/>
          </a:ln>
        </p:spPr>
      </p:cxnSp>
      <p:sp>
        <p:nvSpPr>
          <p:cNvPr id="1070" name="Google Shape;1070;p15"/>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SUCCESS STORY</a:t>
            </a:r>
            <a:endParaRPr/>
          </a:p>
        </p:txBody>
      </p:sp>
      <p:sp>
        <p:nvSpPr>
          <p:cNvPr id="1071" name="Google Shape;1071;p15"/>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Collaboration Tools Integration</a:t>
            </a:r>
            <a:endParaRPr/>
          </a:p>
        </p:txBody>
      </p:sp>
      <p:pic>
        <p:nvPicPr>
          <p:cNvPr id="1072" name="Google Shape;1072;p15"/>
          <p:cNvPicPr preferRelativeResize="0"/>
          <p:nvPr/>
        </p:nvPicPr>
        <p:blipFill rotWithShape="1">
          <a:blip r:embed="rId5">
            <a:alphaModFix/>
          </a:blip>
          <a:srcRect b="0" l="0" r="0" t="0"/>
          <a:stretch/>
        </p:blipFill>
        <p:spPr>
          <a:xfrm>
            <a:off x="5611297" y="4196933"/>
            <a:ext cx="579290" cy="147639"/>
          </a:xfrm>
          <a:prstGeom prst="rect">
            <a:avLst/>
          </a:prstGeom>
          <a:noFill/>
          <a:ln>
            <a:noFill/>
          </a:ln>
        </p:spPr>
      </p:pic>
      <p:pic>
        <p:nvPicPr>
          <p:cNvPr id="1073" name="Google Shape;1073;p15"/>
          <p:cNvPicPr preferRelativeResize="0"/>
          <p:nvPr/>
        </p:nvPicPr>
        <p:blipFill rotWithShape="1">
          <a:blip r:embed="rId6">
            <a:alphaModFix/>
          </a:blip>
          <a:srcRect b="0" l="0" r="0" t="0"/>
          <a:stretch/>
        </p:blipFill>
        <p:spPr>
          <a:xfrm>
            <a:off x="6338845" y="3949438"/>
            <a:ext cx="628805" cy="628805"/>
          </a:xfrm>
          <a:prstGeom prst="rect">
            <a:avLst/>
          </a:prstGeom>
          <a:noFill/>
          <a:ln>
            <a:noFill/>
          </a:ln>
        </p:spPr>
      </p:pic>
      <p:pic>
        <p:nvPicPr>
          <p:cNvPr id="1074" name="Google Shape;1074;p15"/>
          <p:cNvPicPr preferRelativeResize="0"/>
          <p:nvPr/>
        </p:nvPicPr>
        <p:blipFill rotWithShape="1">
          <a:blip r:embed="rId7">
            <a:alphaModFix/>
          </a:blip>
          <a:srcRect b="0" l="0" r="0" t="0"/>
          <a:stretch/>
        </p:blipFill>
        <p:spPr>
          <a:xfrm>
            <a:off x="5778350" y="4525358"/>
            <a:ext cx="275175" cy="306132"/>
          </a:xfrm>
          <a:prstGeom prst="rect">
            <a:avLst/>
          </a:prstGeom>
          <a:noFill/>
          <a:ln>
            <a:noFill/>
          </a:ln>
        </p:spPr>
      </p:pic>
      <p:pic>
        <p:nvPicPr>
          <p:cNvPr id="1075" name="Google Shape;1075;p15"/>
          <p:cNvPicPr preferRelativeResize="0"/>
          <p:nvPr/>
        </p:nvPicPr>
        <p:blipFill rotWithShape="1">
          <a:blip r:embed="rId8">
            <a:alphaModFix/>
          </a:blip>
          <a:srcRect b="0" l="0" r="0" t="0"/>
          <a:stretch/>
        </p:blipFill>
        <p:spPr>
          <a:xfrm>
            <a:off x="6463898" y="4550848"/>
            <a:ext cx="345208" cy="345208"/>
          </a:xfrm>
          <a:prstGeom prst="rect">
            <a:avLst/>
          </a:prstGeom>
          <a:noFill/>
          <a:ln>
            <a:noFill/>
          </a:ln>
        </p:spPr>
      </p:pic>
      <p:pic>
        <p:nvPicPr>
          <p:cNvPr id="1076" name="Google Shape;1076;p15"/>
          <p:cNvPicPr preferRelativeResize="0"/>
          <p:nvPr/>
        </p:nvPicPr>
        <p:blipFill rotWithShape="1">
          <a:blip r:embed="rId9">
            <a:alphaModFix/>
          </a:blip>
          <a:srcRect b="0" l="0" r="0" t="0"/>
          <a:stretch/>
        </p:blipFill>
        <p:spPr>
          <a:xfrm>
            <a:off x="7076915" y="4567331"/>
            <a:ext cx="633930" cy="278005"/>
          </a:xfrm>
          <a:prstGeom prst="rect">
            <a:avLst/>
          </a:prstGeom>
          <a:noFill/>
          <a:ln>
            <a:noFill/>
          </a:ln>
        </p:spPr>
      </p:pic>
      <p:pic>
        <p:nvPicPr>
          <p:cNvPr id="1077" name="Google Shape;1077;p15"/>
          <p:cNvPicPr preferRelativeResize="0"/>
          <p:nvPr/>
        </p:nvPicPr>
        <p:blipFill rotWithShape="1">
          <a:blip r:embed="rId10">
            <a:alphaModFix/>
          </a:blip>
          <a:srcRect b="0" l="0" r="0" t="0"/>
          <a:stretch/>
        </p:blipFill>
        <p:spPr>
          <a:xfrm>
            <a:off x="7005755" y="3975747"/>
            <a:ext cx="729541" cy="531918"/>
          </a:xfrm>
          <a:prstGeom prst="rect">
            <a:avLst/>
          </a:prstGeom>
          <a:noFill/>
          <a:ln>
            <a:noFill/>
          </a:ln>
        </p:spPr>
      </p:pic>
      <p:pic>
        <p:nvPicPr>
          <p:cNvPr id="1078" name="Google Shape;1078;p15"/>
          <p:cNvPicPr preferRelativeResize="0"/>
          <p:nvPr/>
        </p:nvPicPr>
        <p:blipFill rotWithShape="1">
          <a:blip r:embed="rId11">
            <a:alphaModFix/>
          </a:blip>
          <a:srcRect b="37633" l="4981" r="6057" t="3167"/>
          <a:stretch/>
        </p:blipFill>
        <p:spPr>
          <a:xfrm>
            <a:off x="7203250" y="1496003"/>
            <a:ext cx="913486" cy="913486"/>
          </a:xfrm>
          <a:custGeom>
            <a:rect b="b" l="l" r="r" t="t"/>
            <a:pathLst>
              <a:path extrusionOk="0" h="4059936" w="4059936">
                <a:moveTo>
                  <a:pt x="2029968" y="0"/>
                </a:moveTo>
                <a:cubicBezTo>
                  <a:pt x="3151088" y="0"/>
                  <a:pt x="4059936" y="908848"/>
                  <a:pt x="4059936" y="2029968"/>
                </a:cubicBezTo>
                <a:cubicBezTo>
                  <a:pt x="4059936" y="3151088"/>
                  <a:pt x="3151088" y="4059936"/>
                  <a:pt x="2029968" y="4059936"/>
                </a:cubicBezTo>
                <a:cubicBezTo>
                  <a:pt x="908848" y="4059936"/>
                  <a:pt x="0" y="3151088"/>
                  <a:pt x="0" y="2029968"/>
                </a:cubicBezTo>
                <a:cubicBezTo>
                  <a:pt x="0" y="908848"/>
                  <a:pt x="908848" y="0"/>
                  <a:pt x="2029968" y="0"/>
                </a:cubicBezTo>
                <a:close/>
              </a:path>
            </a:pathLst>
          </a:custGeom>
          <a:noFill/>
          <a:ln cap="flat" cmpd="sng" w="76200">
            <a:solidFill>
              <a:schemeClr val="lt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pic>
        <p:nvPicPr>
          <p:cNvPr descr="Background pattern&#10;&#10;Description automatically generated" id="42" name="Google Shape;42;p2"/>
          <p:cNvPicPr preferRelativeResize="0"/>
          <p:nvPr/>
        </p:nvPicPr>
        <p:blipFill rotWithShape="1">
          <a:blip r:embed="rId3">
            <a:alphaModFix/>
          </a:blip>
          <a:srcRect b="533" l="0" r="937" t="6051"/>
          <a:stretch/>
        </p:blipFill>
        <p:spPr>
          <a:xfrm rot="10800000">
            <a:off x="1" y="-2"/>
            <a:ext cx="9142427" cy="5143502"/>
          </a:xfrm>
          <a:prstGeom prst="rect">
            <a:avLst/>
          </a:prstGeom>
          <a:noFill/>
          <a:ln>
            <a:noFill/>
          </a:ln>
        </p:spPr>
      </p:pic>
      <p:sp>
        <p:nvSpPr>
          <p:cNvPr id="43" name="Google Shape;43;p2"/>
          <p:cNvSpPr/>
          <p:nvPr/>
        </p:nvSpPr>
        <p:spPr>
          <a:xfrm flipH="1">
            <a:off x="1575" y="1"/>
            <a:ext cx="9140852" cy="5155267"/>
          </a:xfrm>
          <a:prstGeom prst="rect">
            <a:avLst/>
          </a:prstGeom>
          <a:gradFill>
            <a:gsLst>
              <a:gs pos="0">
                <a:srgbClr val="44266E"/>
              </a:gs>
              <a:gs pos="50000">
                <a:srgbClr val="44266E">
                  <a:alpha val="70196"/>
                </a:srgbClr>
              </a:gs>
              <a:gs pos="100000">
                <a:srgbClr val="002842">
                  <a:alpha val="0"/>
                </a:srgbClr>
              </a:gs>
            </a:gsLst>
            <a:lin ang="10800000" scaled="0"/>
          </a:gra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1" i="0" sz="1350" u="none" cap="none" strike="noStrike">
              <a:solidFill>
                <a:srgbClr val="000000"/>
              </a:solidFill>
              <a:latin typeface="Calibri"/>
              <a:ea typeface="Calibri"/>
              <a:cs typeface="Calibri"/>
              <a:sym typeface="Calibri"/>
            </a:endParaRPr>
          </a:p>
        </p:txBody>
      </p:sp>
      <p:pic>
        <p:nvPicPr>
          <p:cNvPr descr="Logo&#10;&#10;Description automatically generated" id="44" name="Google Shape;44;p2"/>
          <p:cNvPicPr preferRelativeResize="0"/>
          <p:nvPr/>
        </p:nvPicPr>
        <p:blipFill rotWithShape="1">
          <a:blip r:embed="rId4">
            <a:alphaModFix/>
          </a:blip>
          <a:srcRect b="0" l="0" r="0" t="0"/>
          <a:stretch/>
        </p:blipFill>
        <p:spPr>
          <a:xfrm>
            <a:off x="7774130" y="126343"/>
            <a:ext cx="1115809" cy="583813"/>
          </a:xfrm>
          <a:prstGeom prst="rect">
            <a:avLst/>
          </a:prstGeom>
          <a:noFill/>
          <a:ln>
            <a:noFill/>
          </a:ln>
        </p:spPr>
      </p:pic>
      <p:sp>
        <p:nvSpPr>
          <p:cNvPr id="45" name="Google Shape;45;p2"/>
          <p:cNvSpPr/>
          <p:nvPr/>
        </p:nvSpPr>
        <p:spPr>
          <a:xfrm>
            <a:off x="311043" y="4838373"/>
            <a:ext cx="3625958" cy="184636"/>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IN" sz="750" u="none" cap="none" strike="noStrike">
                <a:solidFill>
                  <a:schemeClr val="lt1"/>
                </a:solidFill>
                <a:latin typeface="Montserrat"/>
                <a:ea typeface="Montserrat"/>
                <a:cs typeface="Montserrat"/>
                <a:sym typeface="Montserrat"/>
              </a:rPr>
              <a:t>Copyright © 2023 Astreya. All Rights Reserved.</a:t>
            </a:r>
            <a:endParaRPr b="0" i="0" sz="1200" u="none" cap="none" strike="noStrike">
              <a:solidFill>
                <a:schemeClr val="lt1"/>
              </a:solidFill>
              <a:latin typeface="Montserrat"/>
              <a:ea typeface="Montserrat"/>
              <a:cs typeface="Montserrat"/>
              <a:sym typeface="Montserrat"/>
            </a:endParaRPr>
          </a:p>
        </p:txBody>
      </p:sp>
      <p:sp>
        <p:nvSpPr>
          <p:cNvPr id="46" name="Google Shape;46;p2"/>
          <p:cNvSpPr txBox="1"/>
          <p:nvPr/>
        </p:nvSpPr>
        <p:spPr>
          <a:xfrm>
            <a:off x="4074571" y="1236571"/>
            <a:ext cx="3268800" cy="2096400"/>
          </a:xfrm>
          <a:prstGeom prst="rect">
            <a:avLst/>
          </a:prstGeom>
          <a:noFill/>
          <a:ln>
            <a:noFill/>
          </a:ln>
        </p:spPr>
        <p:txBody>
          <a:bodyPr anchorCtr="0" anchor="t" bIns="45700" lIns="91425" spcFirstLastPara="1" rIns="91425" wrap="square" tIns="45700">
            <a:spAutoFit/>
          </a:bodyPr>
          <a:lstStyle/>
          <a:p>
            <a:pPr indent="-214313" lvl="0" marL="214313" marR="0" rtl="0" algn="l">
              <a:lnSpc>
                <a:spcPct val="110000"/>
              </a:lnSpc>
              <a:spcBef>
                <a:spcPts val="900"/>
              </a:spcBef>
              <a:spcAft>
                <a:spcPts val="0"/>
              </a:spcAft>
              <a:buClr>
                <a:srgbClr val="000000"/>
              </a:buClr>
              <a:buSzPts val="1200"/>
              <a:buFont typeface="Noto Sans Symbols"/>
              <a:buChar char="▪"/>
            </a:pPr>
            <a:r>
              <a:rPr b="0" i="0" lang="en-IN" sz="1200" u="none" cap="none" strike="noStrike">
                <a:solidFill>
                  <a:schemeClr val="lt1"/>
                </a:solidFill>
                <a:latin typeface="Open Sans"/>
                <a:ea typeface="Open Sans"/>
                <a:cs typeface="Open Sans"/>
                <a:sym typeface="Open Sans"/>
              </a:rPr>
              <a:t>Introduction</a:t>
            </a:r>
            <a:endParaRPr/>
          </a:p>
          <a:p>
            <a:pPr indent="-214313" lvl="0" marL="214313" marR="0" rtl="0" algn="l">
              <a:lnSpc>
                <a:spcPct val="110000"/>
              </a:lnSpc>
              <a:spcBef>
                <a:spcPts val="900"/>
              </a:spcBef>
              <a:spcAft>
                <a:spcPts val="0"/>
              </a:spcAft>
              <a:buClr>
                <a:srgbClr val="000000"/>
              </a:buClr>
              <a:buSzPts val="1200"/>
              <a:buFont typeface="Noto Sans Symbols"/>
              <a:buChar char="▪"/>
            </a:pPr>
            <a:r>
              <a:rPr b="0" i="0" lang="en-IN" sz="1200" u="none" cap="none" strike="noStrike">
                <a:solidFill>
                  <a:schemeClr val="lt1"/>
                </a:solidFill>
                <a:latin typeface="Open Sans"/>
                <a:ea typeface="Open Sans"/>
                <a:cs typeface="Open Sans"/>
                <a:sym typeface="Open Sans"/>
              </a:rPr>
              <a:t>Company Overview</a:t>
            </a:r>
            <a:endParaRPr b="0" i="0" sz="1800" u="none" cap="none" strike="noStrike">
              <a:solidFill>
                <a:schemeClr val="lt1"/>
              </a:solidFill>
              <a:latin typeface="Open Sans"/>
              <a:ea typeface="Open Sans"/>
              <a:cs typeface="Open Sans"/>
              <a:sym typeface="Open Sans"/>
            </a:endParaRPr>
          </a:p>
          <a:p>
            <a:pPr indent="-214313" lvl="0" marL="214313" marR="0" rtl="0" algn="l">
              <a:lnSpc>
                <a:spcPct val="110000"/>
              </a:lnSpc>
              <a:spcBef>
                <a:spcPts val="900"/>
              </a:spcBef>
              <a:spcAft>
                <a:spcPts val="0"/>
              </a:spcAft>
              <a:buClr>
                <a:srgbClr val="000000"/>
              </a:buClr>
              <a:buSzPts val="1200"/>
              <a:buFont typeface="Noto Sans Symbols"/>
              <a:buChar char="▪"/>
            </a:pPr>
            <a:r>
              <a:rPr b="0" i="0" lang="en-IN" sz="1200" u="none" cap="none" strike="noStrike">
                <a:solidFill>
                  <a:schemeClr val="lt1"/>
                </a:solidFill>
                <a:latin typeface="Open Sans"/>
                <a:ea typeface="Open Sans"/>
                <a:cs typeface="Open Sans"/>
                <a:sym typeface="Open Sans"/>
              </a:rPr>
              <a:t>Astreya @ Dropbox</a:t>
            </a:r>
            <a:endParaRPr b="0" i="0" sz="1050" u="none" cap="none" strike="noStrike">
              <a:solidFill>
                <a:srgbClr val="000000"/>
              </a:solidFill>
              <a:latin typeface="Arial"/>
              <a:ea typeface="Arial"/>
              <a:cs typeface="Arial"/>
              <a:sym typeface="Arial"/>
            </a:endParaRPr>
          </a:p>
          <a:p>
            <a:pPr indent="-214313" lvl="0" marL="214313" marR="0" rtl="0" algn="l">
              <a:lnSpc>
                <a:spcPct val="110000"/>
              </a:lnSpc>
              <a:spcBef>
                <a:spcPts val="900"/>
              </a:spcBef>
              <a:spcAft>
                <a:spcPts val="0"/>
              </a:spcAft>
              <a:buClr>
                <a:srgbClr val="000000"/>
              </a:buClr>
              <a:buSzPts val="1200"/>
              <a:buFont typeface="Noto Sans Symbols"/>
              <a:buChar char="▪"/>
            </a:pPr>
            <a:r>
              <a:rPr b="0" i="0" lang="en-IN" sz="1200" u="none" cap="none" strike="noStrike">
                <a:solidFill>
                  <a:schemeClr val="lt1"/>
                </a:solidFill>
                <a:latin typeface="Open Sans"/>
                <a:ea typeface="Open Sans"/>
                <a:cs typeface="Open Sans"/>
                <a:sym typeface="Open Sans"/>
              </a:rPr>
              <a:t>Digital Offerings</a:t>
            </a:r>
            <a:endParaRPr b="0" i="0" sz="1800" u="none" cap="none" strike="noStrike">
              <a:solidFill>
                <a:schemeClr val="lt1"/>
              </a:solidFill>
              <a:latin typeface="Open Sans"/>
              <a:ea typeface="Open Sans"/>
              <a:cs typeface="Open Sans"/>
              <a:sym typeface="Open Sans"/>
            </a:endParaRPr>
          </a:p>
          <a:p>
            <a:pPr indent="-214313" lvl="0" marL="214313" marR="0" rtl="0" algn="l">
              <a:lnSpc>
                <a:spcPct val="90000"/>
              </a:lnSpc>
              <a:spcBef>
                <a:spcPts val="900"/>
              </a:spcBef>
              <a:spcAft>
                <a:spcPts val="0"/>
              </a:spcAft>
              <a:buClr>
                <a:srgbClr val="000000"/>
              </a:buClr>
              <a:buSzPts val="1200"/>
              <a:buFont typeface="Noto Sans Symbols"/>
              <a:buChar char="▪"/>
            </a:pPr>
            <a:r>
              <a:rPr b="0" i="0" lang="en-IN" sz="1200" u="none" cap="none" strike="noStrike">
                <a:solidFill>
                  <a:schemeClr val="lt1"/>
                </a:solidFill>
                <a:latin typeface="Open Sans"/>
                <a:ea typeface="Open Sans"/>
                <a:cs typeface="Open Sans"/>
                <a:sym typeface="Open Sans"/>
              </a:rPr>
              <a:t>Our Solution Approach</a:t>
            </a:r>
            <a:endParaRPr b="0" i="0" sz="1800" u="none" cap="none" strike="noStrike">
              <a:solidFill>
                <a:schemeClr val="lt1"/>
              </a:solidFill>
              <a:latin typeface="Open Sans"/>
              <a:ea typeface="Open Sans"/>
              <a:cs typeface="Open Sans"/>
              <a:sym typeface="Open Sans"/>
            </a:endParaRPr>
          </a:p>
          <a:p>
            <a:pPr indent="-214312" lvl="0" marL="214312" marR="0" rtl="0" algn="l">
              <a:lnSpc>
                <a:spcPct val="90000"/>
              </a:lnSpc>
              <a:spcBef>
                <a:spcPts val="900"/>
              </a:spcBef>
              <a:spcAft>
                <a:spcPts val="0"/>
              </a:spcAft>
              <a:buClr>
                <a:srgbClr val="000000"/>
              </a:buClr>
              <a:buSzPts val="1200"/>
              <a:buFont typeface="Noto Sans Symbols"/>
              <a:buChar char="▪"/>
            </a:pPr>
            <a:r>
              <a:rPr b="0" i="0" lang="en-IN" sz="1200" u="none" cap="none" strike="noStrike">
                <a:solidFill>
                  <a:schemeClr val="lt1"/>
                </a:solidFill>
                <a:latin typeface="Open Sans"/>
                <a:ea typeface="Open Sans"/>
                <a:cs typeface="Open Sans"/>
                <a:sym typeface="Open Sans"/>
              </a:rPr>
              <a:t>Execution Model</a:t>
            </a:r>
            <a:endParaRPr b="0" i="0" sz="1200" u="none" cap="none" strike="noStrike">
              <a:solidFill>
                <a:schemeClr val="lt1"/>
              </a:solidFill>
              <a:latin typeface="Open Sans"/>
              <a:ea typeface="Open Sans"/>
              <a:cs typeface="Open Sans"/>
              <a:sym typeface="Open Sans"/>
            </a:endParaRPr>
          </a:p>
          <a:p>
            <a:pPr indent="-214312" lvl="0" marL="214312" marR="0" rtl="0" algn="l">
              <a:lnSpc>
                <a:spcPct val="90000"/>
              </a:lnSpc>
              <a:spcBef>
                <a:spcPts val="900"/>
              </a:spcBef>
              <a:spcAft>
                <a:spcPts val="0"/>
              </a:spcAft>
              <a:buClr>
                <a:schemeClr val="lt1"/>
              </a:buClr>
              <a:buSzPts val="1200"/>
              <a:buFont typeface="Open Sans"/>
              <a:buChar char="▪"/>
            </a:pPr>
            <a:r>
              <a:rPr lang="en-IN" sz="1200">
                <a:solidFill>
                  <a:schemeClr val="lt1"/>
                </a:solidFill>
                <a:latin typeface="Open Sans"/>
                <a:ea typeface="Open Sans"/>
                <a:cs typeface="Open Sans"/>
                <a:sym typeface="Open Sans"/>
              </a:rPr>
              <a:t>Success Stories</a:t>
            </a:r>
            <a:endParaRPr sz="1200">
              <a:solidFill>
                <a:schemeClr val="lt1"/>
              </a:solidFill>
              <a:latin typeface="Open Sans"/>
              <a:ea typeface="Open Sans"/>
              <a:cs typeface="Open Sans"/>
              <a:sym typeface="Open Sans"/>
            </a:endParaRPr>
          </a:p>
        </p:txBody>
      </p:sp>
      <p:sp>
        <p:nvSpPr>
          <p:cNvPr id="47" name="Google Shape;47;p2"/>
          <p:cNvSpPr txBox="1"/>
          <p:nvPr/>
        </p:nvSpPr>
        <p:spPr>
          <a:xfrm>
            <a:off x="7351777" y="1243886"/>
            <a:ext cx="484632" cy="2225194"/>
          </a:xfrm>
          <a:prstGeom prst="rect">
            <a:avLst/>
          </a:prstGeom>
          <a:noFill/>
          <a:ln>
            <a:noFill/>
          </a:ln>
        </p:spPr>
        <p:txBody>
          <a:bodyPr anchorCtr="0" anchor="t" bIns="34275" lIns="68550" spcFirstLastPara="1" rIns="68550" wrap="square" tIns="34275">
            <a:spAutoFit/>
          </a:bodyPr>
          <a:lstStyle/>
          <a:p>
            <a:pPr indent="-126896" lvl="0" marL="126896" marR="0" rtl="0" algn="l">
              <a:lnSpc>
                <a:spcPct val="110000"/>
              </a:lnSpc>
              <a:spcBef>
                <a:spcPts val="900"/>
              </a:spcBef>
              <a:spcAft>
                <a:spcPts val="0"/>
              </a:spcAft>
              <a:buNone/>
            </a:pPr>
            <a:r>
              <a:rPr b="0" i="0" lang="en-IN" sz="1200" u="none" cap="none" strike="noStrike">
                <a:solidFill>
                  <a:srgbClr val="FFB78B"/>
                </a:solidFill>
                <a:latin typeface="Open Sans"/>
                <a:ea typeface="Open Sans"/>
                <a:cs typeface="Open Sans"/>
                <a:sym typeface="Open Sans"/>
              </a:rPr>
              <a:t>01</a:t>
            </a:r>
            <a:endParaRPr b="0" i="0" sz="1200" u="none" cap="none" strike="noStrike">
              <a:solidFill>
                <a:srgbClr val="FFB78B"/>
              </a:solidFill>
              <a:latin typeface="Open Sans"/>
              <a:ea typeface="Open Sans"/>
              <a:cs typeface="Open Sans"/>
              <a:sym typeface="Open Sans"/>
            </a:endParaRPr>
          </a:p>
          <a:p>
            <a:pPr indent="-126896" lvl="0" marL="126896" marR="0" rtl="0" algn="l">
              <a:lnSpc>
                <a:spcPct val="110000"/>
              </a:lnSpc>
              <a:spcBef>
                <a:spcPts val="900"/>
              </a:spcBef>
              <a:spcAft>
                <a:spcPts val="0"/>
              </a:spcAft>
              <a:buNone/>
            </a:pPr>
            <a:r>
              <a:rPr b="0" i="0" lang="en-IN" sz="1200" u="none" cap="none" strike="noStrike">
                <a:solidFill>
                  <a:srgbClr val="FFB78B"/>
                </a:solidFill>
                <a:latin typeface="Open Sans"/>
                <a:ea typeface="Open Sans"/>
                <a:cs typeface="Open Sans"/>
                <a:sym typeface="Open Sans"/>
              </a:rPr>
              <a:t>02</a:t>
            </a:r>
            <a:endParaRPr b="0" i="0" sz="1200" u="none" cap="none" strike="noStrike">
              <a:solidFill>
                <a:srgbClr val="FFB78B"/>
              </a:solidFill>
              <a:latin typeface="Open Sans"/>
              <a:ea typeface="Open Sans"/>
              <a:cs typeface="Open Sans"/>
              <a:sym typeface="Open Sans"/>
            </a:endParaRPr>
          </a:p>
          <a:p>
            <a:pPr indent="-126896" lvl="0" marL="126896" marR="0" rtl="0" algn="l">
              <a:lnSpc>
                <a:spcPct val="110000"/>
              </a:lnSpc>
              <a:spcBef>
                <a:spcPts val="900"/>
              </a:spcBef>
              <a:spcAft>
                <a:spcPts val="0"/>
              </a:spcAft>
              <a:buNone/>
            </a:pPr>
            <a:r>
              <a:rPr b="0" i="0" lang="en-IN" sz="1200" u="none" cap="none" strike="noStrike">
                <a:solidFill>
                  <a:srgbClr val="FFB78B"/>
                </a:solidFill>
                <a:latin typeface="Open Sans"/>
                <a:ea typeface="Open Sans"/>
                <a:cs typeface="Open Sans"/>
                <a:sym typeface="Open Sans"/>
              </a:rPr>
              <a:t>03</a:t>
            </a:r>
            <a:endParaRPr b="0" i="0" sz="1200" u="none" cap="none" strike="noStrike">
              <a:solidFill>
                <a:srgbClr val="FFB78B"/>
              </a:solidFill>
              <a:latin typeface="Open Sans"/>
              <a:ea typeface="Open Sans"/>
              <a:cs typeface="Open Sans"/>
              <a:sym typeface="Open Sans"/>
            </a:endParaRPr>
          </a:p>
          <a:p>
            <a:pPr indent="-126896" lvl="0" marL="126896" marR="0" rtl="0" algn="l">
              <a:lnSpc>
                <a:spcPct val="110000"/>
              </a:lnSpc>
              <a:spcBef>
                <a:spcPts val="900"/>
              </a:spcBef>
              <a:spcAft>
                <a:spcPts val="0"/>
              </a:spcAft>
              <a:buNone/>
            </a:pPr>
            <a:r>
              <a:rPr b="0" i="0" lang="en-IN" sz="1200" u="none" cap="none" strike="noStrike">
                <a:solidFill>
                  <a:srgbClr val="FFB78B"/>
                </a:solidFill>
                <a:latin typeface="Open Sans"/>
                <a:ea typeface="Open Sans"/>
                <a:cs typeface="Open Sans"/>
                <a:sym typeface="Open Sans"/>
              </a:rPr>
              <a:t>04</a:t>
            </a:r>
            <a:endParaRPr b="0" i="0" sz="1200" u="none" cap="none" strike="noStrike">
              <a:solidFill>
                <a:srgbClr val="FFB78B"/>
              </a:solidFill>
              <a:latin typeface="Open Sans"/>
              <a:ea typeface="Open Sans"/>
              <a:cs typeface="Open Sans"/>
              <a:sym typeface="Open Sans"/>
            </a:endParaRPr>
          </a:p>
          <a:p>
            <a:pPr indent="-126896" lvl="0" marL="126896" marR="0" rtl="0" algn="l">
              <a:lnSpc>
                <a:spcPct val="110000"/>
              </a:lnSpc>
              <a:spcBef>
                <a:spcPts val="900"/>
              </a:spcBef>
              <a:spcAft>
                <a:spcPts val="0"/>
              </a:spcAft>
              <a:buNone/>
            </a:pPr>
            <a:r>
              <a:rPr b="0" i="0" lang="en-IN" sz="1200" u="none" cap="none" strike="noStrike">
                <a:solidFill>
                  <a:srgbClr val="FFB78B"/>
                </a:solidFill>
                <a:latin typeface="Open Sans"/>
                <a:ea typeface="Open Sans"/>
                <a:cs typeface="Open Sans"/>
                <a:sym typeface="Open Sans"/>
              </a:rPr>
              <a:t>05</a:t>
            </a:r>
            <a:endParaRPr b="0" i="0" sz="1200" u="none" cap="none" strike="noStrike">
              <a:solidFill>
                <a:srgbClr val="FFB78B"/>
              </a:solidFill>
              <a:latin typeface="Open Sans"/>
              <a:ea typeface="Open Sans"/>
              <a:cs typeface="Open Sans"/>
              <a:sym typeface="Open Sans"/>
            </a:endParaRPr>
          </a:p>
          <a:p>
            <a:pPr indent="0" lvl="0" marL="0" marR="0" rtl="0" algn="l">
              <a:lnSpc>
                <a:spcPct val="90000"/>
              </a:lnSpc>
              <a:spcBef>
                <a:spcPts val="900"/>
              </a:spcBef>
              <a:spcAft>
                <a:spcPts val="0"/>
              </a:spcAft>
              <a:buNone/>
            </a:pPr>
            <a:r>
              <a:rPr b="0" i="0" lang="en-IN" sz="1200" u="none" cap="none" strike="noStrike">
                <a:solidFill>
                  <a:srgbClr val="FFB78B"/>
                </a:solidFill>
                <a:latin typeface="Open Sans"/>
                <a:ea typeface="Open Sans"/>
                <a:cs typeface="Open Sans"/>
                <a:sym typeface="Open Sans"/>
              </a:rPr>
              <a:t>06</a:t>
            </a:r>
            <a:endParaRPr b="0" i="0" sz="1800" u="none" cap="none" strike="noStrike">
              <a:solidFill>
                <a:srgbClr val="FFB78B"/>
              </a:solidFill>
              <a:latin typeface="Open Sans"/>
              <a:ea typeface="Open Sans"/>
              <a:cs typeface="Open Sans"/>
              <a:sym typeface="Open Sans"/>
            </a:endParaRPr>
          </a:p>
          <a:p>
            <a:pPr indent="0" lvl="0" marL="0" marR="0" rtl="0" algn="l">
              <a:lnSpc>
                <a:spcPct val="90000"/>
              </a:lnSpc>
              <a:spcBef>
                <a:spcPts val="900"/>
              </a:spcBef>
              <a:spcAft>
                <a:spcPts val="0"/>
              </a:spcAft>
              <a:buNone/>
            </a:pPr>
            <a:r>
              <a:rPr b="0" i="0" lang="en-IN" sz="1200" u="none" cap="none" strike="noStrike">
                <a:solidFill>
                  <a:srgbClr val="FFB78B"/>
                </a:solidFill>
                <a:latin typeface="Open Sans"/>
                <a:ea typeface="Open Sans"/>
                <a:cs typeface="Open Sans"/>
                <a:sym typeface="Open Sans"/>
              </a:rPr>
              <a:t>07</a:t>
            </a:r>
            <a:endParaRPr b="0" i="0" sz="1200" u="none" cap="none" strike="noStrike">
              <a:solidFill>
                <a:srgbClr val="FFB78B"/>
              </a:solidFill>
              <a:latin typeface="Open Sans"/>
              <a:ea typeface="Open Sans"/>
              <a:cs typeface="Open Sans"/>
              <a:sym typeface="Open Sans"/>
            </a:endParaRPr>
          </a:p>
        </p:txBody>
      </p:sp>
      <p:sp>
        <p:nvSpPr>
          <p:cNvPr id="48" name="Google Shape;48;p2"/>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grpSp>
        <p:nvGrpSpPr>
          <p:cNvPr id="1083" name="Google Shape;1083;p16"/>
          <p:cNvGrpSpPr/>
          <p:nvPr/>
        </p:nvGrpSpPr>
        <p:grpSpPr>
          <a:xfrm>
            <a:off x="6590948" y="814062"/>
            <a:ext cx="2168661" cy="3909391"/>
            <a:chOff x="8195000" y="1063984"/>
            <a:chExt cx="3498969" cy="5212521"/>
          </a:xfrm>
        </p:grpSpPr>
        <p:pic>
          <p:nvPicPr>
            <p:cNvPr descr="Background pattern&#10;&#10;Description automatically generated" id="1084" name="Google Shape;1084;p16"/>
            <p:cNvPicPr preferRelativeResize="0"/>
            <p:nvPr/>
          </p:nvPicPr>
          <p:blipFill rotWithShape="1">
            <a:blip r:embed="rId3">
              <a:alphaModFix/>
            </a:blip>
            <a:srcRect b="437" l="12851" r="49942" t="5988"/>
            <a:stretch/>
          </p:blipFill>
          <p:spPr>
            <a:xfrm flipH="1" rot="10800000">
              <a:off x="8195000" y="1063984"/>
              <a:ext cx="3498969" cy="5212521"/>
            </a:xfrm>
            <a:custGeom>
              <a:rect b="b" l="l" r="r" t="t"/>
              <a:pathLst>
                <a:path extrusionOk="0" h="5212521" w="3498969">
                  <a:moveTo>
                    <a:pt x="150316" y="5212521"/>
                  </a:moveTo>
                  <a:lnTo>
                    <a:pt x="3348653" y="5212521"/>
                  </a:lnTo>
                  <a:cubicBezTo>
                    <a:pt x="3431670" y="5212521"/>
                    <a:pt x="3498969" y="5145222"/>
                    <a:pt x="3498969" y="5062205"/>
                  </a:cubicBezTo>
                  <a:lnTo>
                    <a:pt x="3498969" y="150316"/>
                  </a:lnTo>
                  <a:cubicBezTo>
                    <a:pt x="3498969" y="67299"/>
                    <a:pt x="3431670" y="0"/>
                    <a:pt x="3348653" y="0"/>
                  </a:cubicBezTo>
                  <a:lnTo>
                    <a:pt x="150316" y="0"/>
                  </a:lnTo>
                  <a:cubicBezTo>
                    <a:pt x="67299" y="0"/>
                    <a:pt x="0" y="67299"/>
                    <a:pt x="0" y="150316"/>
                  </a:cubicBezTo>
                  <a:lnTo>
                    <a:pt x="0" y="5062205"/>
                  </a:lnTo>
                  <a:cubicBezTo>
                    <a:pt x="0" y="5145222"/>
                    <a:pt x="67299" y="5212521"/>
                    <a:pt x="150316" y="5212521"/>
                  </a:cubicBezTo>
                  <a:close/>
                </a:path>
              </a:pathLst>
            </a:custGeom>
            <a:noFill/>
            <a:ln>
              <a:noFill/>
            </a:ln>
          </p:spPr>
        </p:pic>
        <p:sp>
          <p:nvSpPr>
            <p:cNvPr id="1085" name="Google Shape;1085;p16"/>
            <p:cNvSpPr/>
            <p:nvPr/>
          </p:nvSpPr>
          <p:spPr>
            <a:xfrm rot="10800000">
              <a:off x="8195068" y="1064004"/>
              <a:ext cx="3498900" cy="5212500"/>
            </a:xfrm>
            <a:prstGeom prst="roundRect">
              <a:avLst>
                <a:gd fmla="val 4296" name="adj"/>
              </a:avLst>
            </a:prstGeom>
            <a:gradFill>
              <a:gsLst>
                <a:gs pos="0">
                  <a:srgbClr val="44266E">
                    <a:alpha val="66666"/>
                  </a:srgbClr>
                </a:gs>
                <a:gs pos="29000">
                  <a:srgbClr val="44266E">
                    <a:alpha val="66666"/>
                  </a:srgbClr>
                </a:gs>
                <a:gs pos="90000">
                  <a:srgbClr val="002842">
                    <a:alpha val="7843"/>
                  </a:srgbClr>
                </a:gs>
                <a:gs pos="100000">
                  <a:srgbClr val="002842">
                    <a:alpha val="7843"/>
                  </a:srgbClr>
                </a:gs>
              </a:gsLst>
              <a:lin ang="5400012" scaled="0"/>
            </a:gra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825" u="none" cap="none" strike="noStrike">
                <a:solidFill>
                  <a:schemeClr val="lt1"/>
                </a:solidFill>
                <a:latin typeface="Open Sans"/>
                <a:ea typeface="Open Sans"/>
                <a:cs typeface="Open Sans"/>
                <a:sym typeface="Open Sans"/>
              </a:endParaRPr>
            </a:p>
          </p:txBody>
        </p:sp>
      </p:grpSp>
      <p:sp>
        <p:nvSpPr>
          <p:cNvPr id="1086" name="Google Shape;1086;p16"/>
          <p:cNvSpPr/>
          <p:nvPr/>
        </p:nvSpPr>
        <p:spPr>
          <a:xfrm>
            <a:off x="5438776" y="3715214"/>
            <a:ext cx="2514599" cy="1234616"/>
          </a:xfrm>
          <a:prstGeom prst="roundRect">
            <a:avLst>
              <a:gd fmla="val 7394" name="adj"/>
            </a:avLst>
          </a:prstGeom>
          <a:solidFill>
            <a:srgbClr val="FFB78B"/>
          </a:solid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sz="600" u="none" cap="none" strike="noStrike">
              <a:solidFill>
                <a:srgbClr val="202124"/>
              </a:solidFill>
              <a:latin typeface="Open Sans"/>
              <a:ea typeface="Open Sans"/>
              <a:cs typeface="Open Sans"/>
              <a:sym typeface="Open Sans"/>
            </a:endParaRPr>
          </a:p>
        </p:txBody>
      </p:sp>
      <p:sp>
        <p:nvSpPr>
          <p:cNvPr id="1087" name="Google Shape;1087;p16"/>
          <p:cNvSpPr/>
          <p:nvPr/>
        </p:nvSpPr>
        <p:spPr>
          <a:xfrm>
            <a:off x="5618711" y="3832387"/>
            <a:ext cx="1849950" cy="223123"/>
          </a:xfrm>
          <a:prstGeom prst="rect">
            <a:avLst/>
          </a:prstGeom>
          <a:noFill/>
          <a:ln>
            <a:noFill/>
          </a:ln>
        </p:spPr>
        <p:txBody>
          <a:bodyPr anchorCtr="0" anchor="ctr" bIns="25700" lIns="51425" spcFirstLastPara="1" rIns="51425" wrap="square" tIns="25700">
            <a:noAutofit/>
          </a:bodyPr>
          <a:lstStyle/>
          <a:p>
            <a:pPr indent="0" lvl="0" marL="0" marR="0" rtl="0" algn="l">
              <a:lnSpc>
                <a:spcPct val="100000"/>
              </a:lnSpc>
              <a:spcBef>
                <a:spcPts val="0"/>
              </a:spcBef>
              <a:spcAft>
                <a:spcPts val="0"/>
              </a:spcAft>
              <a:buNone/>
            </a:pPr>
            <a:r>
              <a:rPr b="1" i="0" lang="en-IN" sz="975" u="none" cap="none" strike="noStrike">
                <a:solidFill>
                  <a:srgbClr val="071691"/>
                </a:solidFill>
                <a:latin typeface="Open Sans"/>
                <a:ea typeface="Open Sans"/>
                <a:cs typeface="Open Sans"/>
                <a:sym typeface="Open Sans"/>
              </a:rPr>
              <a:t>TECHNOLOGY</a:t>
            </a:r>
            <a:endParaRPr b="0" i="0" sz="975" u="none" cap="none" strike="noStrike">
              <a:solidFill>
                <a:srgbClr val="000000"/>
              </a:solidFill>
              <a:latin typeface="Open Sans"/>
              <a:ea typeface="Open Sans"/>
              <a:cs typeface="Open Sans"/>
              <a:sym typeface="Open Sans"/>
            </a:endParaRPr>
          </a:p>
        </p:txBody>
      </p:sp>
      <p:cxnSp>
        <p:nvCxnSpPr>
          <p:cNvPr id="1088" name="Google Shape;1088;p16"/>
          <p:cNvCxnSpPr/>
          <p:nvPr/>
        </p:nvCxnSpPr>
        <p:spPr>
          <a:xfrm>
            <a:off x="377390" y="754732"/>
            <a:ext cx="842400" cy="0"/>
          </a:xfrm>
          <a:prstGeom prst="straightConnector1">
            <a:avLst/>
          </a:prstGeom>
          <a:noFill/>
          <a:ln cap="flat" cmpd="sng" w="9525">
            <a:solidFill>
              <a:srgbClr val="A5A5A5"/>
            </a:solidFill>
            <a:prstDash val="solid"/>
            <a:round/>
            <a:headEnd len="sm" w="sm" type="none"/>
            <a:tailEnd len="sm" w="sm" type="none"/>
          </a:ln>
        </p:spPr>
      </p:cxnSp>
      <p:sp>
        <p:nvSpPr>
          <p:cNvPr id="1089" name="Google Shape;1089;p16"/>
          <p:cNvSpPr/>
          <p:nvPr/>
        </p:nvSpPr>
        <p:spPr>
          <a:xfrm>
            <a:off x="330298" y="875690"/>
            <a:ext cx="887850"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D7153A"/>
                </a:solidFill>
                <a:latin typeface="Open Sans"/>
                <a:ea typeface="Open Sans"/>
                <a:cs typeface="Open Sans"/>
                <a:sym typeface="Open Sans"/>
              </a:rPr>
              <a:t>Business </a:t>
            </a:r>
            <a:endParaRPr b="0" i="0" sz="975" u="none" cap="none" strike="noStrike">
              <a:solidFill>
                <a:srgbClr val="D7153A"/>
              </a:solidFill>
              <a:latin typeface="Open Sans"/>
              <a:ea typeface="Open Sans"/>
              <a:cs typeface="Open Sans"/>
              <a:sym typeface="Open Sans"/>
            </a:endParaRPr>
          </a:p>
          <a:p>
            <a:pPr indent="0" lvl="0" marL="0" marR="0" rtl="0" algn="l">
              <a:lnSpc>
                <a:spcPct val="120000"/>
              </a:lnSpc>
              <a:spcBef>
                <a:spcPts val="0"/>
              </a:spcBef>
              <a:spcAft>
                <a:spcPts val="0"/>
              </a:spcAft>
              <a:buNone/>
            </a:pPr>
            <a:r>
              <a:rPr b="1" i="0" lang="en-IN" sz="975" u="none" cap="none" strike="noStrike">
                <a:solidFill>
                  <a:srgbClr val="D7153A"/>
                </a:solidFill>
                <a:latin typeface="Open Sans"/>
                <a:ea typeface="Open Sans"/>
                <a:cs typeface="Open Sans"/>
                <a:sym typeface="Open Sans"/>
              </a:rPr>
              <a:t>Problem</a:t>
            </a:r>
            <a:endParaRPr b="0" i="0" sz="975" u="none" cap="none" strike="noStrike">
              <a:solidFill>
                <a:srgbClr val="D7153A"/>
              </a:solidFill>
              <a:latin typeface="Open Sans"/>
              <a:ea typeface="Open Sans"/>
              <a:cs typeface="Open Sans"/>
              <a:sym typeface="Open Sans"/>
            </a:endParaRPr>
          </a:p>
        </p:txBody>
      </p:sp>
      <p:sp>
        <p:nvSpPr>
          <p:cNvPr id="1090" name="Google Shape;1090;p16"/>
          <p:cNvSpPr/>
          <p:nvPr/>
        </p:nvSpPr>
        <p:spPr>
          <a:xfrm>
            <a:off x="1557181" y="746348"/>
            <a:ext cx="4434044" cy="775125"/>
          </a:xfrm>
          <a:prstGeom prst="rect">
            <a:avLst/>
          </a:prstGeom>
          <a:noFill/>
          <a:ln>
            <a:noFill/>
          </a:ln>
        </p:spPr>
        <p:txBody>
          <a:bodyPr anchorCtr="0" anchor="t" bIns="34275" lIns="68550" spcFirstLastPara="1" rIns="68550" wrap="square" tIns="34275">
            <a:noAutofit/>
          </a:bodyPr>
          <a:lstStyle/>
          <a:p>
            <a:pPr indent="0" lvl="0" marL="0" marR="0" rtl="0" algn="l">
              <a:lnSpc>
                <a:spcPct val="120000"/>
              </a:lnSpc>
              <a:spcBef>
                <a:spcPts val="450"/>
              </a:spcBef>
              <a:spcAft>
                <a:spcPts val="0"/>
              </a:spcAft>
              <a:buNone/>
            </a:pPr>
            <a:r>
              <a:rPr b="0" i="0" lang="en-IN" sz="900" u="none" cap="none" strike="noStrike">
                <a:solidFill>
                  <a:srgbClr val="000000"/>
                </a:solidFill>
                <a:latin typeface="Open Sans"/>
                <a:ea typeface="Open Sans"/>
                <a:cs typeface="Open Sans"/>
                <a:sym typeface="Open Sans"/>
              </a:rPr>
              <a:t>Client provides quality health insurance plans through multiple carriers due to which the data flows between internal applications and external carriers. Customer needed an easily configurable and reliable mode of communicating with the carriers using secure SFTP</a:t>
            </a:r>
            <a:endParaRPr/>
          </a:p>
          <a:p>
            <a:pPr indent="0" lvl="0" marL="0" marR="0" rtl="0" algn="l">
              <a:lnSpc>
                <a:spcPct val="120000"/>
              </a:lnSpc>
              <a:spcBef>
                <a:spcPts val="900"/>
              </a:spcBef>
              <a:spcAft>
                <a:spcPts val="450"/>
              </a:spcAft>
              <a:buNone/>
            </a:pPr>
            <a:r>
              <a:t/>
            </a:r>
            <a:endParaRPr b="1" i="0" sz="900" u="none" cap="none" strike="noStrike">
              <a:solidFill>
                <a:srgbClr val="000000"/>
              </a:solidFill>
              <a:latin typeface="Open Sans"/>
              <a:ea typeface="Open Sans"/>
              <a:cs typeface="Open Sans"/>
              <a:sym typeface="Open Sans"/>
            </a:endParaRPr>
          </a:p>
        </p:txBody>
      </p:sp>
      <p:cxnSp>
        <p:nvCxnSpPr>
          <p:cNvPr id="1091" name="Google Shape;1091;p16"/>
          <p:cNvCxnSpPr/>
          <p:nvPr/>
        </p:nvCxnSpPr>
        <p:spPr>
          <a:xfrm>
            <a:off x="377389" y="1606998"/>
            <a:ext cx="842400" cy="0"/>
          </a:xfrm>
          <a:prstGeom prst="straightConnector1">
            <a:avLst/>
          </a:prstGeom>
          <a:noFill/>
          <a:ln cap="flat" cmpd="sng" w="9525">
            <a:solidFill>
              <a:srgbClr val="A5A5A5"/>
            </a:solidFill>
            <a:prstDash val="solid"/>
            <a:round/>
            <a:headEnd len="sm" w="sm" type="none"/>
            <a:tailEnd len="sm" w="sm" type="none"/>
          </a:ln>
        </p:spPr>
      </p:cxnSp>
      <p:sp>
        <p:nvSpPr>
          <p:cNvPr id="1092" name="Google Shape;1092;p16"/>
          <p:cNvSpPr/>
          <p:nvPr/>
        </p:nvSpPr>
        <p:spPr>
          <a:xfrm>
            <a:off x="330298" y="1728591"/>
            <a:ext cx="962100"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012564"/>
                </a:solidFill>
                <a:latin typeface="Open Sans"/>
                <a:ea typeface="Open Sans"/>
                <a:cs typeface="Open Sans"/>
                <a:sym typeface="Open Sans"/>
              </a:rPr>
              <a:t>Implemented Solution </a:t>
            </a:r>
            <a:endParaRPr b="0" i="0" sz="975" u="none" cap="none" strike="noStrike">
              <a:solidFill>
                <a:srgbClr val="012564"/>
              </a:solidFill>
              <a:latin typeface="Open Sans"/>
              <a:ea typeface="Open Sans"/>
              <a:cs typeface="Open Sans"/>
              <a:sym typeface="Open Sans"/>
            </a:endParaRPr>
          </a:p>
        </p:txBody>
      </p:sp>
      <p:sp>
        <p:nvSpPr>
          <p:cNvPr id="1093" name="Google Shape;1093;p16"/>
          <p:cNvSpPr/>
          <p:nvPr/>
        </p:nvSpPr>
        <p:spPr>
          <a:xfrm>
            <a:off x="1442881" y="1632291"/>
            <a:ext cx="4434044" cy="1706899"/>
          </a:xfrm>
          <a:prstGeom prst="rect">
            <a:avLst/>
          </a:prstGeom>
          <a:noFill/>
          <a:ln>
            <a:noFill/>
          </a:ln>
        </p:spPr>
        <p:txBody>
          <a:bodyPr anchorCtr="0" anchor="t" bIns="34275" lIns="68550" spcFirstLastPara="1" rIns="68550" wrap="square" tIns="34275">
            <a:noAutofit/>
          </a:bodyPr>
          <a:lstStyle/>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Boomi is implemented as a total EDI Integration and File transfer hub. </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It triggers FMS web service  to generate XML files; sends validated  EDI files from FMS Server to carrier SFTPs; Receives ACK files from carrier SFTP and forward them to FMS server</a:t>
            </a:r>
            <a:endParaRPr/>
          </a:p>
          <a:p>
            <a:pPr indent="0" lvl="0" marL="114300" marR="0" rtl="0" algn="l">
              <a:lnSpc>
                <a:spcPct val="120000"/>
              </a:lnSpc>
              <a:spcBef>
                <a:spcPts val="0"/>
              </a:spcBef>
              <a:spcAft>
                <a:spcPts val="0"/>
              </a:spcAft>
              <a:buNone/>
            </a:pPr>
            <a:r>
              <a:t/>
            </a:r>
            <a:endParaRPr b="0" i="0" sz="900" u="none" cap="none" strike="noStrike">
              <a:solidFill>
                <a:srgbClr val="000000"/>
              </a:solidFill>
              <a:latin typeface="Open Sans"/>
              <a:ea typeface="Open Sans"/>
              <a:cs typeface="Open Sans"/>
              <a:sym typeface="Open Sans"/>
            </a:endParaRPr>
          </a:p>
        </p:txBody>
      </p:sp>
      <p:cxnSp>
        <p:nvCxnSpPr>
          <p:cNvPr id="1094" name="Google Shape;1094;p16"/>
          <p:cNvCxnSpPr/>
          <p:nvPr/>
        </p:nvCxnSpPr>
        <p:spPr>
          <a:xfrm>
            <a:off x="377389" y="4376464"/>
            <a:ext cx="842400" cy="0"/>
          </a:xfrm>
          <a:prstGeom prst="straightConnector1">
            <a:avLst/>
          </a:prstGeom>
          <a:noFill/>
          <a:ln cap="flat" cmpd="sng" w="9525">
            <a:solidFill>
              <a:srgbClr val="A5A5A5"/>
            </a:solidFill>
            <a:prstDash val="solid"/>
            <a:round/>
            <a:headEnd len="sm" w="sm" type="none"/>
            <a:tailEnd len="sm" w="sm" type="none"/>
          </a:ln>
        </p:spPr>
      </p:cxnSp>
      <p:cxnSp>
        <p:nvCxnSpPr>
          <p:cNvPr id="1095" name="Google Shape;1095;p16"/>
          <p:cNvCxnSpPr/>
          <p:nvPr/>
        </p:nvCxnSpPr>
        <p:spPr>
          <a:xfrm>
            <a:off x="1607025" y="754732"/>
            <a:ext cx="4279500" cy="0"/>
          </a:xfrm>
          <a:prstGeom prst="straightConnector1">
            <a:avLst/>
          </a:prstGeom>
          <a:noFill/>
          <a:ln cap="flat" cmpd="sng" w="9525">
            <a:solidFill>
              <a:srgbClr val="A5A5A5"/>
            </a:solidFill>
            <a:prstDash val="solid"/>
            <a:round/>
            <a:headEnd len="sm" w="sm" type="none"/>
            <a:tailEnd len="sm" w="sm" type="none"/>
          </a:ln>
        </p:spPr>
      </p:cxnSp>
      <p:cxnSp>
        <p:nvCxnSpPr>
          <p:cNvPr id="1096" name="Google Shape;1096;p16"/>
          <p:cNvCxnSpPr/>
          <p:nvPr/>
        </p:nvCxnSpPr>
        <p:spPr>
          <a:xfrm>
            <a:off x="1607025" y="1606998"/>
            <a:ext cx="4279500" cy="0"/>
          </a:xfrm>
          <a:prstGeom prst="straightConnector1">
            <a:avLst/>
          </a:prstGeom>
          <a:noFill/>
          <a:ln cap="flat" cmpd="sng" w="9525">
            <a:solidFill>
              <a:srgbClr val="A5A5A5"/>
            </a:solidFill>
            <a:prstDash val="solid"/>
            <a:round/>
            <a:headEnd len="sm" w="sm" type="none"/>
            <a:tailEnd len="sm" w="sm" type="none"/>
          </a:ln>
        </p:spPr>
      </p:cxnSp>
      <p:cxnSp>
        <p:nvCxnSpPr>
          <p:cNvPr id="1097" name="Google Shape;1097;p16"/>
          <p:cNvCxnSpPr/>
          <p:nvPr/>
        </p:nvCxnSpPr>
        <p:spPr>
          <a:xfrm>
            <a:off x="1641475" y="4376464"/>
            <a:ext cx="3454400" cy="0"/>
          </a:xfrm>
          <a:prstGeom prst="straightConnector1">
            <a:avLst/>
          </a:prstGeom>
          <a:noFill/>
          <a:ln cap="flat" cmpd="sng" w="9525">
            <a:solidFill>
              <a:srgbClr val="A5A5A5"/>
            </a:solidFill>
            <a:prstDash val="solid"/>
            <a:round/>
            <a:headEnd len="sm" w="sm" type="none"/>
            <a:tailEnd len="sm" w="sm" type="none"/>
          </a:ln>
        </p:spPr>
      </p:cxnSp>
      <p:sp>
        <p:nvSpPr>
          <p:cNvPr id="1098" name="Google Shape;1098;p16"/>
          <p:cNvSpPr/>
          <p:nvPr/>
        </p:nvSpPr>
        <p:spPr>
          <a:xfrm>
            <a:off x="330298" y="4527163"/>
            <a:ext cx="962100" cy="290475"/>
          </a:xfrm>
          <a:prstGeom prst="rect">
            <a:avLst/>
          </a:prstGeom>
          <a:noFill/>
          <a:ln>
            <a:noFill/>
          </a:ln>
        </p:spPr>
        <p:txBody>
          <a:bodyPr anchorCtr="0" anchor="ctr" bIns="25700" lIns="51425" spcFirstLastPara="1" rIns="51425" wrap="square" tIns="25700">
            <a:noAutofit/>
          </a:bodyPr>
          <a:lstStyle/>
          <a:p>
            <a:pPr indent="0" lvl="0" marL="0" marR="0" rtl="0" algn="l">
              <a:lnSpc>
                <a:spcPct val="120000"/>
              </a:lnSpc>
              <a:spcBef>
                <a:spcPts val="0"/>
              </a:spcBef>
              <a:spcAft>
                <a:spcPts val="0"/>
              </a:spcAft>
              <a:buNone/>
            </a:pPr>
            <a:r>
              <a:rPr b="1" i="0" lang="en-IN" sz="975" u="none" cap="none" strike="noStrike">
                <a:solidFill>
                  <a:srgbClr val="2A7380"/>
                </a:solidFill>
                <a:latin typeface="Open Sans"/>
                <a:ea typeface="Open Sans"/>
                <a:cs typeface="Open Sans"/>
                <a:sym typeface="Open Sans"/>
              </a:rPr>
              <a:t>Delivered Benefits</a:t>
            </a:r>
            <a:endParaRPr b="0" i="0" sz="975" u="none" cap="none" strike="noStrike">
              <a:solidFill>
                <a:srgbClr val="2A7380"/>
              </a:solidFill>
              <a:latin typeface="Open Sans"/>
              <a:ea typeface="Open Sans"/>
              <a:cs typeface="Open Sans"/>
              <a:sym typeface="Open Sans"/>
            </a:endParaRPr>
          </a:p>
        </p:txBody>
      </p:sp>
      <p:sp>
        <p:nvSpPr>
          <p:cNvPr id="1099" name="Google Shape;1099;p16"/>
          <p:cNvSpPr/>
          <p:nvPr/>
        </p:nvSpPr>
        <p:spPr>
          <a:xfrm>
            <a:off x="1442888" y="4437170"/>
            <a:ext cx="3914100" cy="576450"/>
          </a:xfrm>
          <a:prstGeom prst="rect">
            <a:avLst/>
          </a:prstGeom>
          <a:noFill/>
          <a:ln>
            <a:noFill/>
          </a:ln>
        </p:spPr>
        <p:txBody>
          <a:bodyPr anchorCtr="0" anchor="t" bIns="34275" lIns="68550" spcFirstLastPara="1" rIns="68550" wrap="square" tIns="34275">
            <a:noAutofit/>
          </a:bodyPr>
          <a:lstStyle/>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Delivered the entire solution through Global Delivery model with over 60% cost savings</a:t>
            </a:r>
            <a:endParaRPr/>
          </a:p>
          <a:p>
            <a:pPr indent="-128588" lvl="0" marL="242888" marR="0" rtl="0" algn="l">
              <a:lnSpc>
                <a:spcPct val="120000"/>
              </a:lnSpc>
              <a:spcBef>
                <a:spcPts val="0"/>
              </a:spcBef>
              <a:spcAft>
                <a:spcPts val="0"/>
              </a:spcAft>
              <a:buClr>
                <a:srgbClr val="000000"/>
              </a:buClr>
              <a:buSzPts val="1200"/>
              <a:buFont typeface="Arial"/>
              <a:buChar char="•"/>
            </a:pPr>
            <a:r>
              <a:rPr b="0" i="0" lang="en-IN" sz="900" u="none" cap="none" strike="noStrike">
                <a:solidFill>
                  <a:srgbClr val="000000"/>
                </a:solidFill>
                <a:latin typeface="Open Sans"/>
                <a:ea typeface="Open Sans"/>
                <a:cs typeface="Open Sans"/>
                <a:sym typeface="Open Sans"/>
              </a:rPr>
              <a:t>Reduced human errors by 80% with implementation of Connector</a:t>
            </a:r>
            <a:endParaRPr/>
          </a:p>
        </p:txBody>
      </p:sp>
      <p:sp>
        <p:nvSpPr>
          <p:cNvPr id="1100" name="Google Shape;1100;p16"/>
          <p:cNvSpPr txBox="1"/>
          <p:nvPr/>
        </p:nvSpPr>
        <p:spPr>
          <a:xfrm>
            <a:off x="6696578" y="3185776"/>
            <a:ext cx="1960425" cy="411949"/>
          </a:xfrm>
          <a:prstGeom prst="rect">
            <a:avLst/>
          </a:prstGeom>
          <a:noFill/>
          <a:ln>
            <a:noFill/>
          </a:ln>
        </p:spPr>
        <p:txBody>
          <a:bodyPr anchorCtr="0" anchor="t" bIns="34275" lIns="68550" spcFirstLastPara="1" rIns="68550" wrap="square" tIns="34275">
            <a:noAutofit/>
          </a:bodyPr>
          <a:lstStyle/>
          <a:p>
            <a:pPr indent="0" lvl="0" marL="0" marR="0" rtl="0" algn="l">
              <a:lnSpc>
                <a:spcPct val="120000"/>
              </a:lnSpc>
              <a:spcBef>
                <a:spcPts val="0"/>
              </a:spcBef>
              <a:spcAft>
                <a:spcPts val="0"/>
              </a:spcAft>
              <a:buNone/>
            </a:pPr>
            <a:r>
              <a:rPr b="1" i="0" lang="en-IN" sz="1050" u="none" cap="none" strike="noStrike">
                <a:solidFill>
                  <a:schemeClr val="lt1"/>
                </a:solidFill>
                <a:latin typeface="Open Sans"/>
                <a:ea typeface="Open Sans"/>
                <a:cs typeface="Open Sans"/>
                <a:sym typeface="Open Sans"/>
              </a:rPr>
              <a:t>US BASED HEALTH CARE INSURANCE PROVIDER</a:t>
            </a:r>
            <a:endParaRPr b="1" i="0" sz="1050" u="none" cap="none" strike="noStrike">
              <a:solidFill>
                <a:schemeClr val="lt1"/>
              </a:solidFill>
              <a:latin typeface="Open Sans"/>
              <a:ea typeface="Open Sans"/>
              <a:cs typeface="Open Sans"/>
              <a:sym typeface="Open Sans"/>
            </a:endParaRPr>
          </a:p>
        </p:txBody>
      </p:sp>
      <p:sp>
        <p:nvSpPr>
          <p:cNvPr id="1101" name="Google Shape;1101;p16"/>
          <p:cNvSpPr txBox="1"/>
          <p:nvPr/>
        </p:nvSpPr>
        <p:spPr>
          <a:xfrm>
            <a:off x="6686940" y="3029780"/>
            <a:ext cx="2318850" cy="170775"/>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None/>
            </a:pPr>
            <a:r>
              <a:rPr b="0" i="0" lang="en-IN" sz="825" u="none" cap="none" strike="noStrike">
                <a:solidFill>
                  <a:srgbClr val="FFB78B"/>
                </a:solidFill>
                <a:latin typeface="Open Sans"/>
                <a:ea typeface="Open Sans"/>
                <a:cs typeface="Open Sans"/>
                <a:sym typeface="Open Sans"/>
              </a:rPr>
              <a:t>CLIENT</a:t>
            </a:r>
            <a:endParaRPr b="0" i="0" sz="900" u="none" cap="none" strike="noStrike">
              <a:solidFill>
                <a:srgbClr val="FFB78B"/>
              </a:solidFill>
              <a:latin typeface="Open Sans"/>
              <a:ea typeface="Open Sans"/>
              <a:cs typeface="Open Sans"/>
              <a:sym typeface="Open Sans"/>
            </a:endParaRPr>
          </a:p>
        </p:txBody>
      </p:sp>
      <p:pic>
        <p:nvPicPr>
          <p:cNvPr descr="A picture containing blur&#10;&#10;Description automatically generated" id="1102" name="Google Shape;1102;p16"/>
          <p:cNvPicPr preferRelativeResize="0"/>
          <p:nvPr/>
        </p:nvPicPr>
        <p:blipFill rotWithShape="1">
          <a:blip r:embed="rId4">
            <a:alphaModFix/>
          </a:blip>
          <a:srcRect b="12945" l="16533" r="27153" t="2609"/>
          <a:stretch/>
        </p:blipFill>
        <p:spPr>
          <a:xfrm>
            <a:off x="6896861" y="1174459"/>
            <a:ext cx="1526454" cy="1526454"/>
          </a:xfrm>
          <a:custGeom>
            <a:rect b="b" l="l" r="r" t="t"/>
            <a:pathLst>
              <a:path extrusionOk="0" h="4376928" w="4376928">
                <a:moveTo>
                  <a:pt x="2188464" y="0"/>
                </a:moveTo>
                <a:cubicBezTo>
                  <a:pt x="3397119" y="0"/>
                  <a:pt x="4376928" y="979809"/>
                  <a:pt x="4376928" y="2188464"/>
                </a:cubicBezTo>
                <a:cubicBezTo>
                  <a:pt x="4376928" y="3397119"/>
                  <a:pt x="3397119" y="4376928"/>
                  <a:pt x="2188464" y="4376928"/>
                </a:cubicBezTo>
                <a:cubicBezTo>
                  <a:pt x="979809" y="4376928"/>
                  <a:pt x="0" y="3397119"/>
                  <a:pt x="0" y="2188464"/>
                </a:cubicBezTo>
                <a:cubicBezTo>
                  <a:pt x="0" y="979809"/>
                  <a:pt x="979809" y="0"/>
                  <a:pt x="2188464" y="0"/>
                </a:cubicBezTo>
                <a:close/>
              </a:path>
            </a:pathLst>
          </a:custGeom>
          <a:noFill/>
          <a:ln>
            <a:noFill/>
          </a:ln>
        </p:spPr>
      </p:pic>
      <p:pic>
        <p:nvPicPr>
          <p:cNvPr descr="A person and person wearing hard hats and standing next to each other&#10;&#10;Description automatically generated with low confidence" id="1103" name="Google Shape;1103;p16"/>
          <p:cNvPicPr preferRelativeResize="0"/>
          <p:nvPr/>
        </p:nvPicPr>
        <p:blipFill rotWithShape="1">
          <a:blip r:embed="rId5">
            <a:alphaModFix/>
          </a:blip>
          <a:srcRect b="6997" l="8069" r="32064" t="3171"/>
          <a:stretch/>
        </p:blipFill>
        <p:spPr>
          <a:xfrm>
            <a:off x="7201961" y="1479559"/>
            <a:ext cx="916064" cy="916064"/>
          </a:xfrm>
          <a:custGeom>
            <a:rect b="b" l="l" r="r" t="t"/>
            <a:pathLst>
              <a:path extrusionOk="0" h="4653024" w="4653024">
                <a:moveTo>
                  <a:pt x="2326512" y="0"/>
                </a:moveTo>
                <a:cubicBezTo>
                  <a:pt x="3611409" y="0"/>
                  <a:pt x="4653024" y="1041615"/>
                  <a:pt x="4653024" y="2326512"/>
                </a:cubicBezTo>
                <a:cubicBezTo>
                  <a:pt x="4653024" y="3611409"/>
                  <a:pt x="3611409" y="4653024"/>
                  <a:pt x="2326512" y="4653024"/>
                </a:cubicBezTo>
                <a:cubicBezTo>
                  <a:pt x="1041615" y="4653024"/>
                  <a:pt x="0" y="3611409"/>
                  <a:pt x="0" y="2326512"/>
                </a:cubicBezTo>
                <a:cubicBezTo>
                  <a:pt x="0" y="1041615"/>
                  <a:pt x="1041615" y="0"/>
                  <a:pt x="2326512" y="0"/>
                </a:cubicBezTo>
                <a:close/>
              </a:path>
            </a:pathLst>
          </a:custGeom>
          <a:noFill/>
          <a:ln cap="flat" cmpd="sng" w="76200">
            <a:solidFill>
              <a:schemeClr val="lt1"/>
            </a:solidFill>
            <a:prstDash val="solid"/>
            <a:round/>
            <a:headEnd len="sm" w="sm" type="none"/>
            <a:tailEnd len="sm" w="sm" type="none"/>
          </a:ln>
        </p:spPr>
      </p:pic>
      <p:cxnSp>
        <p:nvCxnSpPr>
          <p:cNvPr id="1104" name="Google Shape;1104;p16"/>
          <p:cNvCxnSpPr/>
          <p:nvPr/>
        </p:nvCxnSpPr>
        <p:spPr>
          <a:xfrm>
            <a:off x="5655310" y="4479208"/>
            <a:ext cx="2004683" cy="0"/>
          </a:xfrm>
          <a:prstGeom prst="straightConnector1">
            <a:avLst/>
          </a:prstGeom>
          <a:noFill/>
          <a:ln cap="flat" cmpd="sng" w="9525">
            <a:solidFill>
              <a:srgbClr val="3F3F3F"/>
            </a:solidFill>
            <a:prstDash val="solid"/>
            <a:miter lim="800000"/>
            <a:headEnd len="sm" w="sm" type="none"/>
            <a:tailEnd len="sm" w="sm" type="none"/>
          </a:ln>
        </p:spPr>
      </p:cxnSp>
      <p:cxnSp>
        <p:nvCxnSpPr>
          <p:cNvPr id="1105" name="Google Shape;1105;p16"/>
          <p:cNvCxnSpPr/>
          <p:nvPr/>
        </p:nvCxnSpPr>
        <p:spPr>
          <a:xfrm>
            <a:off x="6256462" y="4080113"/>
            <a:ext cx="0" cy="794585"/>
          </a:xfrm>
          <a:prstGeom prst="straightConnector1">
            <a:avLst/>
          </a:prstGeom>
          <a:noFill/>
          <a:ln cap="flat" cmpd="sng" w="9525">
            <a:solidFill>
              <a:srgbClr val="3F3F3F"/>
            </a:solidFill>
            <a:prstDash val="solid"/>
            <a:miter lim="800000"/>
            <a:headEnd len="sm" w="sm" type="none"/>
            <a:tailEnd len="sm" w="sm" type="none"/>
          </a:ln>
        </p:spPr>
      </p:cxnSp>
      <p:cxnSp>
        <p:nvCxnSpPr>
          <p:cNvPr id="1106" name="Google Shape;1106;p16"/>
          <p:cNvCxnSpPr/>
          <p:nvPr/>
        </p:nvCxnSpPr>
        <p:spPr>
          <a:xfrm>
            <a:off x="6996821" y="4080113"/>
            <a:ext cx="0" cy="397292"/>
          </a:xfrm>
          <a:prstGeom prst="straightConnector1">
            <a:avLst/>
          </a:prstGeom>
          <a:noFill/>
          <a:ln cap="flat" cmpd="sng" w="9525">
            <a:solidFill>
              <a:srgbClr val="3F3F3F"/>
            </a:solidFill>
            <a:prstDash val="solid"/>
            <a:miter lim="800000"/>
            <a:headEnd len="sm" w="sm" type="none"/>
            <a:tailEnd len="sm" w="sm" type="none"/>
          </a:ln>
        </p:spPr>
      </p:cxnSp>
      <p:sp>
        <p:nvSpPr>
          <p:cNvPr id="1107" name="Google Shape;1107;p16"/>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SUCCESS STORY</a:t>
            </a:r>
            <a:endParaRPr/>
          </a:p>
        </p:txBody>
      </p:sp>
      <p:sp>
        <p:nvSpPr>
          <p:cNvPr id="1108" name="Google Shape;1108;p16"/>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Healthcare Connector Development using Boomi</a:t>
            </a:r>
            <a:endParaRPr/>
          </a:p>
        </p:txBody>
      </p:sp>
      <p:pic>
        <p:nvPicPr>
          <p:cNvPr descr="C:\Users\harikrishna_bonala\Downloads\mahix (1).jpg" id="1109" name="Google Shape;1109;p16"/>
          <p:cNvPicPr preferRelativeResize="0"/>
          <p:nvPr/>
        </p:nvPicPr>
        <p:blipFill rotWithShape="1">
          <a:blip r:embed="rId6">
            <a:alphaModFix/>
          </a:blip>
          <a:srcRect b="0" l="0" r="0" t="0"/>
          <a:stretch/>
        </p:blipFill>
        <p:spPr>
          <a:xfrm>
            <a:off x="5872082" y="758636"/>
            <a:ext cx="3193157" cy="2230837"/>
          </a:xfrm>
          <a:prstGeom prst="rect">
            <a:avLst/>
          </a:prstGeom>
          <a:noFill/>
          <a:ln>
            <a:noFill/>
          </a:ln>
        </p:spPr>
      </p:pic>
      <p:sp>
        <p:nvSpPr>
          <p:cNvPr id="1110" name="Google Shape;1110;p16"/>
          <p:cNvSpPr txBox="1"/>
          <p:nvPr/>
        </p:nvSpPr>
        <p:spPr>
          <a:xfrm>
            <a:off x="6145266" y="1934427"/>
            <a:ext cx="331382" cy="169277"/>
          </a:xfrm>
          <a:prstGeom prst="rect">
            <a:avLst/>
          </a:prstGeom>
          <a:solidFill>
            <a:srgbClr val="0193BB"/>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500" u="none" cap="none" strike="noStrike">
                <a:solidFill>
                  <a:schemeClr val="lt1"/>
                </a:solidFill>
                <a:latin typeface="Open Sans"/>
                <a:ea typeface="Open Sans"/>
                <a:cs typeface="Open Sans"/>
                <a:sym typeface="Open Sans"/>
              </a:rPr>
              <a:t>SFTP</a:t>
            </a:r>
            <a:endParaRPr/>
          </a:p>
        </p:txBody>
      </p:sp>
      <p:pic>
        <p:nvPicPr>
          <p:cNvPr id="1111" name="Google Shape;1111;p16"/>
          <p:cNvPicPr preferRelativeResize="0"/>
          <p:nvPr/>
        </p:nvPicPr>
        <p:blipFill rotWithShape="1">
          <a:blip r:embed="rId7">
            <a:alphaModFix/>
          </a:blip>
          <a:srcRect b="0" l="0" r="0" t="0"/>
          <a:stretch/>
        </p:blipFill>
        <p:spPr>
          <a:xfrm>
            <a:off x="927710" y="2408743"/>
            <a:ext cx="4338790" cy="1966014"/>
          </a:xfrm>
          <a:prstGeom prst="rect">
            <a:avLst/>
          </a:prstGeom>
          <a:noFill/>
          <a:ln>
            <a:noFill/>
          </a:ln>
        </p:spPr>
      </p:pic>
      <p:pic>
        <p:nvPicPr>
          <p:cNvPr id="1112" name="Google Shape;1112;p16"/>
          <p:cNvPicPr preferRelativeResize="0"/>
          <p:nvPr/>
        </p:nvPicPr>
        <p:blipFill rotWithShape="1">
          <a:blip r:embed="rId8">
            <a:alphaModFix/>
          </a:blip>
          <a:srcRect b="0" l="0" r="0" t="0"/>
          <a:stretch/>
        </p:blipFill>
        <p:spPr>
          <a:xfrm>
            <a:off x="5701017" y="4193448"/>
            <a:ext cx="478987" cy="172425"/>
          </a:xfrm>
          <a:prstGeom prst="rect">
            <a:avLst/>
          </a:prstGeom>
          <a:noFill/>
          <a:ln>
            <a:noFill/>
          </a:ln>
        </p:spPr>
      </p:pic>
      <p:pic>
        <p:nvPicPr>
          <p:cNvPr descr="Apache Groovy - Wikipedia" id="1113" name="Google Shape;1113;p16"/>
          <p:cNvPicPr preferRelativeResize="0"/>
          <p:nvPr/>
        </p:nvPicPr>
        <p:blipFill rotWithShape="1">
          <a:blip r:embed="rId9">
            <a:alphaModFix/>
          </a:blip>
          <a:srcRect b="0" l="0" r="0" t="0"/>
          <a:stretch/>
        </p:blipFill>
        <p:spPr>
          <a:xfrm>
            <a:off x="6307366" y="4099036"/>
            <a:ext cx="645172" cy="322026"/>
          </a:xfrm>
          <a:prstGeom prst="rect">
            <a:avLst/>
          </a:prstGeom>
          <a:noFill/>
          <a:ln>
            <a:noFill/>
          </a:ln>
        </p:spPr>
      </p:pic>
      <p:pic>
        <p:nvPicPr>
          <p:cNvPr id="1114" name="Google Shape;1114;p16"/>
          <p:cNvPicPr preferRelativeResize="0"/>
          <p:nvPr/>
        </p:nvPicPr>
        <p:blipFill rotWithShape="1">
          <a:blip r:embed="rId10">
            <a:alphaModFix/>
          </a:blip>
          <a:srcRect b="0" l="0" r="0" t="0"/>
          <a:stretch/>
        </p:blipFill>
        <p:spPr>
          <a:xfrm>
            <a:off x="7119142" y="4185065"/>
            <a:ext cx="579780" cy="166686"/>
          </a:xfrm>
          <a:prstGeom prst="rect">
            <a:avLst/>
          </a:prstGeom>
          <a:noFill/>
          <a:ln>
            <a:noFill/>
          </a:ln>
        </p:spPr>
      </p:pic>
      <p:pic>
        <p:nvPicPr>
          <p:cNvPr descr="Electronic Data Interchange (EDI)" id="1115" name="Google Shape;1115;p16"/>
          <p:cNvPicPr preferRelativeResize="0"/>
          <p:nvPr/>
        </p:nvPicPr>
        <p:blipFill rotWithShape="1">
          <a:blip r:embed="rId11">
            <a:alphaModFix/>
          </a:blip>
          <a:srcRect b="0" l="0" r="0" t="0"/>
          <a:stretch/>
        </p:blipFill>
        <p:spPr>
          <a:xfrm>
            <a:off x="5700464" y="4477405"/>
            <a:ext cx="404366" cy="454912"/>
          </a:xfrm>
          <a:prstGeom prst="rect">
            <a:avLst/>
          </a:prstGeom>
          <a:noFill/>
          <a:ln>
            <a:noFill/>
          </a:ln>
        </p:spPr>
      </p:pic>
      <p:pic>
        <p:nvPicPr>
          <p:cNvPr descr="Purple IO - UK Data Centre | sFTP Client | sFTP Server" id="1116" name="Google Shape;1116;p16"/>
          <p:cNvPicPr preferRelativeResize="0"/>
          <p:nvPr/>
        </p:nvPicPr>
        <p:blipFill rotWithShape="1">
          <a:blip r:embed="rId12">
            <a:alphaModFix/>
          </a:blip>
          <a:srcRect b="0" l="0" r="0" t="0"/>
          <a:stretch/>
        </p:blipFill>
        <p:spPr>
          <a:xfrm>
            <a:off x="6416174" y="4508319"/>
            <a:ext cx="366379" cy="3663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descr="Background pattern&#10;&#10;Description automatically generated" id="1121" name="Google Shape;1121;p21"/>
          <p:cNvPicPr preferRelativeResize="0"/>
          <p:nvPr/>
        </p:nvPicPr>
        <p:blipFill rotWithShape="1">
          <a:blip r:embed="rId3">
            <a:alphaModFix/>
          </a:blip>
          <a:srcRect b="533" l="0" r="937" t="6051"/>
          <a:stretch/>
        </p:blipFill>
        <p:spPr>
          <a:xfrm rot="10800000">
            <a:off x="0" y="-2"/>
            <a:ext cx="9142427" cy="5143502"/>
          </a:xfrm>
          <a:prstGeom prst="rect">
            <a:avLst/>
          </a:prstGeom>
          <a:noFill/>
          <a:ln>
            <a:noFill/>
          </a:ln>
        </p:spPr>
      </p:pic>
      <p:pic>
        <p:nvPicPr>
          <p:cNvPr descr="Rowing team on sunny river" id="1122" name="Google Shape;1122;p21"/>
          <p:cNvPicPr preferRelativeResize="0"/>
          <p:nvPr/>
        </p:nvPicPr>
        <p:blipFill rotWithShape="1">
          <a:blip r:embed="rId4">
            <a:alphaModFix/>
          </a:blip>
          <a:srcRect b="17052" l="0" r="0" t="41190"/>
          <a:stretch/>
        </p:blipFill>
        <p:spPr>
          <a:xfrm>
            <a:off x="1" y="2600464"/>
            <a:ext cx="9143999" cy="2543036"/>
          </a:xfrm>
          <a:prstGeom prst="rect">
            <a:avLst/>
          </a:prstGeom>
          <a:noFill/>
          <a:ln>
            <a:noFill/>
          </a:ln>
        </p:spPr>
      </p:pic>
      <p:sp>
        <p:nvSpPr>
          <p:cNvPr id="1123" name="Google Shape;1123;p21"/>
          <p:cNvSpPr/>
          <p:nvPr/>
        </p:nvSpPr>
        <p:spPr>
          <a:xfrm>
            <a:off x="-1" y="2600464"/>
            <a:ext cx="9142428" cy="2543036"/>
          </a:xfrm>
          <a:prstGeom prst="rect">
            <a:avLst/>
          </a:prstGeom>
          <a:gradFill>
            <a:gsLst>
              <a:gs pos="0">
                <a:srgbClr val="3D271A"/>
              </a:gs>
              <a:gs pos="1000">
                <a:srgbClr val="3D271A"/>
              </a:gs>
              <a:gs pos="43966">
                <a:srgbClr val="4A3020">
                  <a:alpha val="80784"/>
                </a:srgbClr>
              </a:gs>
              <a:gs pos="100000">
                <a:srgbClr val="5B3C27">
                  <a:alpha val="0"/>
                </a:srgbClr>
              </a:gs>
            </a:gsLst>
            <a:lin ang="0" scaled="0"/>
          </a:gra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pic>
        <p:nvPicPr>
          <p:cNvPr descr="Logo&#10;&#10;Description automatically generated" id="1124" name="Google Shape;1124;p21"/>
          <p:cNvPicPr preferRelativeResize="0"/>
          <p:nvPr/>
        </p:nvPicPr>
        <p:blipFill rotWithShape="1">
          <a:blip r:embed="rId5">
            <a:alphaModFix/>
          </a:blip>
          <a:srcRect b="0" l="0" r="0" t="0"/>
          <a:stretch/>
        </p:blipFill>
        <p:spPr>
          <a:xfrm>
            <a:off x="7774129" y="126342"/>
            <a:ext cx="1115809" cy="583813"/>
          </a:xfrm>
          <a:prstGeom prst="rect">
            <a:avLst/>
          </a:prstGeom>
          <a:noFill/>
          <a:ln>
            <a:noFill/>
          </a:ln>
        </p:spPr>
      </p:pic>
      <p:sp>
        <p:nvSpPr>
          <p:cNvPr id="1125" name="Google Shape;1125;p21"/>
          <p:cNvSpPr/>
          <p:nvPr/>
        </p:nvSpPr>
        <p:spPr>
          <a:xfrm>
            <a:off x="0" y="2585472"/>
            <a:ext cx="9144000" cy="35794"/>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126" name="Google Shape;1126;p21"/>
          <p:cNvSpPr txBox="1"/>
          <p:nvPr/>
        </p:nvSpPr>
        <p:spPr>
          <a:xfrm>
            <a:off x="320041" y="1917445"/>
            <a:ext cx="4677002" cy="90021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IN" sz="5400" u="none" cap="none" strike="noStrike">
                <a:solidFill>
                  <a:schemeClr val="lt1"/>
                </a:solidFill>
                <a:latin typeface="Open Sans"/>
                <a:ea typeface="Open Sans"/>
                <a:cs typeface="Open Sans"/>
                <a:sym typeface="Open Sans"/>
              </a:rPr>
              <a:t>LET'S GROW</a:t>
            </a:r>
            <a:endParaRPr b="1" i="0" sz="1050" u="none" cap="none" strike="noStrike">
              <a:solidFill>
                <a:srgbClr val="000000"/>
              </a:solidFill>
              <a:latin typeface="Open Sans"/>
              <a:ea typeface="Open Sans"/>
              <a:cs typeface="Open Sans"/>
              <a:sym typeface="Open Sans"/>
            </a:endParaRPr>
          </a:p>
        </p:txBody>
      </p:sp>
      <p:sp>
        <p:nvSpPr>
          <p:cNvPr id="1127" name="Google Shape;1127;p21"/>
          <p:cNvSpPr txBox="1"/>
          <p:nvPr/>
        </p:nvSpPr>
        <p:spPr>
          <a:xfrm>
            <a:off x="1547953" y="2409546"/>
            <a:ext cx="4108337" cy="90021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n-IN" sz="5400" u="none" cap="none" strike="noStrike">
                <a:solidFill>
                  <a:schemeClr val="lt1"/>
                </a:solidFill>
                <a:latin typeface="Open Sans"/>
                <a:ea typeface="Open Sans"/>
                <a:cs typeface="Open Sans"/>
                <a:sym typeface="Open Sans"/>
              </a:rPr>
              <a:t>TOGETHER</a:t>
            </a:r>
            <a:endParaRPr b="1" i="0" sz="1050" u="none" cap="none" strike="noStrike">
              <a:solidFill>
                <a:srgbClr val="000000"/>
              </a:solidFill>
              <a:latin typeface="Open Sans"/>
              <a:ea typeface="Open Sans"/>
              <a:cs typeface="Open Sans"/>
              <a:sym typeface="Open Sans"/>
            </a:endParaRPr>
          </a:p>
        </p:txBody>
      </p:sp>
      <p:sp>
        <p:nvSpPr>
          <p:cNvPr id="1128" name="Google Shape;1128;p21"/>
          <p:cNvSpPr txBox="1"/>
          <p:nvPr/>
        </p:nvSpPr>
        <p:spPr>
          <a:xfrm>
            <a:off x="368650" y="1541154"/>
            <a:ext cx="2038058" cy="346218"/>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800" u="none" cap="none" strike="noStrike">
                <a:solidFill>
                  <a:srgbClr val="FF6000"/>
                </a:solidFill>
                <a:latin typeface="Open Sans"/>
                <a:ea typeface="Open Sans"/>
                <a:cs typeface="Open Sans"/>
                <a:sym typeface="Open Sans"/>
              </a:rPr>
              <a:t>THANK YOU</a:t>
            </a:r>
            <a:endParaRPr b="0" i="0" sz="1500" u="none" cap="none" strike="noStrike">
              <a:solidFill>
                <a:srgbClr val="FF6000"/>
              </a:solidFill>
              <a:latin typeface="Open Sans"/>
              <a:ea typeface="Open Sans"/>
              <a:cs typeface="Open Sans"/>
              <a:sym typeface="Open Sans"/>
            </a:endParaRPr>
          </a:p>
        </p:txBody>
      </p:sp>
      <p:grpSp>
        <p:nvGrpSpPr>
          <p:cNvPr id="1129" name="Google Shape;1129;p21"/>
          <p:cNvGrpSpPr/>
          <p:nvPr/>
        </p:nvGrpSpPr>
        <p:grpSpPr>
          <a:xfrm>
            <a:off x="318655" y="4337595"/>
            <a:ext cx="2316170" cy="509503"/>
            <a:chOff x="1263072" y="5761643"/>
            <a:chExt cx="3088227" cy="679337"/>
          </a:xfrm>
        </p:grpSpPr>
        <p:sp>
          <p:nvSpPr>
            <p:cNvPr id="1130" name="Google Shape;1130;p21"/>
            <p:cNvSpPr/>
            <p:nvPr/>
          </p:nvSpPr>
          <p:spPr>
            <a:xfrm>
              <a:off x="1263072" y="5826564"/>
              <a:ext cx="3088227" cy="253916"/>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IN" sz="788" u="none" cap="none" strike="noStrike">
                  <a:solidFill>
                    <a:schemeClr val="lt1"/>
                  </a:solidFill>
                  <a:latin typeface="Open Sans"/>
                  <a:ea typeface="Open Sans"/>
                  <a:cs typeface="Open Sans"/>
                  <a:sym typeface="Open Sans"/>
                </a:rPr>
                <a:t>HEAD OFFICE</a:t>
              </a:r>
              <a:endParaRPr b="1" i="0" sz="788" u="none" cap="none" strike="noStrike">
                <a:solidFill>
                  <a:schemeClr val="lt1"/>
                </a:solidFill>
                <a:latin typeface="Open Sans"/>
                <a:ea typeface="Open Sans"/>
                <a:cs typeface="Open Sans"/>
                <a:sym typeface="Open Sans"/>
              </a:endParaRPr>
            </a:p>
          </p:txBody>
        </p:sp>
        <p:cxnSp>
          <p:nvCxnSpPr>
            <p:cNvPr id="1131" name="Google Shape;1131;p21"/>
            <p:cNvCxnSpPr/>
            <p:nvPr/>
          </p:nvCxnSpPr>
          <p:spPr>
            <a:xfrm>
              <a:off x="1330977" y="5761643"/>
              <a:ext cx="789888" cy="0"/>
            </a:xfrm>
            <a:prstGeom prst="straightConnector1">
              <a:avLst/>
            </a:prstGeom>
            <a:noFill/>
            <a:ln cap="flat" cmpd="sng" w="9525">
              <a:solidFill>
                <a:schemeClr val="lt1"/>
              </a:solidFill>
              <a:prstDash val="solid"/>
              <a:miter lim="800000"/>
              <a:headEnd len="sm" w="sm" type="none"/>
              <a:tailEnd len="sm" w="sm" type="none"/>
            </a:ln>
          </p:spPr>
        </p:cxnSp>
        <p:sp>
          <p:nvSpPr>
            <p:cNvPr id="1132" name="Google Shape;1132;p21"/>
            <p:cNvSpPr/>
            <p:nvPr/>
          </p:nvSpPr>
          <p:spPr>
            <a:xfrm>
              <a:off x="1263072" y="6040870"/>
              <a:ext cx="2571538" cy="40011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IN" sz="750" u="none" cap="none" strike="noStrike">
                  <a:solidFill>
                    <a:schemeClr val="lt1"/>
                  </a:solidFill>
                  <a:latin typeface="Open Sans"/>
                  <a:ea typeface="Open Sans"/>
                  <a:cs typeface="Open Sans"/>
                  <a:sym typeface="Open Sans"/>
                </a:rPr>
                <a:t>655 MONTGOMERY STREET</a:t>
              </a:r>
              <a:endParaRPr/>
            </a:p>
            <a:p>
              <a:pPr indent="0" lvl="0" marL="0" marR="0" rtl="0" algn="l">
                <a:lnSpc>
                  <a:spcPct val="100000"/>
                </a:lnSpc>
                <a:spcBef>
                  <a:spcPts val="0"/>
                </a:spcBef>
                <a:spcAft>
                  <a:spcPts val="0"/>
                </a:spcAft>
                <a:buNone/>
              </a:pPr>
              <a:r>
                <a:rPr b="0" i="0" lang="en-IN" sz="750" u="none" cap="none" strike="noStrike">
                  <a:solidFill>
                    <a:schemeClr val="lt1"/>
                  </a:solidFill>
                  <a:latin typeface="Open Sans"/>
                  <a:ea typeface="Open Sans"/>
                  <a:cs typeface="Open Sans"/>
                  <a:sym typeface="Open Sans"/>
                </a:rPr>
                <a:t>STE 490 DPT# 17117</a:t>
              </a:r>
              <a:br>
                <a:rPr b="0" i="0" lang="en-IN" sz="750" u="none" cap="none" strike="noStrike">
                  <a:solidFill>
                    <a:schemeClr val="lt1"/>
                  </a:solidFill>
                  <a:latin typeface="Open Sans"/>
                  <a:ea typeface="Open Sans"/>
                  <a:cs typeface="Open Sans"/>
                  <a:sym typeface="Open Sans"/>
                </a:rPr>
              </a:br>
              <a:r>
                <a:rPr b="0" i="0" lang="en-IN" sz="750" u="none" cap="none" strike="noStrike">
                  <a:solidFill>
                    <a:schemeClr val="lt1"/>
                  </a:solidFill>
                  <a:latin typeface="Open Sans"/>
                  <a:ea typeface="Open Sans"/>
                  <a:cs typeface="Open Sans"/>
                  <a:sym typeface="Open Sans"/>
                </a:rPr>
                <a:t>SAN FRANCISCO, CA 94111-2635</a:t>
              </a:r>
              <a:endParaRPr b="0" i="0" sz="1050" u="none" cap="none" strike="noStrike">
                <a:solidFill>
                  <a:srgbClr val="000000"/>
                </a:solidFill>
                <a:latin typeface="Arial"/>
                <a:ea typeface="Arial"/>
                <a:cs typeface="Arial"/>
                <a:sym typeface="Arial"/>
              </a:endParaRPr>
            </a:p>
          </p:txBody>
        </p:sp>
      </p:grpSp>
      <p:grpSp>
        <p:nvGrpSpPr>
          <p:cNvPr id="1133" name="Google Shape;1133;p21"/>
          <p:cNvGrpSpPr/>
          <p:nvPr/>
        </p:nvGrpSpPr>
        <p:grpSpPr>
          <a:xfrm>
            <a:off x="2736043" y="4322806"/>
            <a:ext cx="2316170" cy="509503"/>
            <a:chOff x="1263072" y="5761643"/>
            <a:chExt cx="3088227" cy="679337"/>
          </a:xfrm>
        </p:grpSpPr>
        <p:sp>
          <p:nvSpPr>
            <p:cNvPr id="1134" name="Google Shape;1134;p21"/>
            <p:cNvSpPr/>
            <p:nvPr/>
          </p:nvSpPr>
          <p:spPr>
            <a:xfrm>
              <a:off x="1263072" y="5826564"/>
              <a:ext cx="3088227" cy="253916"/>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1" i="0" lang="en-IN" sz="788" u="none" cap="none" strike="noStrike">
                  <a:solidFill>
                    <a:schemeClr val="lt1"/>
                  </a:solidFill>
                  <a:latin typeface="Open Sans"/>
                  <a:ea typeface="Open Sans"/>
                  <a:cs typeface="Open Sans"/>
                  <a:sym typeface="Open Sans"/>
                </a:rPr>
                <a:t>FOR QUERIES @</a:t>
              </a:r>
              <a:endParaRPr b="1" i="0" sz="788" u="none" cap="none" strike="noStrike">
                <a:solidFill>
                  <a:schemeClr val="lt1"/>
                </a:solidFill>
                <a:latin typeface="Open Sans"/>
                <a:ea typeface="Open Sans"/>
                <a:cs typeface="Open Sans"/>
                <a:sym typeface="Open Sans"/>
              </a:endParaRPr>
            </a:p>
          </p:txBody>
        </p:sp>
        <p:cxnSp>
          <p:nvCxnSpPr>
            <p:cNvPr id="1135" name="Google Shape;1135;p21"/>
            <p:cNvCxnSpPr/>
            <p:nvPr/>
          </p:nvCxnSpPr>
          <p:spPr>
            <a:xfrm>
              <a:off x="1330977" y="5761643"/>
              <a:ext cx="789888" cy="0"/>
            </a:xfrm>
            <a:prstGeom prst="straightConnector1">
              <a:avLst/>
            </a:prstGeom>
            <a:noFill/>
            <a:ln cap="flat" cmpd="sng" w="9525">
              <a:solidFill>
                <a:schemeClr val="lt1"/>
              </a:solidFill>
              <a:prstDash val="solid"/>
              <a:miter lim="800000"/>
              <a:headEnd len="sm" w="sm" type="none"/>
              <a:tailEnd len="sm" w="sm" type="none"/>
            </a:ln>
          </p:spPr>
        </p:cxnSp>
        <p:sp>
          <p:nvSpPr>
            <p:cNvPr id="1136" name="Google Shape;1136;p21"/>
            <p:cNvSpPr/>
            <p:nvPr/>
          </p:nvSpPr>
          <p:spPr>
            <a:xfrm>
              <a:off x="1263072" y="6040870"/>
              <a:ext cx="2571538" cy="40011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IN" sz="750" u="none" cap="none" strike="noStrike">
                  <a:solidFill>
                    <a:schemeClr val="lt1"/>
                  </a:solidFill>
                  <a:latin typeface="Open Sans"/>
                  <a:ea typeface="Open Sans"/>
                  <a:cs typeface="Open Sans"/>
                  <a:sym typeface="Open Sans"/>
                </a:rPr>
                <a:t>ROBERT VAUGHAN</a:t>
              </a:r>
              <a:endParaRPr/>
            </a:p>
            <a:p>
              <a:pPr indent="0" lvl="0" marL="0" marR="0" rtl="0" algn="l">
                <a:lnSpc>
                  <a:spcPct val="100000"/>
                </a:lnSpc>
                <a:spcBef>
                  <a:spcPts val="0"/>
                </a:spcBef>
                <a:spcAft>
                  <a:spcPts val="0"/>
                </a:spcAft>
                <a:buNone/>
              </a:pPr>
              <a:r>
                <a:rPr b="0" i="0" lang="en-IN" sz="750" u="none" cap="none" strike="noStrike">
                  <a:solidFill>
                    <a:schemeClr val="lt1"/>
                  </a:solidFill>
                  <a:latin typeface="Open Sans"/>
                  <a:ea typeface="Open Sans"/>
                  <a:cs typeface="Open Sans"/>
                  <a:sym typeface="Open Sans"/>
                </a:rPr>
                <a:t>DIRECTOR, BUSINESS DEVELOPMENT</a:t>
              </a:r>
              <a:endParaRPr/>
            </a:p>
            <a:p>
              <a:pPr indent="0" lvl="0" marL="0" marR="0" rtl="0" algn="l">
                <a:lnSpc>
                  <a:spcPct val="100000"/>
                </a:lnSpc>
                <a:spcBef>
                  <a:spcPts val="0"/>
                </a:spcBef>
                <a:spcAft>
                  <a:spcPts val="0"/>
                </a:spcAft>
                <a:buNone/>
              </a:pPr>
              <a:r>
                <a:rPr b="0" i="0" lang="en-IN" sz="750" u="sng" cap="none" strike="noStrike">
                  <a:solidFill>
                    <a:schemeClr val="lt1"/>
                  </a:solidFill>
                  <a:latin typeface="Open Sans"/>
                  <a:ea typeface="Open Sans"/>
                  <a:cs typeface="Open Sans"/>
                  <a:sym typeface="Open Sans"/>
                  <a:hlinkClick r:id="rId6">
                    <a:extLst>
                      <a:ext uri="{A12FA001-AC4F-418D-AE19-62706E023703}">
                        <ahyp:hlinkClr val="tx"/>
                      </a:ext>
                    </a:extLst>
                  </a:hlinkClick>
                </a:rPr>
                <a:t>rvaughan@astreya.com</a:t>
              </a:r>
              <a:r>
                <a:rPr b="0" i="0" lang="en-IN" sz="750" u="none" cap="none" strike="noStrike">
                  <a:solidFill>
                    <a:schemeClr val="lt1"/>
                  </a:solidFill>
                  <a:latin typeface="Open Sans"/>
                  <a:ea typeface="Open Sans"/>
                  <a:cs typeface="Open Sans"/>
                  <a:sym typeface="Open Sans"/>
                </a:rPr>
                <a:t> </a:t>
              </a:r>
              <a:endParaRPr b="0" i="0" sz="105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22"/>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SUCCESS STORY – LARGEST BEVERAGE MANUFACTURER</a:t>
            </a:r>
            <a:endParaRPr/>
          </a:p>
        </p:txBody>
      </p:sp>
      <p:sp>
        <p:nvSpPr>
          <p:cNvPr id="1142" name="Google Shape;1142;p22"/>
          <p:cNvSpPr txBox="1"/>
          <p:nvPr/>
        </p:nvSpPr>
        <p:spPr>
          <a:xfrm>
            <a:off x="230673" y="297179"/>
            <a:ext cx="7176601"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Eng Apps Development &amp; QA Global Delivery Execution Model</a:t>
            </a:r>
            <a:endParaRPr/>
          </a:p>
        </p:txBody>
      </p:sp>
      <p:sp>
        <p:nvSpPr>
          <p:cNvPr id="1143" name="Google Shape;1143;p22"/>
          <p:cNvSpPr/>
          <p:nvPr/>
        </p:nvSpPr>
        <p:spPr>
          <a:xfrm>
            <a:off x="658738" y="951359"/>
            <a:ext cx="8287142" cy="241183"/>
          </a:xfrm>
          <a:prstGeom prst="hexagon">
            <a:avLst>
              <a:gd fmla="val 44633" name="adj"/>
              <a:gd fmla="val 115470" name="vf"/>
            </a:avLst>
          </a:prstGeom>
          <a:solidFill>
            <a:srgbClr val="420F70"/>
          </a:solidFill>
          <a:ln>
            <a:noFill/>
          </a:ln>
        </p:spPr>
        <p:txBody>
          <a:bodyPr anchorCtr="0" anchor="ctr" bIns="35950" lIns="35950" spcFirstLastPara="1" rIns="35950" wrap="square" tIns="35950">
            <a:noAutofit/>
          </a:bodyPr>
          <a:lstStyle/>
          <a:p>
            <a:pPr indent="0" lvl="0" marL="0" marR="0" rtl="0" algn="ctr">
              <a:lnSpc>
                <a:spcPct val="100000"/>
              </a:lnSpc>
              <a:spcBef>
                <a:spcPts val="0"/>
              </a:spcBef>
              <a:spcAft>
                <a:spcPts val="0"/>
              </a:spcAft>
              <a:buClr>
                <a:srgbClr val="FEFDFD"/>
              </a:buClr>
              <a:buSzPts val="900"/>
              <a:buFont typeface="Arial"/>
              <a:buNone/>
            </a:pPr>
            <a:r>
              <a:rPr b="1" i="0" lang="en-IN" sz="1000" u="none" cap="none" strike="noStrike">
                <a:solidFill>
                  <a:srgbClr val="FEFDFD"/>
                </a:solidFill>
                <a:latin typeface="Open Sans"/>
                <a:ea typeface="Open Sans"/>
                <a:cs typeface="Open Sans"/>
                <a:sym typeface="Open Sans"/>
              </a:rPr>
              <a:t>)</a:t>
            </a:r>
            <a:endParaRPr b="0" i="0" sz="1000" u="none" cap="none" strike="noStrike">
              <a:solidFill>
                <a:srgbClr val="2C344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800"/>
              <a:buFont typeface="Arial"/>
              <a:buNone/>
            </a:pPr>
            <a:r>
              <a:t/>
            </a:r>
            <a:endParaRPr b="0" i="0" sz="9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FEFDFD"/>
              </a:buClr>
              <a:buSzPts val="900"/>
              <a:buFont typeface="Arial"/>
              <a:buNone/>
            </a:pPr>
            <a:r>
              <a:rPr b="1" i="0" lang="en-IN" sz="1000" u="none" cap="none" strike="noStrike">
                <a:solidFill>
                  <a:srgbClr val="FEFDFD"/>
                </a:solidFill>
                <a:latin typeface="Open Sans"/>
                <a:ea typeface="Open Sans"/>
                <a:cs typeface="Open Sans"/>
                <a:sym typeface="Open Sans"/>
              </a:rPr>
              <a:t>Client and Astreya Steering Committee (Engagement Reviews &amp; Performance Measurement)</a:t>
            </a:r>
            <a:endParaRPr b="0" i="0" sz="9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800"/>
              <a:buFont typeface="Arial"/>
              <a:buNone/>
            </a:pPr>
            <a:r>
              <a:t/>
            </a:r>
            <a:endParaRPr b="0" i="0" sz="9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800"/>
              <a:buFont typeface="Arial"/>
              <a:buNone/>
            </a:pPr>
            <a:r>
              <a:t/>
            </a:r>
            <a:endParaRPr b="0" i="0" sz="900" u="none" cap="none" strike="noStrike">
              <a:solidFill>
                <a:srgbClr val="FFFFFF"/>
              </a:solidFill>
              <a:latin typeface="Open Sans"/>
              <a:ea typeface="Open Sans"/>
              <a:cs typeface="Open Sans"/>
              <a:sym typeface="Open Sans"/>
            </a:endParaRPr>
          </a:p>
        </p:txBody>
      </p:sp>
      <p:sp>
        <p:nvSpPr>
          <p:cNvPr id="1144" name="Google Shape;1144;p22"/>
          <p:cNvSpPr/>
          <p:nvPr/>
        </p:nvSpPr>
        <p:spPr>
          <a:xfrm>
            <a:off x="889386" y="4286071"/>
            <a:ext cx="1574028" cy="236407"/>
          </a:xfrm>
          <a:prstGeom prst="roundRect">
            <a:avLst>
              <a:gd fmla="val 16667" name="adj"/>
            </a:avLst>
          </a:prstGeom>
          <a:solidFill>
            <a:srgbClr val="012564"/>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50"/>
              <a:buFont typeface="Arial"/>
              <a:buNone/>
            </a:pPr>
            <a:r>
              <a:rPr b="0" i="0" lang="en-IN" sz="1000" u="none" cap="none" strike="noStrike">
                <a:solidFill>
                  <a:srgbClr val="FFFFFF"/>
                </a:solidFill>
                <a:latin typeface="Open Sans"/>
                <a:ea typeface="Open Sans"/>
                <a:cs typeface="Open Sans"/>
                <a:sym typeface="Open Sans"/>
              </a:rPr>
              <a:t>Software Development</a:t>
            </a:r>
            <a:endParaRPr b="0" i="0" sz="1000" u="none" cap="none" strike="noStrike">
              <a:solidFill>
                <a:srgbClr val="FFFFFF"/>
              </a:solidFill>
              <a:latin typeface="Open Sans"/>
              <a:ea typeface="Open Sans"/>
              <a:cs typeface="Open Sans"/>
              <a:sym typeface="Open Sans"/>
            </a:endParaRPr>
          </a:p>
        </p:txBody>
      </p:sp>
      <p:sp>
        <p:nvSpPr>
          <p:cNvPr id="1145" name="Google Shape;1145;p22"/>
          <p:cNvSpPr/>
          <p:nvPr/>
        </p:nvSpPr>
        <p:spPr>
          <a:xfrm>
            <a:off x="2544473" y="4286071"/>
            <a:ext cx="1717720" cy="236407"/>
          </a:xfrm>
          <a:prstGeom prst="roundRect">
            <a:avLst>
              <a:gd fmla="val 16667" name="adj"/>
            </a:avLst>
          </a:prstGeom>
          <a:solidFill>
            <a:srgbClr val="012564"/>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EFDFD"/>
              </a:buClr>
              <a:buSzPts val="1000"/>
              <a:buFont typeface="Arial"/>
              <a:buNone/>
            </a:pPr>
            <a:r>
              <a:rPr b="0" i="0" lang="en-IN" sz="1000" u="none" cap="none" strike="noStrike">
                <a:solidFill>
                  <a:srgbClr val="FEFDFD"/>
                </a:solidFill>
                <a:latin typeface="Open Sans"/>
                <a:ea typeface="Open Sans"/>
                <a:cs typeface="Open Sans"/>
                <a:sym typeface="Open Sans"/>
              </a:rPr>
              <a:t>Quality Assurance</a:t>
            </a:r>
            <a:endParaRPr b="0" i="0" sz="1000" u="none" cap="none" strike="noStrike">
              <a:solidFill>
                <a:srgbClr val="2C3440"/>
              </a:solidFill>
              <a:latin typeface="Open Sans"/>
              <a:ea typeface="Open Sans"/>
              <a:cs typeface="Open Sans"/>
              <a:sym typeface="Open Sans"/>
            </a:endParaRPr>
          </a:p>
        </p:txBody>
      </p:sp>
      <p:sp>
        <p:nvSpPr>
          <p:cNvPr id="1146" name="Google Shape;1146;p22"/>
          <p:cNvSpPr/>
          <p:nvPr/>
        </p:nvSpPr>
        <p:spPr>
          <a:xfrm>
            <a:off x="4343158" y="4286071"/>
            <a:ext cx="2567846" cy="236407"/>
          </a:xfrm>
          <a:prstGeom prst="roundRect">
            <a:avLst>
              <a:gd fmla="val 16667" name="adj"/>
            </a:avLst>
          </a:prstGeom>
          <a:solidFill>
            <a:srgbClr val="012564"/>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EFDFD"/>
              </a:buClr>
              <a:buSzPts val="850"/>
              <a:buFont typeface="Arial"/>
              <a:buNone/>
            </a:pPr>
            <a:r>
              <a:rPr b="0" i="0" lang="en-IN" sz="1000" u="none" cap="none" strike="noStrike">
                <a:solidFill>
                  <a:srgbClr val="FEFDFD"/>
                </a:solidFill>
                <a:latin typeface="Open Sans"/>
                <a:ea typeface="Open Sans"/>
                <a:cs typeface="Open Sans"/>
                <a:sym typeface="Open Sans"/>
              </a:rPr>
              <a:t> CoE (Best Practices &amp; Guidance)</a:t>
            </a:r>
            <a:endParaRPr b="0" i="0" sz="1000" u="none" cap="none" strike="noStrike">
              <a:solidFill>
                <a:srgbClr val="2C3440"/>
              </a:solidFill>
              <a:latin typeface="Open Sans"/>
              <a:ea typeface="Open Sans"/>
              <a:cs typeface="Open Sans"/>
              <a:sym typeface="Open Sans"/>
            </a:endParaRPr>
          </a:p>
        </p:txBody>
      </p:sp>
      <p:sp>
        <p:nvSpPr>
          <p:cNvPr id="1147" name="Google Shape;1147;p22"/>
          <p:cNvSpPr/>
          <p:nvPr/>
        </p:nvSpPr>
        <p:spPr>
          <a:xfrm rot="-5400000">
            <a:off x="-86362" y="1532408"/>
            <a:ext cx="1182034" cy="543895"/>
          </a:xfrm>
          <a:prstGeom prst="rect">
            <a:avLst/>
          </a:prstGeom>
          <a:no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2C3440"/>
              </a:buClr>
              <a:buSzPts val="900"/>
              <a:buFont typeface="Arial"/>
              <a:buNone/>
            </a:pPr>
            <a:r>
              <a:rPr b="1" i="0" lang="en-IN" sz="1000" u="none" cap="none" strike="noStrike">
                <a:solidFill>
                  <a:srgbClr val="2C3440"/>
                </a:solidFill>
                <a:latin typeface="Open Sans"/>
                <a:ea typeface="Open Sans"/>
                <a:cs typeface="Open Sans"/>
                <a:sym typeface="Open Sans"/>
              </a:rPr>
              <a:t>PST 4:30 AM to 12:30 PM</a:t>
            </a:r>
            <a:endParaRPr b="1" i="0" sz="1000" u="none" cap="none" strike="noStrike">
              <a:solidFill>
                <a:srgbClr val="2C3440"/>
              </a:solidFill>
              <a:latin typeface="Open Sans"/>
              <a:ea typeface="Open Sans"/>
              <a:cs typeface="Open Sans"/>
              <a:sym typeface="Open Sans"/>
            </a:endParaRPr>
          </a:p>
        </p:txBody>
      </p:sp>
      <p:sp>
        <p:nvSpPr>
          <p:cNvPr id="1148" name="Google Shape;1148;p22"/>
          <p:cNvSpPr/>
          <p:nvPr/>
        </p:nvSpPr>
        <p:spPr>
          <a:xfrm rot="-5400000">
            <a:off x="-134718" y="3432938"/>
            <a:ext cx="1258051" cy="544803"/>
          </a:xfrm>
          <a:prstGeom prst="rect">
            <a:avLst/>
          </a:prstGeom>
          <a:no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2C3440"/>
              </a:buClr>
              <a:buSzPts val="900"/>
              <a:buFont typeface="Arial"/>
              <a:buNone/>
            </a:pPr>
            <a:r>
              <a:rPr b="1" i="0" lang="en-IN" sz="1000" u="none" cap="none" strike="noStrike">
                <a:solidFill>
                  <a:srgbClr val="2C3440"/>
                </a:solidFill>
                <a:latin typeface="Open Sans"/>
                <a:ea typeface="Open Sans"/>
                <a:cs typeface="Open Sans"/>
                <a:sym typeface="Open Sans"/>
              </a:rPr>
              <a:t> PST 8 : 30 AM to 5 PM</a:t>
            </a:r>
            <a:endParaRPr b="1" i="0" sz="1000" u="none" cap="none" strike="noStrike">
              <a:solidFill>
                <a:srgbClr val="2C3440"/>
              </a:solidFill>
              <a:latin typeface="Open Sans"/>
              <a:ea typeface="Open Sans"/>
              <a:cs typeface="Open Sans"/>
              <a:sym typeface="Open Sans"/>
            </a:endParaRPr>
          </a:p>
        </p:txBody>
      </p:sp>
      <p:cxnSp>
        <p:nvCxnSpPr>
          <p:cNvPr id="1149" name="Google Shape;1149;p22"/>
          <p:cNvCxnSpPr/>
          <p:nvPr/>
        </p:nvCxnSpPr>
        <p:spPr>
          <a:xfrm>
            <a:off x="658738" y="2735327"/>
            <a:ext cx="8135732" cy="0"/>
          </a:xfrm>
          <a:prstGeom prst="straightConnector1">
            <a:avLst/>
          </a:prstGeom>
          <a:solidFill>
            <a:srgbClr val="FF7D2E"/>
          </a:solidFill>
          <a:ln cap="flat" cmpd="sng" w="12700">
            <a:solidFill>
              <a:srgbClr val="FF7D2E"/>
            </a:solidFill>
            <a:prstDash val="dot"/>
            <a:round/>
            <a:headEnd len="med" w="med" type="diamond"/>
            <a:tailEnd len="med" w="med" type="diamond"/>
          </a:ln>
        </p:spPr>
      </p:cxnSp>
      <p:sp>
        <p:nvSpPr>
          <p:cNvPr id="1150" name="Google Shape;1150;p22"/>
          <p:cNvSpPr/>
          <p:nvPr/>
        </p:nvSpPr>
        <p:spPr>
          <a:xfrm>
            <a:off x="3708106" y="2518630"/>
            <a:ext cx="3590651" cy="326154"/>
          </a:xfrm>
          <a:prstGeom prst="rect">
            <a:avLst/>
          </a:prstGeom>
          <a:noFill/>
          <a:ln>
            <a:noFill/>
          </a:ln>
        </p:spPr>
        <p:txBody>
          <a:bodyPr anchorCtr="0" anchor="t" bIns="45700" lIns="91400" spcFirstLastPara="1" rIns="91400" wrap="square" tIns="45700">
            <a:noAutofit/>
          </a:bodyPr>
          <a:lstStyle/>
          <a:p>
            <a:pPr indent="0" lvl="0" marL="0" marR="0" rtl="0" algn="ctr">
              <a:lnSpc>
                <a:spcPct val="130000"/>
              </a:lnSpc>
              <a:spcBef>
                <a:spcPts val="0"/>
              </a:spcBef>
              <a:spcAft>
                <a:spcPts val="0"/>
              </a:spcAft>
              <a:buClr>
                <a:srgbClr val="CC4D00"/>
              </a:buClr>
              <a:buSzPts val="1000"/>
              <a:buFont typeface="Arial"/>
              <a:buNone/>
            </a:pPr>
            <a:r>
              <a:rPr b="1" i="1" lang="en-IN" sz="1050" u="none" cap="none" strike="noStrike">
                <a:solidFill>
                  <a:srgbClr val="CC4D00"/>
                </a:solidFill>
                <a:latin typeface="Open Sans"/>
                <a:ea typeface="Open Sans"/>
                <a:cs typeface="Open Sans"/>
                <a:sym typeface="Open Sans"/>
              </a:rPr>
              <a:t>Handshake between Nearshore &amp; /Onsite Teams</a:t>
            </a:r>
            <a:endParaRPr b="1" i="1" sz="1050" u="none" cap="none" strike="noStrike">
              <a:solidFill>
                <a:srgbClr val="CC4D00"/>
              </a:solidFill>
              <a:latin typeface="Open Sans"/>
              <a:ea typeface="Open Sans"/>
              <a:cs typeface="Open Sans"/>
              <a:sym typeface="Open Sans"/>
            </a:endParaRPr>
          </a:p>
          <a:p>
            <a:pPr indent="0" lvl="0" marL="0" marR="0" rtl="0" algn="ctr">
              <a:lnSpc>
                <a:spcPct val="130000"/>
              </a:lnSpc>
              <a:spcBef>
                <a:spcPts val="0"/>
              </a:spcBef>
              <a:spcAft>
                <a:spcPts val="0"/>
              </a:spcAft>
              <a:buClr>
                <a:srgbClr val="CC4D00"/>
              </a:buClr>
              <a:buSzPts val="1000"/>
              <a:buFont typeface="Arial"/>
              <a:buNone/>
            </a:pPr>
            <a:r>
              <a:rPr b="1" i="1" lang="en-IN" sz="1050" u="none" cap="none" strike="noStrike">
                <a:solidFill>
                  <a:srgbClr val="CC4D00"/>
                </a:solidFill>
                <a:latin typeface="Open Sans"/>
                <a:ea typeface="Open Sans"/>
                <a:cs typeface="Open Sans"/>
                <a:sym typeface="Open Sans"/>
              </a:rPr>
              <a:t>08:30 AM PST- 12:30 PM PST</a:t>
            </a:r>
            <a:endParaRPr b="1" i="1" sz="1050" u="none" cap="none" strike="noStrike">
              <a:solidFill>
                <a:srgbClr val="CC4D00"/>
              </a:solidFill>
              <a:latin typeface="Open Sans"/>
              <a:ea typeface="Open Sans"/>
              <a:cs typeface="Open Sans"/>
              <a:sym typeface="Open Sans"/>
            </a:endParaRPr>
          </a:p>
        </p:txBody>
      </p:sp>
      <p:sp>
        <p:nvSpPr>
          <p:cNvPr id="1151" name="Google Shape;1151;p22"/>
          <p:cNvSpPr/>
          <p:nvPr/>
        </p:nvSpPr>
        <p:spPr>
          <a:xfrm>
            <a:off x="3598555" y="2451095"/>
            <a:ext cx="194540" cy="497489"/>
          </a:xfrm>
          <a:prstGeom prst="upDownArrow">
            <a:avLst>
              <a:gd fmla="val 50000" name="adj1"/>
              <a:gd fmla="val 50000" name="adj2"/>
            </a:avLst>
          </a:prstGeom>
          <a:solidFill>
            <a:srgbClr val="002060"/>
          </a:solidFill>
          <a:ln cap="flat" cmpd="sng" w="9525">
            <a:solidFill>
              <a:srgbClr val="000000"/>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900" u="none" cap="none" strike="noStrike">
              <a:solidFill>
                <a:srgbClr val="7C7C7C"/>
              </a:solidFill>
              <a:latin typeface="Open Sans"/>
              <a:ea typeface="Open Sans"/>
              <a:cs typeface="Open Sans"/>
              <a:sym typeface="Open Sans"/>
            </a:endParaRPr>
          </a:p>
        </p:txBody>
      </p:sp>
      <p:grpSp>
        <p:nvGrpSpPr>
          <p:cNvPr id="1152" name="Google Shape;1152;p22"/>
          <p:cNvGrpSpPr/>
          <p:nvPr/>
        </p:nvGrpSpPr>
        <p:grpSpPr>
          <a:xfrm>
            <a:off x="7067180" y="1303207"/>
            <a:ext cx="1799140" cy="1232089"/>
            <a:chOff x="9417924" y="1478322"/>
            <a:chExt cx="2270100" cy="3490157"/>
          </a:xfrm>
        </p:grpSpPr>
        <p:sp>
          <p:nvSpPr>
            <p:cNvPr id="1153" name="Google Shape;1153;p22"/>
            <p:cNvSpPr/>
            <p:nvPr/>
          </p:nvSpPr>
          <p:spPr>
            <a:xfrm>
              <a:off x="9417924" y="1478322"/>
              <a:ext cx="2270100" cy="3490157"/>
            </a:xfrm>
            <a:prstGeom prst="roundRect">
              <a:avLst>
                <a:gd fmla="val 2742" name="adj"/>
              </a:avLst>
            </a:prstGeom>
            <a:solidFill>
              <a:srgbClr val="F2F2F2"/>
            </a:solidFill>
            <a:ln cap="flat" cmpd="sng" w="9525">
              <a:solidFill>
                <a:srgbClr val="A5A5A5"/>
              </a:solidFill>
              <a:prstDash val="solid"/>
              <a:round/>
              <a:headEnd len="sm" w="sm" type="none"/>
              <a:tailEnd len="sm" w="sm" type="none"/>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900" u="none" cap="none" strike="noStrike">
                <a:solidFill>
                  <a:srgbClr val="2C3440"/>
                </a:solidFill>
                <a:latin typeface="Open Sans"/>
                <a:ea typeface="Open Sans"/>
                <a:cs typeface="Open Sans"/>
                <a:sym typeface="Open Sans"/>
              </a:endParaRPr>
            </a:p>
          </p:txBody>
        </p:sp>
        <p:sp>
          <p:nvSpPr>
            <p:cNvPr id="1154" name="Google Shape;1154;p22"/>
            <p:cNvSpPr/>
            <p:nvPr/>
          </p:nvSpPr>
          <p:spPr>
            <a:xfrm>
              <a:off x="9516838" y="1618576"/>
              <a:ext cx="2088900" cy="5010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900" u="none" cap="none" strike="noStrike">
                  <a:solidFill>
                    <a:srgbClr val="FFFFFF"/>
                  </a:solidFill>
                  <a:latin typeface="Open Sans"/>
                  <a:ea typeface="Open Sans"/>
                  <a:cs typeface="Open Sans"/>
                  <a:sym typeface="Open Sans"/>
                </a:rPr>
                <a:t>Manual QA Engineers</a:t>
              </a:r>
              <a:endParaRPr b="0" i="0" sz="900" u="none" cap="none" strike="noStrike">
                <a:solidFill>
                  <a:srgbClr val="FFFFFF"/>
                </a:solidFill>
                <a:latin typeface="Open Sans"/>
                <a:ea typeface="Open Sans"/>
                <a:cs typeface="Open Sans"/>
                <a:sym typeface="Open Sans"/>
              </a:endParaRPr>
            </a:p>
          </p:txBody>
        </p:sp>
        <p:sp>
          <p:nvSpPr>
            <p:cNvPr id="1155" name="Google Shape;1155;p22"/>
            <p:cNvSpPr/>
            <p:nvPr/>
          </p:nvSpPr>
          <p:spPr>
            <a:xfrm>
              <a:off x="9508540" y="2264663"/>
              <a:ext cx="2088900" cy="5010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900" u="none" cap="none" strike="noStrike">
                  <a:solidFill>
                    <a:srgbClr val="FFFFFF"/>
                  </a:solidFill>
                  <a:latin typeface="Open Sans"/>
                  <a:ea typeface="Open Sans"/>
                  <a:cs typeface="Open Sans"/>
                  <a:sym typeface="Open Sans"/>
                </a:rPr>
                <a:t>Test Automation Engineers</a:t>
              </a:r>
              <a:endParaRPr b="0" i="0" sz="900" u="none" cap="none" strike="noStrike">
                <a:solidFill>
                  <a:srgbClr val="FFFFFF"/>
                </a:solidFill>
                <a:latin typeface="Open Sans"/>
                <a:ea typeface="Open Sans"/>
                <a:cs typeface="Open Sans"/>
                <a:sym typeface="Open Sans"/>
              </a:endParaRPr>
            </a:p>
          </p:txBody>
        </p:sp>
        <p:sp>
          <p:nvSpPr>
            <p:cNvPr id="1156" name="Google Shape;1156;p22"/>
            <p:cNvSpPr/>
            <p:nvPr/>
          </p:nvSpPr>
          <p:spPr>
            <a:xfrm>
              <a:off x="9508540" y="2910750"/>
              <a:ext cx="2088900" cy="5010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900" u="none" cap="none" strike="noStrike">
                  <a:solidFill>
                    <a:srgbClr val="FFFFFF"/>
                  </a:solidFill>
                  <a:latin typeface="Open Sans"/>
                  <a:ea typeface="Open Sans"/>
                  <a:cs typeface="Open Sans"/>
                  <a:sym typeface="Open Sans"/>
                </a:rPr>
                <a:t>Full Stack Developers</a:t>
              </a:r>
              <a:endParaRPr b="0" i="0" sz="900" u="none" cap="none" strike="noStrike">
                <a:solidFill>
                  <a:srgbClr val="FFFFFF"/>
                </a:solidFill>
                <a:latin typeface="Open Sans"/>
                <a:ea typeface="Open Sans"/>
                <a:cs typeface="Open Sans"/>
                <a:sym typeface="Open Sans"/>
              </a:endParaRPr>
            </a:p>
          </p:txBody>
        </p:sp>
        <p:sp>
          <p:nvSpPr>
            <p:cNvPr id="1157" name="Google Shape;1157;p22"/>
            <p:cNvSpPr/>
            <p:nvPr/>
          </p:nvSpPr>
          <p:spPr>
            <a:xfrm>
              <a:off x="9494115" y="3556837"/>
              <a:ext cx="2088900" cy="5508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900" u="none" cap="none" strike="noStrike">
                  <a:solidFill>
                    <a:srgbClr val="FFFFFF"/>
                  </a:solidFill>
                  <a:latin typeface="Open Sans"/>
                  <a:ea typeface="Open Sans"/>
                  <a:cs typeface="Open Sans"/>
                  <a:sym typeface="Open Sans"/>
                </a:rPr>
                <a:t>Front End Developers</a:t>
              </a:r>
              <a:endParaRPr b="0" i="0" sz="900" u="none" cap="none" strike="noStrike">
                <a:solidFill>
                  <a:srgbClr val="FFFFFF"/>
                </a:solidFill>
                <a:latin typeface="Open Sans"/>
                <a:ea typeface="Open Sans"/>
                <a:cs typeface="Open Sans"/>
                <a:sym typeface="Open Sans"/>
              </a:endParaRPr>
            </a:p>
          </p:txBody>
        </p:sp>
        <p:sp>
          <p:nvSpPr>
            <p:cNvPr id="1158" name="Google Shape;1158;p22"/>
            <p:cNvSpPr/>
            <p:nvPr/>
          </p:nvSpPr>
          <p:spPr>
            <a:xfrm>
              <a:off x="9508540" y="4253010"/>
              <a:ext cx="2088900" cy="5508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900" u="none" cap="none" strike="noStrike">
                  <a:solidFill>
                    <a:srgbClr val="FFFFFF"/>
                  </a:solidFill>
                  <a:latin typeface="Open Sans"/>
                  <a:ea typeface="Open Sans"/>
                  <a:cs typeface="Open Sans"/>
                  <a:sym typeface="Open Sans"/>
                </a:rPr>
                <a:t>Back End Developers</a:t>
              </a:r>
              <a:endParaRPr/>
            </a:p>
          </p:txBody>
        </p:sp>
      </p:grpSp>
      <p:grpSp>
        <p:nvGrpSpPr>
          <p:cNvPr id="1159" name="Google Shape;1159;p22"/>
          <p:cNvGrpSpPr/>
          <p:nvPr/>
        </p:nvGrpSpPr>
        <p:grpSpPr>
          <a:xfrm>
            <a:off x="7282843" y="4322991"/>
            <a:ext cx="1657639" cy="386169"/>
            <a:chOff x="7285386" y="4592860"/>
            <a:chExt cx="1643024" cy="436633"/>
          </a:xfrm>
        </p:grpSpPr>
        <p:sp>
          <p:nvSpPr>
            <p:cNvPr id="1160" name="Google Shape;1160;p22"/>
            <p:cNvSpPr/>
            <p:nvPr/>
          </p:nvSpPr>
          <p:spPr>
            <a:xfrm>
              <a:off x="7285386" y="4592860"/>
              <a:ext cx="1338224" cy="436633"/>
            </a:xfrm>
            <a:prstGeom prst="rect">
              <a:avLst/>
            </a:prstGeom>
            <a:solidFill>
              <a:srgbClr val="FFFFFF"/>
            </a:solidFill>
            <a:ln cap="flat" cmpd="sng" w="9525">
              <a:solidFill>
                <a:srgbClr val="A5A5A5"/>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2400" u="none" cap="none" strike="noStrike">
                <a:solidFill>
                  <a:srgbClr val="FFFFFF"/>
                </a:solidFill>
                <a:latin typeface="Open Sans"/>
                <a:ea typeface="Open Sans"/>
                <a:cs typeface="Open Sans"/>
                <a:sym typeface="Open Sans"/>
              </a:endParaRPr>
            </a:p>
          </p:txBody>
        </p:sp>
        <p:sp>
          <p:nvSpPr>
            <p:cNvPr id="1161" name="Google Shape;1161;p22"/>
            <p:cNvSpPr/>
            <p:nvPr/>
          </p:nvSpPr>
          <p:spPr>
            <a:xfrm>
              <a:off x="7357651" y="4666037"/>
              <a:ext cx="130963" cy="102728"/>
            </a:xfrm>
            <a:prstGeom prst="rect">
              <a:avLst/>
            </a:prstGeom>
            <a:solidFill>
              <a:srgbClr val="CC4D0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400" u="none" cap="none" strike="noStrike">
                <a:solidFill>
                  <a:srgbClr val="FEFDFD"/>
                </a:solidFill>
                <a:latin typeface="Open Sans"/>
                <a:ea typeface="Open Sans"/>
                <a:cs typeface="Open Sans"/>
                <a:sym typeface="Open Sans"/>
              </a:endParaRPr>
            </a:p>
          </p:txBody>
        </p:sp>
        <p:sp>
          <p:nvSpPr>
            <p:cNvPr id="1162" name="Google Shape;1162;p22"/>
            <p:cNvSpPr/>
            <p:nvPr/>
          </p:nvSpPr>
          <p:spPr>
            <a:xfrm>
              <a:off x="7488614" y="4642685"/>
              <a:ext cx="1015912" cy="179432"/>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2C3440"/>
                </a:buClr>
                <a:buSzPts val="600"/>
                <a:buFont typeface="Arial"/>
                <a:buNone/>
              </a:pPr>
              <a:r>
                <a:rPr b="0" i="0" lang="en-IN" sz="700" u="none" cap="none" strike="noStrike">
                  <a:solidFill>
                    <a:srgbClr val="2C3440"/>
                  </a:solidFill>
                  <a:latin typeface="Open Sans"/>
                  <a:ea typeface="Open Sans"/>
                  <a:cs typeface="Open Sans"/>
                  <a:sym typeface="Open Sans"/>
                </a:rPr>
                <a:t>Astreya Team</a:t>
              </a:r>
              <a:endParaRPr b="0" i="0" sz="700" u="none" cap="none" strike="noStrike">
                <a:solidFill>
                  <a:srgbClr val="2C3440"/>
                </a:solidFill>
                <a:latin typeface="Open Sans"/>
                <a:ea typeface="Open Sans"/>
                <a:cs typeface="Open Sans"/>
                <a:sym typeface="Open Sans"/>
              </a:endParaRPr>
            </a:p>
          </p:txBody>
        </p:sp>
        <p:sp>
          <p:nvSpPr>
            <p:cNvPr id="1163" name="Google Shape;1163;p22"/>
            <p:cNvSpPr/>
            <p:nvPr/>
          </p:nvSpPr>
          <p:spPr>
            <a:xfrm>
              <a:off x="7357651" y="4853025"/>
              <a:ext cx="130963" cy="102728"/>
            </a:xfrm>
            <a:prstGeom prst="rect">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400" u="none" cap="none" strike="noStrike">
                <a:solidFill>
                  <a:srgbClr val="FEFDFD"/>
                </a:solidFill>
                <a:latin typeface="Open Sans"/>
                <a:ea typeface="Open Sans"/>
                <a:cs typeface="Open Sans"/>
                <a:sym typeface="Open Sans"/>
              </a:endParaRPr>
            </a:p>
          </p:txBody>
        </p:sp>
        <p:sp>
          <p:nvSpPr>
            <p:cNvPr id="1164" name="Google Shape;1164;p22"/>
            <p:cNvSpPr/>
            <p:nvPr/>
          </p:nvSpPr>
          <p:spPr>
            <a:xfrm>
              <a:off x="7497598" y="4802356"/>
              <a:ext cx="1430812" cy="179432"/>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2C3440"/>
                </a:buClr>
                <a:buSzPts val="600"/>
                <a:buFont typeface="Arial"/>
                <a:buNone/>
              </a:pPr>
              <a:r>
                <a:rPr b="0" i="0" lang="en-IN" sz="700" u="none" cap="none" strike="noStrike">
                  <a:solidFill>
                    <a:srgbClr val="2C3440"/>
                  </a:solidFill>
                  <a:latin typeface="Open Sans"/>
                  <a:ea typeface="Open Sans"/>
                  <a:cs typeface="Open Sans"/>
                  <a:sym typeface="Open Sans"/>
                </a:rPr>
                <a:t>Roles available in Shift</a:t>
              </a:r>
              <a:endParaRPr b="0" i="0" sz="700" u="none" cap="none" strike="noStrike">
                <a:solidFill>
                  <a:srgbClr val="2C3440"/>
                </a:solidFill>
                <a:latin typeface="Open Sans"/>
                <a:ea typeface="Open Sans"/>
                <a:cs typeface="Open Sans"/>
                <a:sym typeface="Open Sans"/>
              </a:endParaRPr>
            </a:p>
          </p:txBody>
        </p:sp>
      </p:grpSp>
      <p:cxnSp>
        <p:nvCxnSpPr>
          <p:cNvPr id="1165" name="Google Shape;1165;p22"/>
          <p:cNvCxnSpPr/>
          <p:nvPr/>
        </p:nvCxnSpPr>
        <p:spPr>
          <a:xfrm>
            <a:off x="708894" y="1274807"/>
            <a:ext cx="0" cy="1209098"/>
          </a:xfrm>
          <a:prstGeom prst="straightConnector1">
            <a:avLst/>
          </a:prstGeom>
          <a:noFill/>
          <a:ln cap="flat" cmpd="sng" w="9525">
            <a:solidFill>
              <a:srgbClr val="A5A5A5"/>
            </a:solidFill>
            <a:prstDash val="solid"/>
            <a:round/>
            <a:headEnd len="sm" w="sm" type="none"/>
            <a:tailEnd len="sm" w="sm" type="none"/>
          </a:ln>
        </p:spPr>
      </p:cxnSp>
      <p:cxnSp>
        <p:nvCxnSpPr>
          <p:cNvPr id="1166" name="Google Shape;1166;p22"/>
          <p:cNvCxnSpPr/>
          <p:nvPr/>
        </p:nvCxnSpPr>
        <p:spPr>
          <a:xfrm>
            <a:off x="708894" y="3030621"/>
            <a:ext cx="0" cy="1491858"/>
          </a:xfrm>
          <a:prstGeom prst="straightConnector1">
            <a:avLst/>
          </a:prstGeom>
          <a:noFill/>
          <a:ln cap="flat" cmpd="sng" w="9525">
            <a:solidFill>
              <a:srgbClr val="A5A5A5"/>
            </a:solidFill>
            <a:prstDash val="solid"/>
            <a:round/>
            <a:headEnd len="sm" w="sm" type="none"/>
            <a:tailEnd len="sm" w="sm" type="none"/>
          </a:ln>
        </p:spPr>
      </p:cxnSp>
      <p:sp>
        <p:nvSpPr>
          <p:cNvPr id="1167" name="Google Shape;1167;p22"/>
          <p:cNvSpPr/>
          <p:nvPr/>
        </p:nvSpPr>
        <p:spPr>
          <a:xfrm>
            <a:off x="1018565" y="1532024"/>
            <a:ext cx="1631686" cy="386450"/>
          </a:xfrm>
          <a:prstGeom prst="roundRect">
            <a:avLst>
              <a:gd fmla="val 16667" name="adj"/>
            </a:avLst>
          </a:prstGeom>
          <a:solidFill>
            <a:srgbClr val="CC4D0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700"/>
              <a:buFont typeface="Arial"/>
              <a:buNone/>
            </a:pPr>
            <a:r>
              <a:rPr b="0" i="0" lang="en-IN" sz="700" u="none" cap="none" strike="noStrike">
                <a:solidFill>
                  <a:srgbClr val="FFFFFF"/>
                </a:solidFill>
                <a:latin typeface="Open Sans"/>
                <a:ea typeface="Open Sans"/>
                <a:cs typeface="Open Sans"/>
                <a:sym typeface="Open Sans"/>
              </a:rPr>
              <a:t>QA Team (70% Nearshore)</a:t>
            </a:r>
            <a:endParaRPr b="0" i="0" sz="1800" u="none" cap="none" strike="noStrike">
              <a:solidFill>
                <a:srgbClr val="2C3440"/>
              </a:solidFill>
              <a:latin typeface="Open Sans"/>
              <a:ea typeface="Open Sans"/>
              <a:cs typeface="Open Sans"/>
              <a:sym typeface="Open Sans"/>
            </a:endParaRPr>
          </a:p>
          <a:p>
            <a:pPr indent="0" lvl="0" marL="0" marR="0" rtl="0" algn="ctr">
              <a:lnSpc>
                <a:spcPct val="100000"/>
              </a:lnSpc>
              <a:spcBef>
                <a:spcPts val="0"/>
              </a:spcBef>
              <a:spcAft>
                <a:spcPts val="0"/>
              </a:spcAft>
              <a:buClr>
                <a:srgbClr val="FFFFFF"/>
              </a:buClr>
              <a:buSzPts val="700"/>
              <a:buFont typeface="Arial"/>
              <a:buNone/>
            </a:pPr>
            <a:r>
              <a:rPr b="0" i="0" lang="en-IN" sz="700" u="none" cap="none" strike="noStrike">
                <a:solidFill>
                  <a:srgbClr val="FFFFFF"/>
                </a:solidFill>
                <a:latin typeface="Open Sans"/>
                <a:ea typeface="Open Sans"/>
                <a:cs typeface="Open Sans"/>
                <a:sym typeface="Open Sans"/>
              </a:rPr>
              <a:t>Manual and Automation Engineers</a:t>
            </a:r>
            <a:endParaRPr/>
          </a:p>
        </p:txBody>
      </p:sp>
      <p:sp>
        <p:nvSpPr>
          <p:cNvPr id="1168" name="Google Shape;1168;p22"/>
          <p:cNvSpPr/>
          <p:nvPr/>
        </p:nvSpPr>
        <p:spPr>
          <a:xfrm>
            <a:off x="4668446" y="1532024"/>
            <a:ext cx="1631686" cy="386450"/>
          </a:xfrm>
          <a:prstGeom prst="roundRect">
            <a:avLst>
              <a:gd fmla="val 16667" name="adj"/>
            </a:avLst>
          </a:prstGeom>
          <a:solidFill>
            <a:srgbClr val="CC4D0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600"/>
              <a:buFont typeface="Arial"/>
              <a:buNone/>
            </a:pPr>
            <a:r>
              <a:rPr b="0" i="0" lang="en-IN" sz="700" u="none" cap="none" strike="noStrike">
                <a:solidFill>
                  <a:srgbClr val="FFFFFF"/>
                </a:solidFill>
                <a:latin typeface="Open Sans"/>
                <a:ea typeface="Open Sans"/>
                <a:cs typeface="Open Sans"/>
                <a:sym typeface="Open Sans"/>
              </a:rPr>
              <a:t>Story Points Execution, Writing Test cases, Automation Scripts, Defect Tracking &amp; Reporting</a:t>
            </a:r>
            <a:endParaRPr/>
          </a:p>
        </p:txBody>
      </p:sp>
      <p:sp>
        <p:nvSpPr>
          <p:cNvPr id="1169" name="Google Shape;1169;p22"/>
          <p:cNvSpPr txBox="1"/>
          <p:nvPr/>
        </p:nvSpPr>
        <p:spPr>
          <a:xfrm>
            <a:off x="2927324" y="2036960"/>
            <a:ext cx="1561563" cy="400029"/>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2C3440"/>
              </a:buClr>
              <a:buSzPts val="700"/>
              <a:buFont typeface="Arial"/>
              <a:buNone/>
            </a:pPr>
            <a:r>
              <a:rPr b="0" i="1" lang="en-IN" sz="700" u="none" cap="none" strike="noStrike">
                <a:solidFill>
                  <a:srgbClr val="2C3440"/>
                </a:solidFill>
                <a:latin typeface="Open Sans"/>
                <a:ea typeface="Open Sans"/>
                <a:cs typeface="Open Sans"/>
                <a:sym typeface="Open Sans"/>
              </a:rPr>
              <a:t>Rotation of resources on need basis + Main Tasks</a:t>
            </a:r>
            <a:endParaRPr b="0" i="1" sz="700" u="none" cap="none" strike="noStrike">
              <a:solidFill>
                <a:srgbClr val="2C3440"/>
              </a:solidFill>
              <a:latin typeface="Open Sans"/>
              <a:ea typeface="Open Sans"/>
              <a:cs typeface="Open Sans"/>
              <a:sym typeface="Open Sans"/>
            </a:endParaRPr>
          </a:p>
        </p:txBody>
      </p:sp>
      <p:cxnSp>
        <p:nvCxnSpPr>
          <p:cNvPr id="1170" name="Google Shape;1170;p22"/>
          <p:cNvCxnSpPr/>
          <p:nvPr/>
        </p:nvCxnSpPr>
        <p:spPr>
          <a:xfrm>
            <a:off x="2790875" y="1842849"/>
            <a:ext cx="1734300" cy="600"/>
          </a:xfrm>
          <a:prstGeom prst="bentConnector3">
            <a:avLst>
              <a:gd fmla="val 50003" name="adj1"/>
            </a:avLst>
          </a:prstGeom>
          <a:solidFill>
            <a:srgbClr val="FF7D2E"/>
          </a:solidFill>
          <a:ln cap="flat" cmpd="sng" w="9525">
            <a:solidFill>
              <a:srgbClr val="595959"/>
            </a:solidFill>
            <a:prstDash val="solid"/>
            <a:round/>
            <a:headEnd len="sm" w="sm" type="none"/>
            <a:tailEnd len="med" w="med" type="triangle"/>
          </a:ln>
        </p:spPr>
      </p:cxnSp>
      <p:cxnSp>
        <p:nvCxnSpPr>
          <p:cNvPr id="1171" name="Google Shape;1171;p22"/>
          <p:cNvCxnSpPr/>
          <p:nvPr/>
        </p:nvCxnSpPr>
        <p:spPr>
          <a:xfrm>
            <a:off x="2799068" y="1580799"/>
            <a:ext cx="1706700" cy="600"/>
          </a:xfrm>
          <a:prstGeom prst="bentConnector3">
            <a:avLst>
              <a:gd fmla="val 0" name="adj1"/>
            </a:avLst>
          </a:prstGeom>
          <a:solidFill>
            <a:srgbClr val="FF7D2E"/>
          </a:solidFill>
          <a:ln cap="flat" cmpd="sng" w="9525">
            <a:solidFill>
              <a:srgbClr val="595959"/>
            </a:solidFill>
            <a:prstDash val="solid"/>
            <a:round/>
            <a:headEnd len="sm" w="sm" type="none"/>
            <a:tailEnd len="med" w="med" type="triangle"/>
          </a:ln>
        </p:spPr>
      </p:cxnSp>
      <p:grpSp>
        <p:nvGrpSpPr>
          <p:cNvPr id="1172" name="Google Shape;1172;p22"/>
          <p:cNvGrpSpPr/>
          <p:nvPr/>
        </p:nvGrpSpPr>
        <p:grpSpPr>
          <a:xfrm>
            <a:off x="7092151" y="3010940"/>
            <a:ext cx="1799140" cy="1229375"/>
            <a:chOff x="9417924" y="1478322"/>
            <a:chExt cx="2270100" cy="3482468"/>
          </a:xfrm>
        </p:grpSpPr>
        <p:sp>
          <p:nvSpPr>
            <p:cNvPr id="1173" name="Google Shape;1173;p22"/>
            <p:cNvSpPr/>
            <p:nvPr/>
          </p:nvSpPr>
          <p:spPr>
            <a:xfrm>
              <a:off x="9417924" y="1478322"/>
              <a:ext cx="2270100" cy="3482468"/>
            </a:xfrm>
            <a:prstGeom prst="roundRect">
              <a:avLst>
                <a:gd fmla="val 2742" name="adj"/>
              </a:avLst>
            </a:prstGeom>
            <a:solidFill>
              <a:srgbClr val="F2F2F2"/>
            </a:solidFill>
            <a:ln cap="flat" cmpd="sng" w="9525">
              <a:solidFill>
                <a:srgbClr val="A5A5A5"/>
              </a:solidFill>
              <a:prstDash val="solid"/>
              <a:round/>
              <a:headEnd len="sm" w="sm" type="none"/>
              <a:tailEnd len="sm" w="sm" type="none"/>
            </a:ln>
          </p:spPr>
          <p:txBody>
            <a:bodyPr anchorCtr="0" anchor="t" bIns="34250" lIns="68550" spcFirstLastPara="1" rIns="68550" wrap="square" tIns="34250">
              <a:noAutofit/>
            </a:bodyPr>
            <a:lstStyle/>
            <a:p>
              <a:pPr indent="0" lvl="0" marL="0" marR="0" rtl="0" algn="ctr">
                <a:lnSpc>
                  <a:spcPct val="100000"/>
                </a:lnSpc>
                <a:spcBef>
                  <a:spcPts val="0"/>
                </a:spcBef>
                <a:spcAft>
                  <a:spcPts val="0"/>
                </a:spcAft>
                <a:buClr>
                  <a:srgbClr val="000000"/>
                </a:buClr>
                <a:buSzPts val="800"/>
                <a:buFont typeface="Arial"/>
                <a:buNone/>
              </a:pPr>
              <a:r>
                <a:t/>
              </a:r>
              <a:endParaRPr b="1" i="0" sz="900" u="none" cap="none" strike="noStrike">
                <a:solidFill>
                  <a:srgbClr val="2C3440"/>
                </a:solidFill>
                <a:latin typeface="Open Sans"/>
                <a:ea typeface="Open Sans"/>
                <a:cs typeface="Open Sans"/>
                <a:sym typeface="Open Sans"/>
              </a:endParaRPr>
            </a:p>
          </p:txBody>
        </p:sp>
        <p:sp>
          <p:nvSpPr>
            <p:cNvPr id="1174" name="Google Shape;1174;p22"/>
            <p:cNvSpPr/>
            <p:nvPr/>
          </p:nvSpPr>
          <p:spPr>
            <a:xfrm>
              <a:off x="9516838" y="1618576"/>
              <a:ext cx="2088900" cy="5010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900" u="none" cap="none" strike="noStrike">
                  <a:solidFill>
                    <a:srgbClr val="FFFFFF"/>
                  </a:solidFill>
                  <a:latin typeface="Open Sans"/>
                  <a:ea typeface="Open Sans"/>
                  <a:cs typeface="Open Sans"/>
                  <a:sym typeface="Open Sans"/>
                </a:rPr>
                <a:t>Front End Developers</a:t>
              </a:r>
              <a:endParaRPr b="0" i="0" sz="900" u="none" cap="none" strike="noStrike">
                <a:solidFill>
                  <a:srgbClr val="FFFFFF"/>
                </a:solidFill>
                <a:latin typeface="Open Sans"/>
                <a:ea typeface="Open Sans"/>
                <a:cs typeface="Open Sans"/>
                <a:sym typeface="Open Sans"/>
              </a:endParaRPr>
            </a:p>
          </p:txBody>
        </p:sp>
        <p:sp>
          <p:nvSpPr>
            <p:cNvPr id="1175" name="Google Shape;1175;p22"/>
            <p:cNvSpPr/>
            <p:nvPr/>
          </p:nvSpPr>
          <p:spPr>
            <a:xfrm>
              <a:off x="9508540" y="2264663"/>
              <a:ext cx="2088900" cy="5010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900" u="none" cap="none" strike="noStrike">
                  <a:solidFill>
                    <a:srgbClr val="FFFFFF"/>
                  </a:solidFill>
                  <a:latin typeface="Open Sans"/>
                  <a:ea typeface="Open Sans"/>
                  <a:cs typeface="Open Sans"/>
                  <a:sym typeface="Open Sans"/>
                </a:rPr>
                <a:t>Back End Developers</a:t>
              </a:r>
              <a:endParaRPr b="0" i="0" sz="900" u="none" cap="none" strike="noStrike">
                <a:solidFill>
                  <a:srgbClr val="FFFFFF"/>
                </a:solidFill>
                <a:latin typeface="Open Sans"/>
                <a:ea typeface="Open Sans"/>
                <a:cs typeface="Open Sans"/>
                <a:sym typeface="Open Sans"/>
              </a:endParaRPr>
            </a:p>
          </p:txBody>
        </p:sp>
        <p:sp>
          <p:nvSpPr>
            <p:cNvPr id="1176" name="Google Shape;1176;p22"/>
            <p:cNvSpPr/>
            <p:nvPr/>
          </p:nvSpPr>
          <p:spPr>
            <a:xfrm>
              <a:off x="9508540" y="2910750"/>
              <a:ext cx="2088900" cy="5010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900" u="none" cap="none" strike="noStrike">
                  <a:solidFill>
                    <a:srgbClr val="FFFFFF"/>
                  </a:solidFill>
                  <a:latin typeface="Open Sans"/>
                  <a:ea typeface="Open Sans"/>
                  <a:cs typeface="Open Sans"/>
                  <a:sym typeface="Open Sans"/>
                </a:rPr>
                <a:t>Full Stack Developers</a:t>
              </a:r>
              <a:endParaRPr b="0" i="0" sz="900" u="none" cap="none" strike="noStrike">
                <a:solidFill>
                  <a:srgbClr val="FFFFFF"/>
                </a:solidFill>
                <a:latin typeface="Open Sans"/>
                <a:ea typeface="Open Sans"/>
                <a:cs typeface="Open Sans"/>
                <a:sym typeface="Open Sans"/>
              </a:endParaRPr>
            </a:p>
          </p:txBody>
        </p:sp>
        <p:sp>
          <p:nvSpPr>
            <p:cNvPr id="1177" name="Google Shape;1177;p22"/>
            <p:cNvSpPr/>
            <p:nvPr/>
          </p:nvSpPr>
          <p:spPr>
            <a:xfrm>
              <a:off x="9494115" y="3556837"/>
              <a:ext cx="2088900" cy="5508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700" u="none" cap="none" strike="noStrike">
                  <a:solidFill>
                    <a:srgbClr val="FFFFFF"/>
                  </a:solidFill>
                  <a:latin typeface="Open Sans"/>
                  <a:ea typeface="Open Sans"/>
                  <a:cs typeface="Open Sans"/>
                  <a:sym typeface="Open Sans"/>
                </a:rPr>
                <a:t>1 QA Lead – Covering Test Automation + Manual Testing</a:t>
              </a:r>
              <a:endParaRPr b="0" i="0" sz="700" u="none" cap="none" strike="noStrike">
                <a:solidFill>
                  <a:srgbClr val="FFFFFF"/>
                </a:solidFill>
                <a:latin typeface="Open Sans"/>
                <a:ea typeface="Open Sans"/>
                <a:cs typeface="Open Sans"/>
                <a:sym typeface="Open Sans"/>
              </a:endParaRPr>
            </a:p>
          </p:txBody>
        </p:sp>
        <p:sp>
          <p:nvSpPr>
            <p:cNvPr id="1178" name="Google Shape;1178;p22"/>
            <p:cNvSpPr/>
            <p:nvPr/>
          </p:nvSpPr>
          <p:spPr>
            <a:xfrm>
              <a:off x="9508540" y="4253010"/>
              <a:ext cx="2088900" cy="550800"/>
            </a:xfrm>
            <a:prstGeom prst="roundRect">
              <a:avLst>
                <a:gd fmla="val 16667" name="adj"/>
              </a:avLst>
            </a:prstGeom>
            <a:solidFill>
              <a:srgbClr val="2A738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800"/>
                <a:buFont typeface="Arial"/>
                <a:buNone/>
              </a:pPr>
              <a:r>
                <a:rPr b="0" i="0" lang="en-IN" sz="900" u="none" cap="none" strike="noStrike">
                  <a:solidFill>
                    <a:srgbClr val="FFFFFF"/>
                  </a:solidFill>
                  <a:latin typeface="Open Sans"/>
                  <a:ea typeface="Open Sans"/>
                  <a:cs typeface="Open Sans"/>
                  <a:sym typeface="Open Sans"/>
                </a:rPr>
                <a:t>UX/UI Designers</a:t>
              </a:r>
              <a:endParaRPr b="0" i="0" sz="900" u="none" cap="none" strike="noStrike">
                <a:solidFill>
                  <a:srgbClr val="FFFFFF"/>
                </a:solidFill>
                <a:latin typeface="Open Sans"/>
                <a:ea typeface="Open Sans"/>
                <a:cs typeface="Open Sans"/>
                <a:sym typeface="Open Sans"/>
              </a:endParaRPr>
            </a:p>
          </p:txBody>
        </p:sp>
      </p:grpSp>
      <p:cxnSp>
        <p:nvCxnSpPr>
          <p:cNvPr id="1179" name="Google Shape;1179;p22"/>
          <p:cNvCxnSpPr/>
          <p:nvPr/>
        </p:nvCxnSpPr>
        <p:spPr>
          <a:xfrm>
            <a:off x="6413241" y="1952125"/>
            <a:ext cx="523904" cy="0"/>
          </a:xfrm>
          <a:prstGeom prst="straightConnector1">
            <a:avLst/>
          </a:prstGeom>
          <a:noFill/>
          <a:ln cap="flat" cmpd="sng" w="12700">
            <a:solidFill>
              <a:srgbClr val="535963"/>
            </a:solidFill>
            <a:prstDash val="solid"/>
            <a:round/>
            <a:headEnd len="sm" w="sm" type="none"/>
            <a:tailEnd len="lg" w="lg" type="triangle"/>
          </a:ln>
        </p:spPr>
      </p:cxnSp>
      <p:sp>
        <p:nvSpPr>
          <p:cNvPr id="1180" name="Google Shape;1180;p22"/>
          <p:cNvSpPr txBox="1"/>
          <p:nvPr/>
        </p:nvSpPr>
        <p:spPr>
          <a:xfrm>
            <a:off x="2239545" y="1234583"/>
            <a:ext cx="4132404" cy="276944"/>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2C3440"/>
              </a:buClr>
              <a:buSzPts val="1050"/>
              <a:buFont typeface="Arial"/>
              <a:buNone/>
            </a:pPr>
            <a:r>
              <a:rPr b="0" i="0" lang="en-IN" sz="1000" u="none" cap="none" strike="noStrike">
                <a:solidFill>
                  <a:srgbClr val="2C3440"/>
                </a:solidFill>
                <a:latin typeface="Open Sans"/>
                <a:ea typeface="Open Sans"/>
                <a:cs typeface="Open Sans"/>
                <a:sym typeface="Open Sans"/>
              </a:rPr>
              <a:t>DEV &amp; QA Nearshore Team – 4:30 AM to 12:30 PM PST</a:t>
            </a:r>
            <a:endParaRPr b="0" i="0" sz="900" u="none" cap="none" strike="noStrike">
              <a:solidFill>
                <a:srgbClr val="2C3440"/>
              </a:solidFill>
              <a:latin typeface="Open Sans"/>
              <a:ea typeface="Open Sans"/>
              <a:cs typeface="Open Sans"/>
              <a:sym typeface="Open Sans"/>
            </a:endParaRPr>
          </a:p>
        </p:txBody>
      </p:sp>
      <p:sp>
        <p:nvSpPr>
          <p:cNvPr id="1181" name="Google Shape;1181;p22"/>
          <p:cNvSpPr/>
          <p:nvPr/>
        </p:nvSpPr>
        <p:spPr>
          <a:xfrm>
            <a:off x="1018565" y="1989795"/>
            <a:ext cx="1631686" cy="386450"/>
          </a:xfrm>
          <a:prstGeom prst="roundRect">
            <a:avLst>
              <a:gd fmla="val 16667" name="adj"/>
            </a:avLst>
          </a:prstGeom>
          <a:solidFill>
            <a:srgbClr val="CC4D0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700"/>
              <a:buFont typeface="Arial"/>
              <a:buNone/>
            </a:pPr>
            <a:r>
              <a:rPr b="0" i="0" lang="en-IN" sz="700" u="none" cap="none" strike="noStrike">
                <a:solidFill>
                  <a:srgbClr val="FFFFFF"/>
                </a:solidFill>
                <a:latin typeface="Open Sans"/>
                <a:ea typeface="Open Sans"/>
                <a:cs typeface="Open Sans"/>
                <a:sym typeface="Open Sans"/>
              </a:rPr>
              <a:t>Eng. Apps Development Team</a:t>
            </a:r>
            <a:endParaRPr/>
          </a:p>
          <a:p>
            <a:pPr indent="0" lvl="0" marL="0" marR="0" rtl="0" algn="ctr">
              <a:lnSpc>
                <a:spcPct val="100000"/>
              </a:lnSpc>
              <a:spcBef>
                <a:spcPts val="0"/>
              </a:spcBef>
              <a:spcAft>
                <a:spcPts val="0"/>
              </a:spcAft>
              <a:buClr>
                <a:srgbClr val="FFFFFF"/>
              </a:buClr>
              <a:buSzPts val="700"/>
              <a:buFont typeface="Arial"/>
              <a:buNone/>
            </a:pPr>
            <a:r>
              <a:rPr b="0" i="0" lang="en-IN" sz="700" u="none" cap="none" strike="noStrike">
                <a:solidFill>
                  <a:srgbClr val="FFFFFF"/>
                </a:solidFill>
                <a:latin typeface="Open Sans"/>
                <a:ea typeface="Open Sans"/>
                <a:cs typeface="Open Sans"/>
                <a:sym typeface="Open Sans"/>
              </a:rPr>
              <a:t>(25% Nearshore)</a:t>
            </a:r>
            <a:endParaRPr/>
          </a:p>
        </p:txBody>
      </p:sp>
      <p:sp>
        <p:nvSpPr>
          <p:cNvPr id="1182" name="Google Shape;1182;p22"/>
          <p:cNvSpPr/>
          <p:nvPr/>
        </p:nvSpPr>
        <p:spPr>
          <a:xfrm>
            <a:off x="4668446" y="1989795"/>
            <a:ext cx="1631686" cy="386450"/>
          </a:xfrm>
          <a:prstGeom prst="roundRect">
            <a:avLst>
              <a:gd fmla="val 16667" name="adj"/>
            </a:avLst>
          </a:prstGeom>
          <a:solidFill>
            <a:srgbClr val="CC4D0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600"/>
              <a:buFont typeface="Arial"/>
              <a:buNone/>
            </a:pPr>
            <a:r>
              <a:rPr b="0" i="0" lang="en-IN" sz="700" u="none" cap="none" strike="noStrike">
                <a:solidFill>
                  <a:srgbClr val="FFFFFF"/>
                </a:solidFill>
                <a:latin typeface="Open Sans"/>
                <a:ea typeface="Open Sans"/>
                <a:cs typeface="Open Sans"/>
                <a:sym typeface="Open Sans"/>
              </a:rPr>
              <a:t>New features development and on-call support with bi-weekly rotation within the team</a:t>
            </a:r>
            <a:endParaRPr/>
          </a:p>
        </p:txBody>
      </p:sp>
      <p:cxnSp>
        <p:nvCxnSpPr>
          <p:cNvPr id="1183" name="Google Shape;1183;p22"/>
          <p:cNvCxnSpPr/>
          <p:nvPr/>
        </p:nvCxnSpPr>
        <p:spPr>
          <a:xfrm flipH="1">
            <a:off x="2830683" y="2307117"/>
            <a:ext cx="1706700" cy="600"/>
          </a:xfrm>
          <a:prstGeom prst="bentConnector3">
            <a:avLst>
              <a:gd fmla="val 0" name="adj1"/>
            </a:avLst>
          </a:prstGeom>
          <a:solidFill>
            <a:srgbClr val="FF7D2E"/>
          </a:solidFill>
          <a:ln cap="flat" cmpd="sng" w="9525">
            <a:solidFill>
              <a:srgbClr val="595959"/>
            </a:solidFill>
            <a:prstDash val="solid"/>
            <a:round/>
            <a:headEnd len="sm" w="sm" type="none"/>
            <a:tailEnd len="med" w="med" type="triangle"/>
          </a:ln>
        </p:spPr>
      </p:cxnSp>
      <p:cxnSp>
        <p:nvCxnSpPr>
          <p:cNvPr id="1184" name="Google Shape;1184;p22"/>
          <p:cNvCxnSpPr/>
          <p:nvPr/>
        </p:nvCxnSpPr>
        <p:spPr>
          <a:xfrm>
            <a:off x="2830612" y="2055792"/>
            <a:ext cx="1706700" cy="600"/>
          </a:xfrm>
          <a:prstGeom prst="bentConnector3">
            <a:avLst>
              <a:gd fmla="val 0" name="adj1"/>
            </a:avLst>
          </a:prstGeom>
          <a:solidFill>
            <a:srgbClr val="FF7D2E"/>
          </a:solidFill>
          <a:ln cap="flat" cmpd="sng" w="9525">
            <a:solidFill>
              <a:srgbClr val="595959"/>
            </a:solidFill>
            <a:prstDash val="solid"/>
            <a:round/>
            <a:headEnd len="sm" w="sm" type="none"/>
            <a:tailEnd len="med" w="med" type="triangle"/>
          </a:ln>
        </p:spPr>
      </p:cxnSp>
      <p:cxnSp>
        <p:nvCxnSpPr>
          <p:cNvPr id="1185" name="Google Shape;1185;p22"/>
          <p:cNvCxnSpPr/>
          <p:nvPr/>
        </p:nvCxnSpPr>
        <p:spPr>
          <a:xfrm>
            <a:off x="708894" y="3000230"/>
            <a:ext cx="0" cy="1209098"/>
          </a:xfrm>
          <a:prstGeom prst="straightConnector1">
            <a:avLst/>
          </a:prstGeom>
          <a:noFill/>
          <a:ln cap="flat" cmpd="sng" w="9525">
            <a:solidFill>
              <a:srgbClr val="A5A5A5"/>
            </a:solidFill>
            <a:prstDash val="solid"/>
            <a:round/>
            <a:headEnd len="sm" w="sm" type="none"/>
            <a:tailEnd len="sm" w="sm" type="none"/>
          </a:ln>
        </p:spPr>
      </p:cxnSp>
      <p:sp>
        <p:nvSpPr>
          <p:cNvPr id="1186" name="Google Shape;1186;p22"/>
          <p:cNvSpPr/>
          <p:nvPr/>
        </p:nvSpPr>
        <p:spPr>
          <a:xfrm>
            <a:off x="1018565" y="3257447"/>
            <a:ext cx="1631686" cy="386450"/>
          </a:xfrm>
          <a:prstGeom prst="roundRect">
            <a:avLst>
              <a:gd fmla="val 16667" name="adj"/>
            </a:avLst>
          </a:prstGeom>
          <a:solidFill>
            <a:srgbClr val="CC4D0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FFFFFF"/>
              </a:buClr>
              <a:buSzPts val="700"/>
              <a:buFont typeface="Arial"/>
              <a:buNone/>
            </a:pPr>
            <a:r>
              <a:rPr b="0" i="0" lang="en-IN" sz="700" u="none" cap="none" strike="noStrike">
                <a:solidFill>
                  <a:srgbClr val="FFFFFF"/>
                </a:solidFill>
                <a:latin typeface="Open Sans"/>
                <a:ea typeface="Open Sans"/>
                <a:cs typeface="Open Sans"/>
                <a:sym typeface="Open Sans"/>
              </a:rPr>
              <a:t>Eng. Apps Development Team</a:t>
            </a:r>
            <a:endParaRPr/>
          </a:p>
          <a:p>
            <a:pPr indent="0" lvl="0" marL="0" marR="0" rtl="0" algn="ctr">
              <a:lnSpc>
                <a:spcPct val="100000"/>
              </a:lnSpc>
              <a:spcBef>
                <a:spcPts val="0"/>
              </a:spcBef>
              <a:spcAft>
                <a:spcPts val="0"/>
              </a:spcAft>
              <a:buClr>
                <a:srgbClr val="FFFFFF"/>
              </a:buClr>
              <a:buSzPts val="700"/>
              <a:buFont typeface="Arial"/>
              <a:buNone/>
            </a:pPr>
            <a:r>
              <a:rPr b="0" i="0" lang="en-IN" sz="700" u="none" cap="none" strike="noStrike">
                <a:solidFill>
                  <a:srgbClr val="FFFFFF"/>
                </a:solidFill>
                <a:latin typeface="Open Sans"/>
                <a:ea typeface="Open Sans"/>
                <a:cs typeface="Open Sans"/>
                <a:sym typeface="Open Sans"/>
              </a:rPr>
              <a:t>(75% )</a:t>
            </a:r>
            <a:endParaRPr b="0" i="0" sz="700" u="none" cap="none" strike="noStrike">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FFFFFF"/>
              </a:solidFill>
              <a:latin typeface="Open Sans"/>
              <a:ea typeface="Open Sans"/>
              <a:cs typeface="Open Sans"/>
              <a:sym typeface="Open Sans"/>
            </a:endParaRPr>
          </a:p>
        </p:txBody>
      </p:sp>
      <p:sp>
        <p:nvSpPr>
          <p:cNvPr id="1187" name="Google Shape;1187;p22"/>
          <p:cNvSpPr/>
          <p:nvPr/>
        </p:nvSpPr>
        <p:spPr>
          <a:xfrm>
            <a:off x="4668446" y="3257447"/>
            <a:ext cx="1631686" cy="386450"/>
          </a:xfrm>
          <a:prstGeom prst="roundRect">
            <a:avLst>
              <a:gd fmla="val 16667" name="adj"/>
            </a:avLst>
          </a:prstGeom>
          <a:solidFill>
            <a:srgbClr val="CC4D0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700"/>
              <a:buFont typeface="Arial"/>
              <a:buNone/>
            </a:pPr>
            <a:r>
              <a:rPr b="0" i="0" lang="en-IN" sz="700" u="none" cap="none" strike="noStrike">
                <a:solidFill>
                  <a:srgbClr val="FFFFFF"/>
                </a:solidFill>
                <a:latin typeface="Open Sans"/>
                <a:ea typeface="Open Sans"/>
                <a:cs typeface="Open Sans"/>
                <a:sym typeface="Open Sans"/>
              </a:rPr>
              <a:t>New features development and on-call support with bi-weekly rotation within the team</a:t>
            </a:r>
            <a:endParaRPr b="0" i="0" sz="700" u="none" cap="none" strike="noStrike">
              <a:solidFill>
                <a:srgbClr val="FFFFFF"/>
              </a:solidFill>
              <a:latin typeface="Open Sans"/>
              <a:ea typeface="Open Sans"/>
              <a:cs typeface="Open Sans"/>
              <a:sym typeface="Open Sans"/>
            </a:endParaRPr>
          </a:p>
        </p:txBody>
      </p:sp>
      <p:cxnSp>
        <p:nvCxnSpPr>
          <p:cNvPr id="1188" name="Google Shape;1188;p22"/>
          <p:cNvCxnSpPr/>
          <p:nvPr/>
        </p:nvCxnSpPr>
        <p:spPr>
          <a:xfrm>
            <a:off x="6413241" y="3677548"/>
            <a:ext cx="523904" cy="0"/>
          </a:xfrm>
          <a:prstGeom prst="straightConnector1">
            <a:avLst/>
          </a:prstGeom>
          <a:noFill/>
          <a:ln cap="flat" cmpd="sng" w="12700">
            <a:solidFill>
              <a:srgbClr val="535963"/>
            </a:solidFill>
            <a:prstDash val="solid"/>
            <a:round/>
            <a:headEnd len="sm" w="sm" type="none"/>
            <a:tailEnd len="lg" w="lg" type="triangle"/>
          </a:ln>
        </p:spPr>
      </p:cxnSp>
      <p:sp>
        <p:nvSpPr>
          <p:cNvPr id="1189" name="Google Shape;1189;p22"/>
          <p:cNvSpPr txBox="1"/>
          <p:nvPr/>
        </p:nvSpPr>
        <p:spPr>
          <a:xfrm>
            <a:off x="1662536" y="2961733"/>
            <a:ext cx="4782294" cy="292333"/>
          </a:xfrm>
          <a:prstGeom prst="rect">
            <a:avLst/>
          </a:prstGeom>
          <a:noFill/>
          <a:ln>
            <a:noFill/>
          </a:ln>
        </p:spPr>
        <p:txBody>
          <a:bodyPr anchorCtr="0" anchor="t" bIns="60925" lIns="121900" spcFirstLastPara="1" rIns="121900" wrap="square" tIns="60925">
            <a:spAutoFit/>
          </a:bodyPr>
          <a:lstStyle/>
          <a:p>
            <a:pPr indent="0" lvl="0" marL="0" marR="0" rtl="0" algn="ctr">
              <a:lnSpc>
                <a:spcPct val="100000"/>
              </a:lnSpc>
              <a:spcBef>
                <a:spcPts val="0"/>
              </a:spcBef>
              <a:spcAft>
                <a:spcPts val="0"/>
              </a:spcAft>
              <a:buClr>
                <a:srgbClr val="2C3440"/>
              </a:buClr>
              <a:buSzPts val="1000"/>
              <a:buFont typeface="Arial"/>
              <a:buNone/>
            </a:pPr>
            <a:r>
              <a:rPr b="0" i="0" lang="en-IN" sz="1050" u="none" cap="none" strike="noStrike">
                <a:solidFill>
                  <a:srgbClr val="2C3440"/>
                </a:solidFill>
                <a:latin typeface="Open Sans"/>
                <a:ea typeface="Open Sans"/>
                <a:cs typeface="Open Sans"/>
                <a:sym typeface="Open Sans"/>
              </a:rPr>
              <a:t>DEV &amp; QA Onsite/ and Nearshore Team – 8:30 AM to 05 PM PST</a:t>
            </a:r>
            <a:endParaRPr b="0" i="0" sz="1100" u="none" cap="none" strike="noStrike">
              <a:solidFill>
                <a:srgbClr val="2C3440"/>
              </a:solidFill>
              <a:latin typeface="Open Sans"/>
              <a:ea typeface="Open Sans"/>
              <a:cs typeface="Open Sans"/>
              <a:sym typeface="Open Sans"/>
            </a:endParaRPr>
          </a:p>
        </p:txBody>
      </p:sp>
      <p:sp>
        <p:nvSpPr>
          <p:cNvPr id="1190" name="Google Shape;1190;p22"/>
          <p:cNvSpPr/>
          <p:nvPr/>
        </p:nvSpPr>
        <p:spPr>
          <a:xfrm>
            <a:off x="1018565" y="3715218"/>
            <a:ext cx="1631686" cy="386450"/>
          </a:xfrm>
          <a:prstGeom prst="roundRect">
            <a:avLst>
              <a:gd fmla="val 16667" name="adj"/>
            </a:avLst>
          </a:prstGeom>
          <a:solidFill>
            <a:srgbClr val="CC4D0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700"/>
              <a:buFont typeface="Arial"/>
              <a:buNone/>
            </a:pPr>
            <a:r>
              <a:rPr b="0" i="0" lang="en-IN" sz="700" u="none" cap="none" strike="noStrike">
                <a:solidFill>
                  <a:srgbClr val="FFFFFF"/>
                </a:solidFill>
                <a:latin typeface="Open Sans"/>
                <a:ea typeface="Open Sans"/>
                <a:cs typeface="Open Sans"/>
                <a:sym typeface="Open Sans"/>
              </a:rPr>
              <a:t>QA Team (30% Onsite)</a:t>
            </a:r>
            <a:endParaRPr/>
          </a:p>
          <a:p>
            <a:pPr indent="0" lvl="0" marL="0" marR="0" rtl="0" algn="ctr">
              <a:lnSpc>
                <a:spcPct val="100000"/>
              </a:lnSpc>
              <a:spcBef>
                <a:spcPts val="0"/>
              </a:spcBef>
              <a:spcAft>
                <a:spcPts val="0"/>
              </a:spcAft>
              <a:buClr>
                <a:srgbClr val="FFFFFF"/>
              </a:buClr>
              <a:buSzPts val="700"/>
              <a:buFont typeface="Arial"/>
              <a:buNone/>
            </a:pPr>
            <a:r>
              <a:rPr b="0" i="0" lang="en-IN" sz="700" u="none" cap="none" strike="noStrike">
                <a:solidFill>
                  <a:srgbClr val="FFFFFF"/>
                </a:solidFill>
                <a:latin typeface="Open Sans"/>
                <a:ea typeface="Open Sans"/>
                <a:cs typeface="Open Sans"/>
                <a:sym typeface="Open Sans"/>
              </a:rPr>
              <a:t>Eng. Apps QA Lead in PST</a:t>
            </a:r>
            <a:endParaRPr b="0" i="0" sz="700" u="none" cap="none" strike="noStrike">
              <a:solidFill>
                <a:srgbClr val="FFFFFF"/>
              </a:solidFill>
              <a:latin typeface="Open Sans"/>
              <a:ea typeface="Open Sans"/>
              <a:cs typeface="Open Sans"/>
              <a:sym typeface="Open Sans"/>
            </a:endParaRPr>
          </a:p>
        </p:txBody>
      </p:sp>
      <p:sp>
        <p:nvSpPr>
          <p:cNvPr id="1191" name="Google Shape;1191;p22"/>
          <p:cNvSpPr/>
          <p:nvPr/>
        </p:nvSpPr>
        <p:spPr>
          <a:xfrm>
            <a:off x="4668446" y="3715218"/>
            <a:ext cx="1631686" cy="386450"/>
          </a:xfrm>
          <a:prstGeom prst="roundRect">
            <a:avLst>
              <a:gd fmla="val 16667" name="adj"/>
            </a:avLst>
          </a:prstGeom>
          <a:solidFill>
            <a:srgbClr val="CC4D0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600"/>
              <a:buFont typeface="Arial"/>
              <a:buNone/>
            </a:pPr>
            <a:r>
              <a:rPr b="0" i="0" lang="en-IN" sz="700" u="none" cap="none" strike="noStrike">
                <a:solidFill>
                  <a:srgbClr val="FFFFFF"/>
                </a:solidFill>
                <a:latin typeface="Open Sans"/>
                <a:ea typeface="Open Sans"/>
                <a:cs typeface="Open Sans"/>
                <a:sym typeface="Open Sans"/>
              </a:rPr>
              <a:t>Review work done by Nearshore team, Work with Prod Managers and Dev team for QA delivery in PST, Send new work to Nearshore</a:t>
            </a:r>
            <a:endParaRPr b="0" i="0" sz="700" u="none" cap="none" strike="noStrike">
              <a:solidFill>
                <a:srgbClr val="FFFFFF"/>
              </a:solidFill>
              <a:latin typeface="Open Sans"/>
              <a:ea typeface="Open Sans"/>
              <a:cs typeface="Open Sans"/>
              <a:sym typeface="Open Sans"/>
            </a:endParaRPr>
          </a:p>
        </p:txBody>
      </p:sp>
      <p:cxnSp>
        <p:nvCxnSpPr>
          <p:cNvPr id="1192" name="Google Shape;1192;p22"/>
          <p:cNvCxnSpPr/>
          <p:nvPr/>
        </p:nvCxnSpPr>
        <p:spPr>
          <a:xfrm flipH="1">
            <a:off x="2830683" y="3585546"/>
            <a:ext cx="1706700" cy="600"/>
          </a:xfrm>
          <a:prstGeom prst="bentConnector3">
            <a:avLst>
              <a:gd fmla="val 0" name="adj1"/>
            </a:avLst>
          </a:prstGeom>
          <a:solidFill>
            <a:srgbClr val="FF7D2E"/>
          </a:solidFill>
          <a:ln cap="flat" cmpd="sng" w="9525">
            <a:solidFill>
              <a:srgbClr val="595959"/>
            </a:solidFill>
            <a:prstDash val="solid"/>
            <a:round/>
            <a:headEnd len="sm" w="sm" type="none"/>
            <a:tailEnd len="med" w="med" type="triangle"/>
          </a:ln>
        </p:spPr>
      </p:cxnSp>
      <p:cxnSp>
        <p:nvCxnSpPr>
          <p:cNvPr id="1193" name="Google Shape;1193;p22"/>
          <p:cNvCxnSpPr/>
          <p:nvPr/>
        </p:nvCxnSpPr>
        <p:spPr>
          <a:xfrm>
            <a:off x="2830612" y="3300289"/>
            <a:ext cx="1706700" cy="600"/>
          </a:xfrm>
          <a:prstGeom prst="bentConnector3">
            <a:avLst>
              <a:gd fmla="val 0" name="adj1"/>
            </a:avLst>
          </a:prstGeom>
          <a:solidFill>
            <a:srgbClr val="FF7D2E"/>
          </a:solidFill>
          <a:ln cap="flat" cmpd="sng" w="9525">
            <a:solidFill>
              <a:srgbClr val="595959"/>
            </a:solidFill>
            <a:prstDash val="solid"/>
            <a:round/>
            <a:headEnd len="sm" w="sm" type="none"/>
            <a:tailEnd len="med" w="med" type="triangle"/>
          </a:ln>
        </p:spPr>
      </p:cxnSp>
      <p:cxnSp>
        <p:nvCxnSpPr>
          <p:cNvPr id="1194" name="Google Shape;1194;p22"/>
          <p:cNvCxnSpPr/>
          <p:nvPr/>
        </p:nvCxnSpPr>
        <p:spPr>
          <a:xfrm flipH="1">
            <a:off x="2830683" y="4037661"/>
            <a:ext cx="1706700" cy="600"/>
          </a:xfrm>
          <a:prstGeom prst="bentConnector3">
            <a:avLst>
              <a:gd fmla="val 0" name="adj1"/>
            </a:avLst>
          </a:prstGeom>
          <a:solidFill>
            <a:srgbClr val="FF7D2E"/>
          </a:solidFill>
          <a:ln cap="flat" cmpd="sng" w="9525">
            <a:solidFill>
              <a:srgbClr val="595959"/>
            </a:solidFill>
            <a:prstDash val="solid"/>
            <a:round/>
            <a:headEnd len="sm" w="sm" type="none"/>
            <a:tailEnd len="med" w="med" type="triangle"/>
          </a:ln>
        </p:spPr>
      </p:cxnSp>
      <p:cxnSp>
        <p:nvCxnSpPr>
          <p:cNvPr id="1195" name="Google Shape;1195;p22"/>
          <p:cNvCxnSpPr/>
          <p:nvPr/>
        </p:nvCxnSpPr>
        <p:spPr>
          <a:xfrm>
            <a:off x="2830612" y="3786336"/>
            <a:ext cx="1706700" cy="600"/>
          </a:xfrm>
          <a:prstGeom prst="bentConnector3">
            <a:avLst>
              <a:gd fmla="val 0" name="adj1"/>
            </a:avLst>
          </a:prstGeom>
          <a:solidFill>
            <a:srgbClr val="FF7D2E"/>
          </a:solidFill>
          <a:ln cap="flat" cmpd="sng" w="9525">
            <a:solidFill>
              <a:srgbClr val="595959"/>
            </a:solidFill>
            <a:prstDash val="solid"/>
            <a:round/>
            <a:headEnd len="sm" w="sm" type="none"/>
            <a:tailEnd len="med" w="med" type="triangle"/>
          </a:ln>
        </p:spPr>
      </p:cxnSp>
      <p:sp>
        <p:nvSpPr>
          <p:cNvPr id="1196" name="Google Shape;1196;p22"/>
          <p:cNvSpPr txBox="1"/>
          <p:nvPr/>
        </p:nvSpPr>
        <p:spPr>
          <a:xfrm>
            <a:off x="2944253" y="3284778"/>
            <a:ext cx="1561563" cy="400029"/>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2C3440"/>
              </a:buClr>
              <a:buSzPts val="700"/>
              <a:buFont typeface="Arial"/>
              <a:buNone/>
            </a:pPr>
            <a:r>
              <a:rPr b="0" i="1" lang="en-IN" sz="700" u="none" cap="none" strike="noStrike">
                <a:solidFill>
                  <a:srgbClr val="2C3440"/>
                </a:solidFill>
                <a:latin typeface="Open Sans"/>
                <a:ea typeface="Open Sans"/>
                <a:cs typeface="Open Sans"/>
                <a:sym typeface="Open Sans"/>
              </a:rPr>
              <a:t>Rotation of resources on need basis + Main Tasks</a:t>
            </a:r>
            <a:endParaRPr b="0" i="1" sz="700" u="none" cap="none" strike="noStrike">
              <a:solidFill>
                <a:srgbClr val="2C3440"/>
              </a:solidFill>
              <a:latin typeface="Open Sans"/>
              <a:ea typeface="Open Sans"/>
              <a:cs typeface="Open Sans"/>
              <a:sym typeface="Open Sans"/>
            </a:endParaRPr>
          </a:p>
        </p:txBody>
      </p:sp>
      <p:sp>
        <p:nvSpPr>
          <p:cNvPr id="1197" name="Google Shape;1197;p22"/>
          <p:cNvSpPr/>
          <p:nvPr/>
        </p:nvSpPr>
        <p:spPr>
          <a:xfrm rot="-5400000">
            <a:off x="-388231" y="1707401"/>
            <a:ext cx="1202831" cy="214708"/>
          </a:xfrm>
          <a:prstGeom prst="rect">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900"/>
              <a:buFont typeface="Arial"/>
              <a:buNone/>
            </a:pPr>
            <a:r>
              <a:rPr b="1" i="0" lang="en-IN" sz="1000" u="none" cap="none" strike="noStrike">
                <a:solidFill>
                  <a:srgbClr val="FFFFFF"/>
                </a:solidFill>
                <a:latin typeface="Open Sans"/>
                <a:ea typeface="Open Sans"/>
                <a:cs typeface="Open Sans"/>
                <a:sym typeface="Open Sans"/>
              </a:rPr>
              <a:t>Nearshore Shift</a:t>
            </a:r>
            <a:endParaRPr b="1" i="0" sz="1000" u="none" cap="none" strike="noStrike">
              <a:solidFill>
                <a:srgbClr val="FFFFFF"/>
              </a:solidFill>
              <a:latin typeface="Open Sans"/>
              <a:ea typeface="Open Sans"/>
              <a:cs typeface="Open Sans"/>
              <a:sym typeface="Open Sans"/>
            </a:endParaRPr>
          </a:p>
        </p:txBody>
      </p:sp>
      <p:sp>
        <p:nvSpPr>
          <p:cNvPr id="1198" name="Google Shape;1198;p22"/>
          <p:cNvSpPr/>
          <p:nvPr/>
        </p:nvSpPr>
        <p:spPr>
          <a:xfrm rot="-5400000">
            <a:off x="-387815" y="3577302"/>
            <a:ext cx="1202831" cy="214708"/>
          </a:xfrm>
          <a:prstGeom prst="rect">
            <a:avLst/>
          </a:prstGeom>
          <a:solidFill>
            <a:srgbClr val="7F7F7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Clr>
                <a:srgbClr val="FFFFFF"/>
              </a:buClr>
              <a:buSzPts val="900"/>
              <a:buFont typeface="Arial"/>
              <a:buNone/>
            </a:pPr>
            <a:r>
              <a:rPr b="1" i="0" lang="en-IN" sz="1000" u="none" cap="none" strike="noStrike">
                <a:solidFill>
                  <a:srgbClr val="FFFFFF"/>
                </a:solidFill>
                <a:latin typeface="Open Sans"/>
                <a:ea typeface="Open Sans"/>
                <a:cs typeface="Open Sans"/>
                <a:sym typeface="Open Sans"/>
              </a:rPr>
              <a:t>PST Shift</a:t>
            </a:r>
            <a:endParaRPr b="1" i="0" sz="1000" u="none" cap="none" strike="noStrike">
              <a:solidFill>
                <a:srgbClr val="FFFFFF"/>
              </a:solidFill>
              <a:latin typeface="Open Sans"/>
              <a:ea typeface="Open Sans"/>
              <a:cs typeface="Open Sans"/>
              <a:sym typeface="Open Sans"/>
            </a:endParaRPr>
          </a:p>
        </p:txBody>
      </p:sp>
      <p:sp>
        <p:nvSpPr>
          <p:cNvPr id="1199" name="Google Shape;1199;p22"/>
          <p:cNvSpPr txBox="1"/>
          <p:nvPr/>
        </p:nvSpPr>
        <p:spPr>
          <a:xfrm>
            <a:off x="2852766" y="1580836"/>
            <a:ext cx="1561563" cy="292307"/>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2C3440"/>
              </a:buClr>
              <a:buSzPts val="700"/>
              <a:buFont typeface="Arial"/>
              <a:buNone/>
            </a:pPr>
            <a:r>
              <a:rPr b="0" i="1" lang="en-IN" sz="700" u="none" cap="none" strike="noStrike">
                <a:solidFill>
                  <a:srgbClr val="2C3440"/>
                </a:solidFill>
                <a:latin typeface="Open Sans"/>
                <a:ea typeface="Open Sans"/>
                <a:cs typeface="Open Sans"/>
                <a:sym typeface="Open Sans"/>
              </a:rPr>
              <a:t>Main Tasks</a:t>
            </a:r>
            <a:endParaRPr b="0" i="1" sz="700" u="none" cap="none" strike="noStrike">
              <a:solidFill>
                <a:srgbClr val="2C3440"/>
              </a:solidFill>
              <a:latin typeface="Open Sans"/>
              <a:ea typeface="Open Sans"/>
              <a:cs typeface="Open Sans"/>
              <a:sym typeface="Open Sans"/>
            </a:endParaRPr>
          </a:p>
        </p:txBody>
      </p:sp>
      <p:sp>
        <p:nvSpPr>
          <p:cNvPr id="1200" name="Google Shape;1200;p22"/>
          <p:cNvSpPr txBox="1"/>
          <p:nvPr/>
        </p:nvSpPr>
        <p:spPr>
          <a:xfrm>
            <a:off x="2902109" y="3790034"/>
            <a:ext cx="1561563" cy="292307"/>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2C3440"/>
              </a:buClr>
              <a:buSzPts val="700"/>
              <a:buFont typeface="Arial"/>
              <a:buNone/>
            </a:pPr>
            <a:r>
              <a:rPr b="0" i="1" lang="en-IN" sz="700" u="none" cap="none" strike="noStrike">
                <a:solidFill>
                  <a:srgbClr val="2C3440"/>
                </a:solidFill>
                <a:latin typeface="Open Sans"/>
                <a:ea typeface="Open Sans"/>
                <a:cs typeface="Open Sans"/>
                <a:sym typeface="Open Sans"/>
              </a:rPr>
              <a:t>Main Tasks</a:t>
            </a:r>
            <a:endParaRPr b="0" i="1" sz="700" u="none" cap="none" strike="noStrike">
              <a:solidFill>
                <a:srgbClr val="2C344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descr="Background pattern&#10;&#10;Description automatically generated" id="53" name="Google Shape;53;p3"/>
          <p:cNvPicPr preferRelativeResize="0"/>
          <p:nvPr/>
        </p:nvPicPr>
        <p:blipFill rotWithShape="1">
          <a:blip r:embed="rId3">
            <a:alphaModFix/>
          </a:blip>
          <a:srcRect b="533" l="0" r="937" t="6051"/>
          <a:stretch/>
        </p:blipFill>
        <p:spPr>
          <a:xfrm rot="10800000">
            <a:off x="1" y="-2"/>
            <a:ext cx="9142427" cy="5143502"/>
          </a:xfrm>
          <a:prstGeom prst="rect">
            <a:avLst/>
          </a:prstGeom>
          <a:noFill/>
          <a:ln>
            <a:noFill/>
          </a:ln>
        </p:spPr>
      </p:pic>
      <p:sp>
        <p:nvSpPr>
          <p:cNvPr id="54" name="Google Shape;54;p3"/>
          <p:cNvSpPr/>
          <p:nvPr/>
        </p:nvSpPr>
        <p:spPr>
          <a:xfrm flipH="1">
            <a:off x="1575" y="1"/>
            <a:ext cx="9140852" cy="5155267"/>
          </a:xfrm>
          <a:prstGeom prst="rect">
            <a:avLst/>
          </a:prstGeom>
          <a:gradFill>
            <a:gsLst>
              <a:gs pos="0">
                <a:srgbClr val="44266E"/>
              </a:gs>
              <a:gs pos="50000">
                <a:srgbClr val="44266E">
                  <a:alpha val="70196"/>
                </a:srgbClr>
              </a:gs>
              <a:gs pos="100000">
                <a:srgbClr val="002842">
                  <a:alpha val="0"/>
                </a:srgbClr>
              </a:gs>
            </a:gsLst>
            <a:lin ang="10800000" scaled="0"/>
          </a:gra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1" i="0" sz="1350" u="none" cap="none" strike="noStrike">
              <a:solidFill>
                <a:srgbClr val="000000"/>
              </a:solidFill>
              <a:latin typeface="Calibri"/>
              <a:ea typeface="Calibri"/>
              <a:cs typeface="Calibri"/>
              <a:sym typeface="Calibri"/>
            </a:endParaRPr>
          </a:p>
        </p:txBody>
      </p:sp>
      <p:pic>
        <p:nvPicPr>
          <p:cNvPr descr="Logo&#10;&#10;Description automatically generated" id="55" name="Google Shape;55;p3"/>
          <p:cNvPicPr preferRelativeResize="0"/>
          <p:nvPr/>
        </p:nvPicPr>
        <p:blipFill rotWithShape="1">
          <a:blip r:embed="rId4">
            <a:alphaModFix/>
          </a:blip>
          <a:srcRect b="0" l="0" r="0" t="0"/>
          <a:stretch/>
        </p:blipFill>
        <p:spPr>
          <a:xfrm>
            <a:off x="7774130" y="126343"/>
            <a:ext cx="1115809" cy="583813"/>
          </a:xfrm>
          <a:prstGeom prst="rect">
            <a:avLst/>
          </a:prstGeom>
          <a:noFill/>
          <a:ln>
            <a:noFill/>
          </a:ln>
        </p:spPr>
      </p:pic>
      <p:sp>
        <p:nvSpPr>
          <p:cNvPr id="56" name="Google Shape;56;p3"/>
          <p:cNvSpPr/>
          <p:nvPr/>
        </p:nvSpPr>
        <p:spPr>
          <a:xfrm>
            <a:off x="311043" y="4838373"/>
            <a:ext cx="3625958" cy="184636"/>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None/>
            </a:pPr>
            <a:r>
              <a:rPr b="0" i="0" lang="en-IN" sz="750" u="none" cap="none" strike="noStrike">
                <a:solidFill>
                  <a:schemeClr val="lt1"/>
                </a:solidFill>
                <a:latin typeface="Montserrat"/>
                <a:ea typeface="Montserrat"/>
                <a:cs typeface="Montserrat"/>
                <a:sym typeface="Montserrat"/>
              </a:rPr>
              <a:t>Copyright © 2023 Astreya. All Rights Reserved.</a:t>
            </a:r>
            <a:endParaRPr b="0" i="0" sz="1200" u="none" cap="none" strike="noStrike">
              <a:solidFill>
                <a:schemeClr val="lt1"/>
              </a:solidFill>
              <a:latin typeface="Montserrat"/>
              <a:ea typeface="Montserrat"/>
              <a:cs typeface="Montserrat"/>
              <a:sym typeface="Montserrat"/>
            </a:endParaRPr>
          </a:p>
        </p:txBody>
      </p:sp>
      <p:sp>
        <p:nvSpPr>
          <p:cNvPr id="57" name="Google Shape;57;p3"/>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OUR TEAM TODAY</a:t>
            </a:r>
            <a:endParaRPr/>
          </a:p>
        </p:txBody>
      </p:sp>
      <p:pic>
        <p:nvPicPr>
          <p:cNvPr id="58" name="Google Shape;58;p3"/>
          <p:cNvPicPr preferRelativeResize="0"/>
          <p:nvPr/>
        </p:nvPicPr>
        <p:blipFill rotWithShape="1">
          <a:blip r:embed="rId5">
            <a:alphaModFix/>
          </a:blip>
          <a:srcRect b="14545" l="0" r="0" t="10505"/>
          <a:stretch/>
        </p:blipFill>
        <p:spPr>
          <a:xfrm>
            <a:off x="3699843" y="692253"/>
            <a:ext cx="1080728" cy="1080000"/>
          </a:xfrm>
          <a:prstGeom prst="roundRect">
            <a:avLst>
              <a:gd fmla="val 16667" name="adj"/>
            </a:avLst>
          </a:prstGeom>
          <a:noFill/>
          <a:ln>
            <a:noFill/>
          </a:ln>
        </p:spPr>
      </p:pic>
      <p:sp>
        <p:nvSpPr>
          <p:cNvPr id="59" name="Google Shape;59;p3"/>
          <p:cNvSpPr/>
          <p:nvPr/>
        </p:nvSpPr>
        <p:spPr>
          <a:xfrm>
            <a:off x="3133783" y="1703619"/>
            <a:ext cx="2212848" cy="695797"/>
          </a:xfrm>
          <a:prstGeom prst="roundRect">
            <a:avLst>
              <a:gd fmla="val 16667" name="adj"/>
            </a:avLst>
          </a:prstGeom>
          <a:solidFill>
            <a:srgbClr val="C4F1FF"/>
          </a:solidFill>
          <a:ln>
            <a:noFill/>
          </a:ln>
        </p:spPr>
        <p:txBody>
          <a:bodyPr anchorCtr="0" anchor="ctr" bIns="54000" lIns="5700" spcFirstLastPara="1" rIns="5700" wrap="square" tIns="5700">
            <a:noAutofit/>
          </a:bodyPr>
          <a:lstStyle/>
          <a:p>
            <a:pPr indent="0" lvl="0" marL="0" marR="0" rtl="0" algn="ctr">
              <a:lnSpc>
                <a:spcPct val="90000"/>
              </a:lnSpc>
              <a:spcBef>
                <a:spcPts val="0"/>
              </a:spcBef>
              <a:spcAft>
                <a:spcPts val="0"/>
              </a:spcAft>
              <a:buNone/>
            </a:pPr>
            <a:r>
              <a:rPr b="1" i="0" lang="en-IN" sz="1200" u="none" cap="none" strike="noStrike">
                <a:solidFill>
                  <a:srgbClr val="0A3F47"/>
                </a:solidFill>
                <a:latin typeface="Open Sans"/>
                <a:ea typeface="Open Sans"/>
                <a:cs typeface="Open Sans"/>
                <a:sym typeface="Open Sans"/>
              </a:rPr>
              <a:t>Chuck Eggert</a:t>
            </a:r>
            <a:endParaRPr b="1" i="0" sz="1200" u="none" cap="none" strike="noStrike">
              <a:solidFill>
                <a:srgbClr val="0A3F47"/>
              </a:solidFill>
              <a:latin typeface="Open Sans"/>
              <a:ea typeface="Open Sans"/>
              <a:cs typeface="Open Sans"/>
              <a:sym typeface="Open Sans"/>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Chief Revenue Officer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San Francisco, USA</a:t>
            </a:r>
            <a:endParaRPr b="0" i="0" sz="1400" u="none" cap="none" strike="noStrike">
              <a:solidFill>
                <a:srgbClr val="000000"/>
              </a:solidFill>
              <a:latin typeface="Arial"/>
              <a:ea typeface="Arial"/>
              <a:cs typeface="Arial"/>
              <a:sym typeface="Arial"/>
            </a:endParaRPr>
          </a:p>
        </p:txBody>
      </p:sp>
      <p:pic>
        <p:nvPicPr>
          <p:cNvPr descr="Linkedin - Free social media icons" id="60" name="Google Shape;60;p3">
            <a:hlinkClick r:id="rId6"/>
          </p:cNvPr>
          <p:cNvPicPr preferRelativeResize="0"/>
          <p:nvPr/>
        </p:nvPicPr>
        <p:blipFill rotWithShape="1">
          <a:blip r:embed="rId7">
            <a:alphaModFix/>
          </a:blip>
          <a:srcRect b="0" l="0" r="0" t="0"/>
          <a:stretch/>
        </p:blipFill>
        <p:spPr>
          <a:xfrm>
            <a:off x="3005465" y="1557990"/>
            <a:ext cx="290109" cy="290109"/>
          </a:xfrm>
          <a:prstGeom prst="roundRect">
            <a:avLst>
              <a:gd fmla="val 16667" name="adj"/>
            </a:avLst>
          </a:prstGeom>
          <a:noFill/>
          <a:ln>
            <a:noFill/>
          </a:ln>
        </p:spPr>
      </p:pic>
      <p:pic>
        <p:nvPicPr>
          <p:cNvPr descr="Profile photo of Balaji Krishna" id="61" name="Google Shape;61;p3"/>
          <p:cNvPicPr preferRelativeResize="0"/>
          <p:nvPr/>
        </p:nvPicPr>
        <p:blipFill rotWithShape="1">
          <a:blip r:embed="rId8">
            <a:alphaModFix/>
          </a:blip>
          <a:srcRect b="7275" l="12171" r="12171" t="2719"/>
          <a:stretch/>
        </p:blipFill>
        <p:spPr>
          <a:xfrm>
            <a:off x="6797029" y="649686"/>
            <a:ext cx="1080000" cy="1358095"/>
          </a:xfrm>
          <a:custGeom>
            <a:rect b="b" l="l" r="r" t="t"/>
            <a:pathLst>
              <a:path extrusionOk="0" h="1396882" w="1110845">
                <a:moveTo>
                  <a:pt x="185145" y="0"/>
                </a:moveTo>
                <a:lnTo>
                  <a:pt x="925700" y="0"/>
                </a:lnTo>
                <a:cubicBezTo>
                  <a:pt x="1027953" y="0"/>
                  <a:pt x="1110845" y="82892"/>
                  <a:pt x="1110845" y="185145"/>
                </a:cubicBezTo>
                <a:lnTo>
                  <a:pt x="1110845" y="1211737"/>
                </a:lnTo>
                <a:cubicBezTo>
                  <a:pt x="1110845" y="1313990"/>
                  <a:pt x="1027953" y="1396882"/>
                  <a:pt x="925700" y="1396882"/>
                </a:cubicBezTo>
                <a:lnTo>
                  <a:pt x="185145" y="1396882"/>
                </a:lnTo>
                <a:cubicBezTo>
                  <a:pt x="82892" y="1396882"/>
                  <a:pt x="0" y="1313990"/>
                  <a:pt x="0" y="1211737"/>
                </a:cubicBezTo>
                <a:lnTo>
                  <a:pt x="0" y="185145"/>
                </a:lnTo>
                <a:cubicBezTo>
                  <a:pt x="0" y="82892"/>
                  <a:pt x="82892" y="0"/>
                  <a:pt x="185145" y="0"/>
                </a:cubicBezTo>
                <a:close/>
              </a:path>
            </a:pathLst>
          </a:custGeom>
          <a:noFill/>
          <a:ln>
            <a:noFill/>
          </a:ln>
        </p:spPr>
      </p:pic>
      <p:sp>
        <p:nvSpPr>
          <p:cNvPr id="62" name="Google Shape;62;p3"/>
          <p:cNvSpPr/>
          <p:nvPr/>
        </p:nvSpPr>
        <p:spPr>
          <a:xfrm>
            <a:off x="6261450" y="1743324"/>
            <a:ext cx="2212848" cy="695797"/>
          </a:xfrm>
          <a:prstGeom prst="roundRect">
            <a:avLst>
              <a:gd fmla="val 16667" name="adj"/>
            </a:avLst>
          </a:prstGeom>
          <a:solidFill>
            <a:srgbClr val="C4F1FF"/>
          </a:solidFill>
          <a:ln>
            <a:noFill/>
          </a:ln>
        </p:spPr>
        <p:txBody>
          <a:bodyPr anchorCtr="0" anchor="ctr" bIns="54000" lIns="5700" spcFirstLastPara="1" rIns="5700" wrap="square" tIns="5700">
            <a:noAutofit/>
          </a:bodyPr>
          <a:lstStyle/>
          <a:p>
            <a:pPr indent="0" lvl="0" marL="0" marR="0" rtl="0" algn="ctr">
              <a:lnSpc>
                <a:spcPct val="90000"/>
              </a:lnSpc>
              <a:spcBef>
                <a:spcPts val="0"/>
              </a:spcBef>
              <a:spcAft>
                <a:spcPts val="0"/>
              </a:spcAft>
              <a:buNone/>
            </a:pPr>
            <a:r>
              <a:rPr b="1" i="0" lang="en-IN" sz="1200" u="none" cap="none" strike="noStrike">
                <a:solidFill>
                  <a:srgbClr val="0A3F47"/>
                </a:solidFill>
                <a:latin typeface="Open Sans"/>
                <a:ea typeface="Open Sans"/>
                <a:cs typeface="Open Sans"/>
                <a:sym typeface="Open Sans"/>
              </a:rPr>
              <a:t>Balaji Krishna</a:t>
            </a:r>
            <a:endParaRPr b="1" i="0" sz="1200" u="none" cap="none" strike="noStrike">
              <a:solidFill>
                <a:srgbClr val="0A3F47"/>
              </a:solidFill>
              <a:latin typeface="Open Sans"/>
              <a:ea typeface="Open Sans"/>
              <a:cs typeface="Open Sans"/>
              <a:sym typeface="Open Sans"/>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EVP, Digital Engineering</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Seattle, USA</a:t>
            </a:r>
            <a:endParaRPr b="0" i="0" sz="1400" u="none" cap="none" strike="noStrike">
              <a:solidFill>
                <a:srgbClr val="000000"/>
              </a:solidFill>
              <a:latin typeface="Arial"/>
              <a:ea typeface="Arial"/>
              <a:cs typeface="Arial"/>
              <a:sym typeface="Arial"/>
            </a:endParaRPr>
          </a:p>
        </p:txBody>
      </p:sp>
      <p:pic>
        <p:nvPicPr>
          <p:cNvPr descr="Linkedin - Free social media icons" id="63" name="Google Shape;63;p3">
            <a:hlinkClick r:id="rId9"/>
          </p:cNvPr>
          <p:cNvPicPr preferRelativeResize="0"/>
          <p:nvPr/>
        </p:nvPicPr>
        <p:blipFill rotWithShape="1">
          <a:blip r:embed="rId7">
            <a:alphaModFix/>
          </a:blip>
          <a:srcRect b="0" l="0" r="0" t="0"/>
          <a:stretch/>
        </p:blipFill>
        <p:spPr>
          <a:xfrm>
            <a:off x="6151047" y="1608410"/>
            <a:ext cx="291600" cy="291600"/>
          </a:xfrm>
          <a:prstGeom prst="roundRect">
            <a:avLst>
              <a:gd fmla="val 16667" name="adj"/>
            </a:avLst>
          </a:prstGeom>
          <a:noFill/>
          <a:ln>
            <a:noFill/>
          </a:ln>
        </p:spPr>
      </p:pic>
      <p:pic>
        <p:nvPicPr>
          <p:cNvPr descr="Profile photo of Seth Schaefer" id="64" name="Google Shape;64;p3"/>
          <p:cNvPicPr preferRelativeResize="0"/>
          <p:nvPr/>
        </p:nvPicPr>
        <p:blipFill rotWithShape="1">
          <a:blip r:embed="rId10">
            <a:alphaModFix/>
          </a:blip>
          <a:srcRect b="2507" l="12603" r="7578" t="2028"/>
          <a:stretch/>
        </p:blipFill>
        <p:spPr>
          <a:xfrm>
            <a:off x="824229" y="2866509"/>
            <a:ext cx="1080728" cy="1292579"/>
          </a:xfrm>
          <a:custGeom>
            <a:rect b="b" l="l" r="r" t="t"/>
            <a:pathLst>
              <a:path extrusionOk="0" h="969434" w="810546">
                <a:moveTo>
                  <a:pt x="135094" y="0"/>
                </a:moveTo>
                <a:lnTo>
                  <a:pt x="675452" y="0"/>
                </a:lnTo>
                <a:cubicBezTo>
                  <a:pt x="750062" y="0"/>
                  <a:pt x="810546" y="60484"/>
                  <a:pt x="810546" y="135094"/>
                </a:cubicBezTo>
                <a:lnTo>
                  <a:pt x="810546" y="834340"/>
                </a:lnTo>
                <a:cubicBezTo>
                  <a:pt x="810546" y="908950"/>
                  <a:pt x="750062" y="969434"/>
                  <a:pt x="675452" y="969434"/>
                </a:cubicBezTo>
                <a:lnTo>
                  <a:pt x="135094" y="969434"/>
                </a:lnTo>
                <a:cubicBezTo>
                  <a:pt x="60484" y="969434"/>
                  <a:pt x="0" y="908950"/>
                  <a:pt x="0" y="834340"/>
                </a:cubicBezTo>
                <a:lnTo>
                  <a:pt x="0" y="135094"/>
                </a:lnTo>
                <a:cubicBezTo>
                  <a:pt x="0" y="60484"/>
                  <a:pt x="60484" y="0"/>
                  <a:pt x="135094" y="0"/>
                </a:cubicBezTo>
                <a:close/>
              </a:path>
            </a:pathLst>
          </a:custGeom>
          <a:noFill/>
          <a:ln>
            <a:noFill/>
          </a:ln>
        </p:spPr>
      </p:pic>
      <p:sp>
        <p:nvSpPr>
          <p:cNvPr id="65" name="Google Shape;65;p3"/>
          <p:cNvSpPr/>
          <p:nvPr/>
        </p:nvSpPr>
        <p:spPr>
          <a:xfrm>
            <a:off x="258169" y="4126462"/>
            <a:ext cx="2212848" cy="706045"/>
          </a:xfrm>
          <a:prstGeom prst="roundRect">
            <a:avLst>
              <a:gd fmla="val 16667" name="adj"/>
            </a:avLst>
          </a:prstGeom>
          <a:solidFill>
            <a:srgbClr val="C4F1FF"/>
          </a:solidFill>
          <a:ln>
            <a:noFill/>
          </a:ln>
        </p:spPr>
        <p:txBody>
          <a:bodyPr anchorCtr="0" anchor="ctr" bIns="54000" lIns="5700" spcFirstLastPara="1" rIns="5700" wrap="square" tIns="5700">
            <a:noAutofit/>
          </a:bodyPr>
          <a:lstStyle/>
          <a:p>
            <a:pPr indent="0" lvl="0" marL="0" marR="0" rtl="0" algn="ctr">
              <a:lnSpc>
                <a:spcPct val="90000"/>
              </a:lnSpc>
              <a:spcBef>
                <a:spcPts val="0"/>
              </a:spcBef>
              <a:spcAft>
                <a:spcPts val="0"/>
              </a:spcAft>
              <a:buNone/>
            </a:pPr>
            <a:r>
              <a:rPr b="1" i="0" lang="en-IN" sz="1200" u="none" cap="none" strike="noStrike">
                <a:solidFill>
                  <a:srgbClr val="0A3F47"/>
                </a:solidFill>
                <a:latin typeface="Open Sans"/>
                <a:ea typeface="Open Sans"/>
                <a:cs typeface="Open Sans"/>
                <a:sym typeface="Open Sans"/>
              </a:rPr>
              <a:t>Seth Schaefer</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Global Delivery Head</a:t>
            </a:r>
            <a:endParaRPr b="0" i="0" sz="1000" u="none" cap="none" strike="noStrike">
              <a:solidFill>
                <a:srgbClr val="2D3440"/>
              </a:solidFill>
              <a:latin typeface="Open Sans"/>
              <a:ea typeface="Open Sans"/>
              <a:cs typeface="Open Sans"/>
              <a:sym typeface="Open Sans"/>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San Jose, USA</a:t>
            </a:r>
            <a:endParaRPr b="0" i="0" sz="1000" u="none" cap="none" strike="noStrike">
              <a:solidFill>
                <a:srgbClr val="2D3440"/>
              </a:solidFill>
              <a:latin typeface="Open Sans"/>
              <a:ea typeface="Open Sans"/>
              <a:cs typeface="Open Sans"/>
              <a:sym typeface="Open Sans"/>
            </a:endParaRPr>
          </a:p>
        </p:txBody>
      </p:sp>
      <p:pic>
        <p:nvPicPr>
          <p:cNvPr descr="Linkedin - Free social media icons" id="66" name="Google Shape;66;p3">
            <a:hlinkClick r:id="rId11"/>
          </p:cNvPr>
          <p:cNvPicPr preferRelativeResize="0"/>
          <p:nvPr/>
        </p:nvPicPr>
        <p:blipFill rotWithShape="1">
          <a:blip r:embed="rId7">
            <a:alphaModFix/>
          </a:blip>
          <a:srcRect b="0" l="0" r="0" t="0"/>
          <a:stretch/>
        </p:blipFill>
        <p:spPr>
          <a:xfrm>
            <a:off x="129851" y="3961481"/>
            <a:ext cx="290109" cy="290109"/>
          </a:xfrm>
          <a:prstGeom prst="roundRect">
            <a:avLst>
              <a:gd fmla="val 16667" name="adj"/>
            </a:avLst>
          </a:prstGeom>
          <a:noFill/>
          <a:ln>
            <a:noFill/>
          </a:ln>
        </p:spPr>
      </p:pic>
      <p:pic>
        <p:nvPicPr>
          <p:cNvPr descr="Profile photo of Rajneesh Chaganla" id="67" name="Google Shape;67;p3"/>
          <p:cNvPicPr preferRelativeResize="0"/>
          <p:nvPr/>
        </p:nvPicPr>
        <p:blipFill rotWithShape="1">
          <a:blip r:embed="rId12">
            <a:alphaModFix/>
          </a:blip>
          <a:srcRect b="8001" l="12876" r="13944" t="4476"/>
          <a:stretch/>
        </p:blipFill>
        <p:spPr>
          <a:xfrm>
            <a:off x="6799415" y="2974677"/>
            <a:ext cx="1080728" cy="1292579"/>
          </a:xfrm>
          <a:custGeom>
            <a:rect b="b" l="l" r="r" t="t"/>
            <a:pathLst>
              <a:path extrusionOk="0" h="969434" w="810546">
                <a:moveTo>
                  <a:pt x="135094" y="0"/>
                </a:moveTo>
                <a:lnTo>
                  <a:pt x="675452" y="0"/>
                </a:lnTo>
                <a:cubicBezTo>
                  <a:pt x="750062" y="0"/>
                  <a:pt x="810546" y="60484"/>
                  <a:pt x="810546" y="135094"/>
                </a:cubicBezTo>
                <a:lnTo>
                  <a:pt x="810546" y="834340"/>
                </a:lnTo>
                <a:cubicBezTo>
                  <a:pt x="810546" y="908950"/>
                  <a:pt x="750062" y="969434"/>
                  <a:pt x="675452" y="969434"/>
                </a:cubicBezTo>
                <a:lnTo>
                  <a:pt x="135094" y="969434"/>
                </a:lnTo>
                <a:cubicBezTo>
                  <a:pt x="60484" y="969434"/>
                  <a:pt x="0" y="908950"/>
                  <a:pt x="0" y="834340"/>
                </a:cubicBezTo>
                <a:lnTo>
                  <a:pt x="0" y="135094"/>
                </a:lnTo>
                <a:cubicBezTo>
                  <a:pt x="0" y="60484"/>
                  <a:pt x="60484" y="0"/>
                  <a:pt x="135094" y="0"/>
                </a:cubicBezTo>
                <a:close/>
              </a:path>
            </a:pathLst>
          </a:custGeom>
          <a:noFill/>
          <a:ln>
            <a:noFill/>
          </a:ln>
        </p:spPr>
      </p:pic>
      <p:sp>
        <p:nvSpPr>
          <p:cNvPr id="68" name="Google Shape;68;p3"/>
          <p:cNvSpPr/>
          <p:nvPr/>
        </p:nvSpPr>
        <p:spPr>
          <a:xfrm>
            <a:off x="6261450" y="4113121"/>
            <a:ext cx="2212848" cy="695797"/>
          </a:xfrm>
          <a:prstGeom prst="roundRect">
            <a:avLst>
              <a:gd fmla="val 16667" name="adj"/>
            </a:avLst>
          </a:prstGeom>
          <a:solidFill>
            <a:srgbClr val="C4F1FF"/>
          </a:solidFill>
          <a:ln>
            <a:noFill/>
          </a:ln>
        </p:spPr>
        <p:txBody>
          <a:bodyPr anchorCtr="0" anchor="ctr" bIns="54000" lIns="5700" spcFirstLastPara="1" rIns="5700" wrap="square" tIns="5700">
            <a:noAutofit/>
          </a:bodyPr>
          <a:lstStyle/>
          <a:p>
            <a:pPr indent="0" lvl="0" marL="0" marR="0" rtl="0" algn="ctr">
              <a:lnSpc>
                <a:spcPct val="90000"/>
              </a:lnSpc>
              <a:spcBef>
                <a:spcPts val="0"/>
              </a:spcBef>
              <a:spcAft>
                <a:spcPts val="0"/>
              </a:spcAft>
              <a:buNone/>
            </a:pPr>
            <a:r>
              <a:rPr b="1" i="0" lang="en-IN" sz="1200" u="none" cap="none" strike="noStrike">
                <a:solidFill>
                  <a:srgbClr val="0A3F47"/>
                </a:solidFill>
                <a:latin typeface="Open Sans"/>
                <a:ea typeface="Open Sans"/>
                <a:cs typeface="Open Sans"/>
                <a:sym typeface="Open Sans"/>
              </a:rPr>
              <a:t>Rajneesh Chaganla</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Data Engineering Leader </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Seattle, USA</a:t>
            </a:r>
            <a:endParaRPr b="0" i="0" sz="1400" u="none" cap="none" strike="noStrike">
              <a:solidFill>
                <a:srgbClr val="000000"/>
              </a:solidFill>
              <a:latin typeface="Arial"/>
              <a:ea typeface="Arial"/>
              <a:cs typeface="Arial"/>
              <a:sym typeface="Arial"/>
            </a:endParaRPr>
          </a:p>
        </p:txBody>
      </p:sp>
      <p:pic>
        <p:nvPicPr>
          <p:cNvPr descr="Linkedin - Free social media icons" id="69" name="Google Shape;69;p3">
            <a:hlinkClick r:id="rId13"/>
          </p:cNvPr>
          <p:cNvPicPr preferRelativeResize="0"/>
          <p:nvPr/>
        </p:nvPicPr>
        <p:blipFill rotWithShape="1">
          <a:blip r:embed="rId7">
            <a:alphaModFix/>
          </a:blip>
          <a:srcRect b="0" l="0" r="0" t="0"/>
          <a:stretch/>
        </p:blipFill>
        <p:spPr>
          <a:xfrm>
            <a:off x="6154162" y="3942658"/>
            <a:ext cx="291600" cy="291600"/>
          </a:xfrm>
          <a:prstGeom prst="roundRect">
            <a:avLst>
              <a:gd fmla="val 16667" name="adj"/>
            </a:avLst>
          </a:prstGeom>
          <a:noFill/>
          <a:ln>
            <a:noFill/>
          </a:ln>
        </p:spPr>
      </p:pic>
      <p:pic>
        <p:nvPicPr>
          <p:cNvPr descr="Profile photo of Vikram Anerao" id="70" name="Google Shape;70;p3"/>
          <p:cNvPicPr preferRelativeResize="0"/>
          <p:nvPr/>
        </p:nvPicPr>
        <p:blipFill rotWithShape="1">
          <a:blip r:embed="rId14">
            <a:alphaModFix/>
          </a:blip>
          <a:srcRect b="0" l="7869" r="12479" t="8440"/>
          <a:stretch/>
        </p:blipFill>
        <p:spPr>
          <a:xfrm>
            <a:off x="3732311" y="2974677"/>
            <a:ext cx="1080728" cy="1242301"/>
          </a:xfrm>
          <a:custGeom>
            <a:rect b="b" l="l" r="r" t="t"/>
            <a:pathLst>
              <a:path extrusionOk="0" h="931726" w="810546">
                <a:moveTo>
                  <a:pt x="135094" y="0"/>
                </a:moveTo>
                <a:lnTo>
                  <a:pt x="675452" y="0"/>
                </a:lnTo>
                <a:cubicBezTo>
                  <a:pt x="750062" y="0"/>
                  <a:pt x="810546" y="60484"/>
                  <a:pt x="810546" y="135094"/>
                </a:cubicBezTo>
                <a:lnTo>
                  <a:pt x="810546" y="834340"/>
                </a:lnTo>
                <a:cubicBezTo>
                  <a:pt x="810546" y="871645"/>
                  <a:pt x="795425" y="905419"/>
                  <a:pt x="770978" y="929866"/>
                </a:cubicBezTo>
                <a:lnTo>
                  <a:pt x="768219" y="931726"/>
                </a:lnTo>
                <a:lnTo>
                  <a:pt x="42327" y="931726"/>
                </a:lnTo>
                <a:lnTo>
                  <a:pt x="39568" y="929866"/>
                </a:lnTo>
                <a:cubicBezTo>
                  <a:pt x="15121" y="905419"/>
                  <a:pt x="0" y="871645"/>
                  <a:pt x="0" y="834340"/>
                </a:cubicBezTo>
                <a:lnTo>
                  <a:pt x="0" y="135094"/>
                </a:lnTo>
                <a:cubicBezTo>
                  <a:pt x="0" y="60484"/>
                  <a:pt x="60484" y="0"/>
                  <a:pt x="135094" y="0"/>
                </a:cubicBezTo>
                <a:close/>
              </a:path>
            </a:pathLst>
          </a:custGeom>
          <a:noFill/>
          <a:ln>
            <a:noFill/>
          </a:ln>
        </p:spPr>
      </p:pic>
      <p:sp>
        <p:nvSpPr>
          <p:cNvPr id="71" name="Google Shape;71;p3"/>
          <p:cNvSpPr/>
          <p:nvPr/>
        </p:nvSpPr>
        <p:spPr>
          <a:xfrm>
            <a:off x="3196732" y="4068315"/>
            <a:ext cx="2212848" cy="723924"/>
          </a:xfrm>
          <a:prstGeom prst="roundRect">
            <a:avLst>
              <a:gd fmla="val 16667" name="adj"/>
            </a:avLst>
          </a:prstGeom>
          <a:solidFill>
            <a:srgbClr val="C4F1FF"/>
          </a:solidFill>
          <a:ln>
            <a:noFill/>
          </a:ln>
        </p:spPr>
        <p:txBody>
          <a:bodyPr anchorCtr="0" anchor="ctr" bIns="54000" lIns="5700" spcFirstLastPara="1" rIns="5700" wrap="square" tIns="5700">
            <a:noAutofit/>
          </a:bodyPr>
          <a:lstStyle/>
          <a:p>
            <a:pPr indent="0" lvl="0" marL="0" marR="0" rtl="0" algn="ctr">
              <a:lnSpc>
                <a:spcPct val="90000"/>
              </a:lnSpc>
              <a:spcBef>
                <a:spcPts val="0"/>
              </a:spcBef>
              <a:spcAft>
                <a:spcPts val="0"/>
              </a:spcAft>
              <a:buNone/>
            </a:pPr>
            <a:r>
              <a:rPr b="1" i="0" lang="en-IN" sz="1200" u="none" cap="none" strike="noStrike">
                <a:solidFill>
                  <a:srgbClr val="0A3F47"/>
                </a:solidFill>
                <a:latin typeface="Open Sans"/>
                <a:ea typeface="Open Sans"/>
                <a:cs typeface="Open Sans"/>
                <a:sym typeface="Open Sans"/>
              </a:rPr>
              <a:t>Vikram Anerao</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VP, Digital Engineering &amp; ERP</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368"/>
              </a:spcBef>
              <a:spcAft>
                <a:spcPts val="0"/>
              </a:spcAft>
              <a:buNone/>
            </a:pPr>
            <a:r>
              <a:rPr b="0" i="0" lang="en-IN" sz="1000" u="none" cap="none" strike="noStrike">
                <a:solidFill>
                  <a:srgbClr val="2D3440"/>
                </a:solidFill>
                <a:latin typeface="Open Sans"/>
                <a:ea typeface="Open Sans"/>
                <a:cs typeface="Open Sans"/>
                <a:sym typeface="Open Sans"/>
              </a:rPr>
              <a:t>Irvine, USA</a:t>
            </a:r>
            <a:endParaRPr b="0" i="0" sz="1400" u="none" cap="none" strike="noStrike">
              <a:solidFill>
                <a:srgbClr val="000000"/>
              </a:solidFill>
              <a:latin typeface="Arial"/>
              <a:ea typeface="Arial"/>
              <a:cs typeface="Arial"/>
              <a:sym typeface="Arial"/>
            </a:endParaRPr>
          </a:p>
        </p:txBody>
      </p:sp>
      <p:pic>
        <p:nvPicPr>
          <p:cNvPr descr="Linkedin - Free social media icons" id="72" name="Google Shape;72;p3">
            <a:hlinkClick r:id="rId15"/>
          </p:cNvPr>
          <p:cNvPicPr preferRelativeResize="0"/>
          <p:nvPr/>
        </p:nvPicPr>
        <p:blipFill rotWithShape="1">
          <a:blip r:embed="rId7">
            <a:alphaModFix/>
          </a:blip>
          <a:srcRect b="0" l="0" r="0" t="0"/>
          <a:stretch/>
        </p:blipFill>
        <p:spPr>
          <a:xfrm>
            <a:off x="3086330" y="3933402"/>
            <a:ext cx="291600" cy="291600"/>
          </a:xfrm>
          <a:prstGeom prst="roundRect">
            <a:avLst>
              <a:gd fmla="val 16667" name="adj"/>
            </a:avLst>
          </a:prstGeom>
          <a:noFill/>
          <a:ln>
            <a:noFill/>
          </a:ln>
        </p:spPr>
      </p:pic>
      <p:pic>
        <p:nvPicPr>
          <p:cNvPr id="73" name="Google Shape;73;p3"/>
          <p:cNvPicPr preferRelativeResize="0"/>
          <p:nvPr/>
        </p:nvPicPr>
        <p:blipFill rotWithShape="1">
          <a:blip r:embed="rId16">
            <a:alphaModFix/>
          </a:blip>
          <a:srcRect b="0" l="0" r="0" t="0"/>
          <a:stretch/>
        </p:blipFill>
        <p:spPr>
          <a:xfrm>
            <a:off x="716656" y="661363"/>
            <a:ext cx="1080000" cy="1080000"/>
          </a:xfrm>
          <a:prstGeom prst="roundRect">
            <a:avLst>
              <a:gd fmla="val 16667" name="adj"/>
            </a:avLst>
          </a:prstGeom>
          <a:noFill/>
          <a:ln>
            <a:noFill/>
          </a:ln>
        </p:spPr>
      </p:pic>
      <p:sp>
        <p:nvSpPr>
          <p:cNvPr id="74" name="Google Shape;74;p3"/>
          <p:cNvSpPr/>
          <p:nvPr/>
        </p:nvSpPr>
        <p:spPr>
          <a:xfrm>
            <a:off x="278704" y="1735041"/>
            <a:ext cx="2011680" cy="704080"/>
          </a:xfrm>
          <a:prstGeom prst="roundRect">
            <a:avLst>
              <a:gd fmla="val 16667" name="adj"/>
            </a:avLst>
          </a:prstGeom>
          <a:solidFill>
            <a:srgbClr val="B8C0FC"/>
          </a:solidFill>
          <a:ln>
            <a:noFill/>
          </a:ln>
        </p:spPr>
        <p:txBody>
          <a:bodyPr anchorCtr="0" anchor="ctr" bIns="54000" lIns="5700" spcFirstLastPara="1" rIns="5700" wrap="square" tIns="5700">
            <a:noAutofit/>
          </a:bodyPr>
          <a:lstStyle/>
          <a:p>
            <a:pPr indent="0" lvl="0" marL="0" marR="0" rtl="0" algn="ctr">
              <a:lnSpc>
                <a:spcPct val="90000"/>
              </a:lnSpc>
              <a:spcBef>
                <a:spcPts val="0"/>
              </a:spcBef>
              <a:spcAft>
                <a:spcPts val="0"/>
              </a:spcAft>
              <a:buNone/>
            </a:pPr>
            <a:r>
              <a:rPr b="1" i="0" lang="en-IN" sz="1200" u="none" cap="none" strike="noStrike">
                <a:solidFill>
                  <a:srgbClr val="171A20"/>
                </a:solidFill>
                <a:latin typeface="Open Sans"/>
                <a:ea typeface="Open Sans"/>
                <a:cs typeface="Open Sans"/>
                <a:sym typeface="Open Sans"/>
              </a:rPr>
              <a:t>Robert Vaughan</a:t>
            </a:r>
            <a:endParaRPr/>
          </a:p>
          <a:p>
            <a:pPr indent="0" lvl="0" marL="0" marR="0" rtl="0" algn="ctr">
              <a:lnSpc>
                <a:spcPct val="90000"/>
              </a:lnSpc>
              <a:spcBef>
                <a:spcPts val="400"/>
              </a:spcBef>
              <a:spcAft>
                <a:spcPts val="0"/>
              </a:spcAft>
              <a:buNone/>
            </a:pPr>
            <a:r>
              <a:rPr b="0" i="0" lang="en-IN" sz="900" u="none" cap="none" strike="noStrike">
                <a:solidFill>
                  <a:srgbClr val="171A20"/>
                </a:solidFill>
                <a:latin typeface="Open Sans"/>
                <a:ea typeface="Open Sans"/>
                <a:cs typeface="Open Sans"/>
                <a:sym typeface="Open Sans"/>
              </a:rPr>
              <a:t>Director – Business Development</a:t>
            </a:r>
            <a:endParaRPr/>
          </a:p>
          <a:p>
            <a:pPr indent="0" lvl="0" marL="0" marR="0" rtl="0" algn="ctr">
              <a:lnSpc>
                <a:spcPct val="90000"/>
              </a:lnSpc>
              <a:spcBef>
                <a:spcPts val="400"/>
              </a:spcBef>
              <a:spcAft>
                <a:spcPts val="0"/>
              </a:spcAft>
              <a:buNone/>
            </a:pPr>
            <a:r>
              <a:rPr b="0" i="0" lang="en-IN" sz="900" u="none" cap="none" strike="noStrike">
                <a:solidFill>
                  <a:srgbClr val="171A20"/>
                </a:solidFill>
                <a:latin typeface="Open Sans"/>
                <a:ea typeface="Open Sans"/>
                <a:cs typeface="Open Sans"/>
                <a:sym typeface="Open Sans"/>
              </a:rPr>
              <a:t>San Francisco, USA</a:t>
            </a:r>
            <a:endParaRPr/>
          </a:p>
        </p:txBody>
      </p:sp>
      <p:pic>
        <p:nvPicPr>
          <p:cNvPr descr="Linkedin - Free social media icons" id="75" name="Google Shape;75;p3">
            <a:hlinkClick r:id="rId17"/>
          </p:cNvPr>
          <p:cNvPicPr preferRelativeResize="0"/>
          <p:nvPr/>
        </p:nvPicPr>
        <p:blipFill rotWithShape="1">
          <a:blip r:embed="rId7">
            <a:alphaModFix/>
          </a:blip>
          <a:srcRect b="0" l="0" r="0" t="0"/>
          <a:stretch/>
        </p:blipFill>
        <p:spPr>
          <a:xfrm>
            <a:off x="158761" y="1577854"/>
            <a:ext cx="290109" cy="290109"/>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4"/>
          <p:cNvSpPr txBox="1"/>
          <p:nvPr/>
        </p:nvSpPr>
        <p:spPr>
          <a:xfrm>
            <a:off x="2262225" y="760947"/>
            <a:ext cx="3003456" cy="1694280"/>
          </a:xfrm>
          <a:prstGeom prst="rect">
            <a:avLst/>
          </a:prstGeom>
          <a:noFill/>
          <a:ln>
            <a:noFill/>
          </a:ln>
        </p:spPr>
        <p:txBody>
          <a:bodyPr anchorCtr="0" anchor="t" bIns="34275" lIns="68575" spcFirstLastPara="1" rIns="68575" wrap="square" tIns="34275">
            <a:spAutoFit/>
          </a:bodyPr>
          <a:lstStyle/>
          <a:p>
            <a:pPr indent="0" lvl="0" marL="0" marR="0" rtl="0" algn="l">
              <a:lnSpc>
                <a:spcPct val="120000"/>
              </a:lnSpc>
              <a:spcBef>
                <a:spcPts val="0"/>
              </a:spcBef>
              <a:spcAft>
                <a:spcPts val="0"/>
              </a:spcAft>
              <a:buClr>
                <a:srgbClr val="000000"/>
              </a:buClr>
              <a:buSzPts val="1100"/>
              <a:buFont typeface="Arial"/>
              <a:buNone/>
            </a:pPr>
            <a:r>
              <a:rPr b="1" i="0" lang="en-IN" sz="1100" u="none" cap="none" strike="noStrike">
                <a:solidFill>
                  <a:srgbClr val="171A20"/>
                </a:solidFill>
                <a:latin typeface="Open Sans"/>
                <a:ea typeface="Open Sans"/>
                <a:cs typeface="Open Sans"/>
                <a:sym typeface="Open Sans"/>
              </a:rPr>
              <a:t>Based in Silicon Valley with global delivery &amp; deployment capabilities, </a:t>
            </a:r>
            <a:r>
              <a:rPr b="0" i="0" lang="en-IN" sz="1100" u="none" cap="none" strike="noStrike">
                <a:solidFill>
                  <a:srgbClr val="171A20"/>
                </a:solidFill>
                <a:latin typeface="Open Sans"/>
                <a:ea typeface="Open Sans"/>
                <a:cs typeface="Open Sans"/>
                <a:sym typeface="Open Sans"/>
              </a:rPr>
              <a:t>we empower top fortune-listed clients with our comprehensive suite of IT Managed Services and NextGen Digital Engineering services for modernized technology ecosystem impacting billions of digital users globally.</a:t>
            </a:r>
            <a:endParaRPr b="0" i="0" sz="1100" u="none" cap="none" strike="noStrike">
              <a:solidFill>
                <a:srgbClr val="171A20"/>
              </a:solidFill>
              <a:latin typeface="Open Sans"/>
              <a:ea typeface="Open Sans"/>
              <a:cs typeface="Open Sans"/>
              <a:sym typeface="Open Sans"/>
            </a:endParaRPr>
          </a:p>
        </p:txBody>
      </p:sp>
      <p:cxnSp>
        <p:nvCxnSpPr>
          <p:cNvPr id="81" name="Google Shape;81;p4"/>
          <p:cNvCxnSpPr/>
          <p:nvPr/>
        </p:nvCxnSpPr>
        <p:spPr>
          <a:xfrm>
            <a:off x="368683" y="3704557"/>
            <a:ext cx="7722021" cy="0"/>
          </a:xfrm>
          <a:prstGeom prst="straightConnector1">
            <a:avLst/>
          </a:prstGeom>
          <a:noFill/>
          <a:ln cap="flat" cmpd="sng" w="9525">
            <a:solidFill>
              <a:srgbClr val="2D3440"/>
            </a:solidFill>
            <a:prstDash val="solid"/>
            <a:miter lim="800000"/>
            <a:headEnd len="sm" w="sm" type="none"/>
            <a:tailEnd len="sm" w="sm" type="none"/>
          </a:ln>
        </p:spPr>
      </p:cxnSp>
      <p:sp>
        <p:nvSpPr>
          <p:cNvPr id="82" name="Google Shape;82;p4"/>
          <p:cNvSpPr txBox="1"/>
          <p:nvPr/>
        </p:nvSpPr>
        <p:spPr>
          <a:xfrm>
            <a:off x="5298712" y="3858902"/>
            <a:ext cx="1289475" cy="266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i="0" lang="en-IN" sz="3000" u="none" cap="none" strike="noStrike">
                <a:solidFill>
                  <a:srgbClr val="CC4D00"/>
                </a:solidFill>
                <a:latin typeface="Open Sans ExtraBold"/>
                <a:ea typeface="Open Sans ExtraBold"/>
                <a:cs typeface="Open Sans ExtraBold"/>
                <a:sym typeface="Open Sans ExtraBold"/>
              </a:rPr>
              <a:t>50%</a:t>
            </a:r>
            <a:endParaRPr b="1" i="0" sz="3000" u="none" cap="none" strike="noStrike">
              <a:solidFill>
                <a:srgbClr val="CC4D00"/>
              </a:solidFill>
              <a:latin typeface="Open Sans ExtraBold"/>
              <a:ea typeface="Open Sans ExtraBold"/>
              <a:cs typeface="Open Sans ExtraBold"/>
              <a:sym typeface="Open Sans ExtraBold"/>
            </a:endParaRPr>
          </a:p>
        </p:txBody>
      </p:sp>
      <p:sp>
        <p:nvSpPr>
          <p:cNvPr id="83" name="Google Shape;83;p4"/>
          <p:cNvSpPr txBox="1"/>
          <p:nvPr/>
        </p:nvSpPr>
        <p:spPr>
          <a:xfrm>
            <a:off x="5316666" y="4150811"/>
            <a:ext cx="1131460" cy="3705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IN" sz="900" u="none" cap="none" strike="noStrike">
                <a:solidFill>
                  <a:srgbClr val="171A20"/>
                </a:solidFill>
                <a:latin typeface="Open Sans"/>
                <a:ea typeface="Open Sans"/>
                <a:cs typeface="Open Sans"/>
                <a:sym typeface="Open Sans"/>
              </a:rPr>
              <a:t>Workforce outside of USA</a:t>
            </a:r>
            <a:endParaRPr b="0" i="0" sz="900" u="none" cap="none" strike="noStrike">
              <a:solidFill>
                <a:srgbClr val="171A20"/>
              </a:solidFill>
              <a:latin typeface="Open Sans"/>
              <a:ea typeface="Open Sans"/>
              <a:cs typeface="Open Sans"/>
              <a:sym typeface="Open Sans"/>
            </a:endParaRPr>
          </a:p>
        </p:txBody>
      </p:sp>
      <p:sp>
        <p:nvSpPr>
          <p:cNvPr id="84" name="Google Shape;84;p4"/>
          <p:cNvSpPr txBox="1"/>
          <p:nvPr/>
        </p:nvSpPr>
        <p:spPr>
          <a:xfrm>
            <a:off x="1838509" y="3858902"/>
            <a:ext cx="1079298" cy="266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i="0" lang="en-IN" sz="3000" u="none" cap="none" strike="noStrike">
                <a:solidFill>
                  <a:srgbClr val="CC4D00"/>
                </a:solidFill>
                <a:latin typeface="Open Sans ExtraBold"/>
                <a:ea typeface="Open Sans ExtraBold"/>
                <a:cs typeface="Open Sans ExtraBold"/>
                <a:sym typeface="Open Sans ExtraBold"/>
              </a:rPr>
              <a:t>7+</a:t>
            </a:r>
            <a:endParaRPr b="1" i="0" sz="3000" u="none" cap="none" strike="noStrike">
              <a:solidFill>
                <a:srgbClr val="CC4D00"/>
              </a:solidFill>
              <a:latin typeface="Open Sans ExtraBold"/>
              <a:ea typeface="Open Sans ExtraBold"/>
              <a:cs typeface="Open Sans ExtraBold"/>
              <a:sym typeface="Open Sans ExtraBold"/>
            </a:endParaRPr>
          </a:p>
        </p:txBody>
      </p:sp>
      <p:sp>
        <p:nvSpPr>
          <p:cNvPr id="85" name="Google Shape;85;p4"/>
          <p:cNvSpPr txBox="1"/>
          <p:nvPr/>
        </p:nvSpPr>
        <p:spPr>
          <a:xfrm>
            <a:off x="1854501" y="4150811"/>
            <a:ext cx="1372725" cy="3705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IN" sz="900" u="none" cap="none" strike="noStrike">
                <a:solidFill>
                  <a:srgbClr val="171A20"/>
                </a:solidFill>
                <a:latin typeface="Open Sans"/>
                <a:ea typeface="Open Sans"/>
                <a:cs typeface="Open Sans"/>
                <a:sym typeface="Open Sans"/>
              </a:rPr>
              <a:t>Years average for </a:t>
            </a:r>
            <a:endParaRPr b="0" i="0" sz="900" u="none" cap="none" strike="noStrike">
              <a:solidFill>
                <a:srgbClr val="171A2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rPr b="0" i="0" lang="en-IN" sz="900" u="none" cap="none" strike="noStrike">
                <a:solidFill>
                  <a:srgbClr val="171A20"/>
                </a:solidFill>
                <a:latin typeface="Open Sans"/>
                <a:ea typeface="Open Sans"/>
                <a:cs typeface="Open Sans"/>
                <a:sym typeface="Open Sans"/>
              </a:rPr>
              <a:t>Top 5 customers</a:t>
            </a:r>
            <a:endParaRPr b="0" i="0" sz="1100" u="none" cap="none" strike="noStrike">
              <a:solidFill>
                <a:srgbClr val="171A20"/>
              </a:solidFill>
              <a:latin typeface="Open Sans"/>
              <a:ea typeface="Open Sans"/>
              <a:cs typeface="Open Sans"/>
              <a:sym typeface="Open Sans"/>
            </a:endParaRPr>
          </a:p>
        </p:txBody>
      </p:sp>
      <p:sp>
        <p:nvSpPr>
          <p:cNvPr id="86" name="Google Shape;86;p4"/>
          <p:cNvSpPr txBox="1"/>
          <p:nvPr/>
        </p:nvSpPr>
        <p:spPr>
          <a:xfrm>
            <a:off x="6956792" y="3858902"/>
            <a:ext cx="975150" cy="266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i="0" lang="en-IN" sz="3000" u="none" cap="none" strike="noStrike">
                <a:solidFill>
                  <a:srgbClr val="CC4D00"/>
                </a:solidFill>
                <a:latin typeface="Open Sans ExtraBold"/>
                <a:ea typeface="Open Sans ExtraBold"/>
                <a:cs typeface="Open Sans ExtraBold"/>
                <a:sym typeface="Open Sans ExtraBold"/>
              </a:rPr>
              <a:t>40</a:t>
            </a:r>
            <a:endParaRPr b="1" i="0" sz="3000" u="none" cap="none" strike="noStrike">
              <a:solidFill>
                <a:srgbClr val="CC4D00"/>
              </a:solidFill>
              <a:latin typeface="Open Sans ExtraBold"/>
              <a:ea typeface="Open Sans ExtraBold"/>
              <a:cs typeface="Open Sans ExtraBold"/>
              <a:sym typeface="Open Sans ExtraBold"/>
            </a:endParaRPr>
          </a:p>
        </p:txBody>
      </p:sp>
      <p:sp>
        <p:nvSpPr>
          <p:cNvPr id="87" name="Google Shape;87;p4"/>
          <p:cNvSpPr txBox="1"/>
          <p:nvPr/>
        </p:nvSpPr>
        <p:spPr>
          <a:xfrm>
            <a:off x="6966768" y="4150811"/>
            <a:ext cx="1409175" cy="3705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IN" sz="900" u="none" cap="none" strike="noStrike">
                <a:solidFill>
                  <a:srgbClr val="171A20"/>
                </a:solidFill>
                <a:latin typeface="Open Sans"/>
                <a:ea typeface="Open Sans"/>
                <a:cs typeface="Open Sans"/>
                <a:sym typeface="Open Sans"/>
              </a:rPr>
              <a:t>Countries with local support coverage</a:t>
            </a:r>
            <a:endParaRPr b="0" i="0" sz="900" u="none" cap="none" strike="noStrike">
              <a:solidFill>
                <a:srgbClr val="171A20"/>
              </a:solidFill>
              <a:latin typeface="Open Sans"/>
              <a:ea typeface="Open Sans"/>
              <a:cs typeface="Open Sans"/>
              <a:sym typeface="Open Sans"/>
            </a:endParaRPr>
          </a:p>
        </p:txBody>
      </p:sp>
      <p:sp>
        <p:nvSpPr>
          <p:cNvPr id="88" name="Google Shape;88;p4"/>
          <p:cNvSpPr txBox="1"/>
          <p:nvPr/>
        </p:nvSpPr>
        <p:spPr>
          <a:xfrm>
            <a:off x="3450961" y="3105197"/>
            <a:ext cx="1226700" cy="266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i="0" lang="en-IN" sz="3000" u="none" cap="none" strike="noStrike">
                <a:solidFill>
                  <a:srgbClr val="CC4D00"/>
                </a:solidFill>
                <a:latin typeface="Open Sans ExtraBold"/>
                <a:ea typeface="Open Sans ExtraBold"/>
                <a:cs typeface="Open Sans ExtraBold"/>
                <a:sym typeface="Open Sans ExtraBold"/>
              </a:rPr>
              <a:t>15</a:t>
            </a:r>
            <a:endParaRPr b="1" i="0" sz="3000" u="none" cap="none" strike="noStrike">
              <a:solidFill>
                <a:srgbClr val="CC4D00"/>
              </a:solidFill>
              <a:latin typeface="Open Sans ExtraBold"/>
              <a:ea typeface="Open Sans ExtraBold"/>
              <a:cs typeface="Open Sans ExtraBold"/>
              <a:sym typeface="Open Sans ExtraBold"/>
            </a:endParaRPr>
          </a:p>
        </p:txBody>
      </p:sp>
      <p:sp>
        <p:nvSpPr>
          <p:cNvPr id="89" name="Google Shape;89;p4"/>
          <p:cNvSpPr txBox="1"/>
          <p:nvPr/>
        </p:nvSpPr>
        <p:spPr>
          <a:xfrm>
            <a:off x="3460758" y="3376438"/>
            <a:ext cx="1340775" cy="30622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IN" sz="900" u="none" cap="none" strike="noStrike">
                <a:solidFill>
                  <a:srgbClr val="171A20"/>
                </a:solidFill>
                <a:latin typeface="Open Sans"/>
                <a:ea typeface="Open Sans"/>
                <a:cs typeface="Open Sans"/>
                <a:sym typeface="Open Sans"/>
              </a:rPr>
              <a:t>Fortune 500 clients</a:t>
            </a:r>
            <a:endParaRPr b="0" i="0" sz="1100" u="none" cap="none" strike="noStrike">
              <a:solidFill>
                <a:srgbClr val="171A20"/>
              </a:solidFill>
              <a:latin typeface="Open Sans"/>
              <a:ea typeface="Open Sans"/>
              <a:cs typeface="Open Sans"/>
              <a:sym typeface="Open Sans"/>
            </a:endParaRPr>
          </a:p>
        </p:txBody>
      </p:sp>
      <p:sp>
        <p:nvSpPr>
          <p:cNvPr id="90" name="Google Shape;90;p4"/>
          <p:cNvSpPr txBox="1"/>
          <p:nvPr/>
        </p:nvSpPr>
        <p:spPr>
          <a:xfrm>
            <a:off x="302764" y="3039566"/>
            <a:ext cx="1574933" cy="354578"/>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i="0" lang="en-IN" sz="3000" u="none" cap="none" strike="noStrike">
                <a:solidFill>
                  <a:srgbClr val="CC4D00"/>
                </a:solidFill>
                <a:latin typeface="Open Sans ExtraBold"/>
                <a:ea typeface="Open Sans ExtraBold"/>
                <a:cs typeface="Open Sans ExtraBold"/>
                <a:sym typeface="Open Sans ExtraBold"/>
              </a:rPr>
              <a:t>34%</a:t>
            </a:r>
            <a:endParaRPr b="1" i="0" sz="3000" u="none" cap="none" strike="noStrike">
              <a:solidFill>
                <a:srgbClr val="CC4D00"/>
              </a:solidFill>
              <a:latin typeface="Open Sans ExtraBold"/>
              <a:ea typeface="Open Sans ExtraBold"/>
              <a:cs typeface="Open Sans ExtraBold"/>
              <a:sym typeface="Open Sans ExtraBold"/>
            </a:endParaRPr>
          </a:p>
        </p:txBody>
      </p:sp>
      <p:sp>
        <p:nvSpPr>
          <p:cNvPr id="91" name="Google Shape;91;p4"/>
          <p:cNvSpPr txBox="1"/>
          <p:nvPr/>
        </p:nvSpPr>
        <p:spPr>
          <a:xfrm>
            <a:off x="322343" y="3376438"/>
            <a:ext cx="1128938" cy="30622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IN" sz="900" u="none" cap="none" strike="noStrike">
                <a:solidFill>
                  <a:srgbClr val="171A20"/>
                </a:solidFill>
                <a:latin typeface="Open Sans"/>
                <a:ea typeface="Open Sans"/>
                <a:cs typeface="Open Sans"/>
                <a:sym typeface="Open Sans"/>
              </a:rPr>
              <a:t>Y-O-Y Growth </a:t>
            </a:r>
            <a:endParaRPr b="0" i="0" sz="1100" u="none" cap="none" strike="noStrike">
              <a:solidFill>
                <a:srgbClr val="171A20"/>
              </a:solidFill>
              <a:latin typeface="Open Sans"/>
              <a:ea typeface="Open Sans"/>
              <a:cs typeface="Open Sans"/>
              <a:sym typeface="Open Sans"/>
            </a:endParaRPr>
          </a:p>
        </p:txBody>
      </p:sp>
      <p:sp>
        <p:nvSpPr>
          <p:cNvPr id="92" name="Google Shape;92;p4"/>
          <p:cNvSpPr txBox="1"/>
          <p:nvPr/>
        </p:nvSpPr>
        <p:spPr>
          <a:xfrm>
            <a:off x="3460758" y="3858902"/>
            <a:ext cx="1497150" cy="266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i="0" lang="en-IN" sz="3000" u="none" cap="none" strike="noStrike">
                <a:solidFill>
                  <a:srgbClr val="CC4D00"/>
                </a:solidFill>
                <a:latin typeface="Open Sans ExtraBold"/>
                <a:ea typeface="Open Sans ExtraBold"/>
                <a:cs typeface="Open Sans ExtraBold"/>
                <a:sym typeface="Open Sans ExtraBold"/>
              </a:rPr>
              <a:t>2200+</a:t>
            </a:r>
            <a:endParaRPr b="1" i="0" sz="3000" u="none" cap="none" strike="noStrike">
              <a:solidFill>
                <a:srgbClr val="CC4D00"/>
              </a:solidFill>
              <a:latin typeface="Open Sans ExtraBold"/>
              <a:ea typeface="Open Sans ExtraBold"/>
              <a:cs typeface="Open Sans ExtraBold"/>
              <a:sym typeface="Open Sans ExtraBold"/>
            </a:endParaRPr>
          </a:p>
        </p:txBody>
      </p:sp>
      <p:sp>
        <p:nvSpPr>
          <p:cNvPr id="93" name="Google Shape;93;p4"/>
          <p:cNvSpPr txBox="1"/>
          <p:nvPr/>
        </p:nvSpPr>
        <p:spPr>
          <a:xfrm>
            <a:off x="3460758" y="4150811"/>
            <a:ext cx="1427175" cy="3705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b="0" i="0" lang="en-IN" sz="900" u="none" cap="none" strike="noStrike">
                <a:solidFill>
                  <a:srgbClr val="171A20"/>
                </a:solidFill>
                <a:latin typeface="Open Sans"/>
                <a:ea typeface="Open Sans"/>
                <a:cs typeface="Open Sans"/>
                <a:sym typeface="Open Sans"/>
              </a:rPr>
              <a:t>Global </a:t>
            </a:r>
            <a:endParaRPr b="0" i="0" sz="1100" u="none" cap="none" strike="noStrike">
              <a:solidFill>
                <a:srgbClr val="171A2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IN" sz="900" u="none" cap="none" strike="noStrike">
                <a:solidFill>
                  <a:srgbClr val="171A20"/>
                </a:solidFill>
                <a:latin typeface="Open Sans"/>
                <a:ea typeface="Open Sans"/>
                <a:cs typeface="Open Sans"/>
                <a:sym typeface="Open Sans"/>
              </a:rPr>
              <a:t>Employees</a:t>
            </a:r>
            <a:endParaRPr b="0" i="0" sz="1100" u="none" cap="none" strike="noStrike">
              <a:solidFill>
                <a:srgbClr val="171A20"/>
              </a:solidFill>
              <a:latin typeface="Open Sans"/>
              <a:ea typeface="Open Sans"/>
              <a:cs typeface="Open Sans"/>
              <a:sym typeface="Open Sans"/>
            </a:endParaRPr>
          </a:p>
        </p:txBody>
      </p:sp>
      <p:sp>
        <p:nvSpPr>
          <p:cNvPr id="94" name="Google Shape;94;p4"/>
          <p:cNvSpPr txBox="1"/>
          <p:nvPr/>
        </p:nvSpPr>
        <p:spPr>
          <a:xfrm>
            <a:off x="302301" y="3858902"/>
            <a:ext cx="1226700" cy="266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i="0" lang="en-IN" sz="3000" u="none" cap="none" strike="noStrike">
                <a:solidFill>
                  <a:srgbClr val="CC4D00"/>
                </a:solidFill>
                <a:latin typeface="Open Sans ExtraBold"/>
                <a:ea typeface="Open Sans ExtraBold"/>
                <a:cs typeface="Open Sans ExtraBold"/>
                <a:sym typeface="Open Sans ExtraBold"/>
              </a:rPr>
              <a:t>8</a:t>
            </a:r>
            <a:endParaRPr b="1" i="0" sz="3000" u="none" cap="none" strike="noStrike">
              <a:solidFill>
                <a:srgbClr val="CC4D00"/>
              </a:solidFill>
              <a:latin typeface="Open Sans ExtraBold"/>
              <a:ea typeface="Open Sans ExtraBold"/>
              <a:cs typeface="Open Sans ExtraBold"/>
              <a:sym typeface="Open Sans ExtraBold"/>
            </a:endParaRPr>
          </a:p>
        </p:txBody>
      </p:sp>
      <p:sp>
        <p:nvSpPr>
          <p:cNvPr id="95" name="Google Shape;95;p4"/>
          <p:cNvSpPr txBox="1"/>
          <p:nvPr/>
        </p:nvSpPr>
        <p:spPr>
          <a:xfrm>
            <a:off x="310889" y="4150811"/>
            <a:ext cx="1137657" cy="30622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IN" sz="900" u="none" cap="none" strike="noStrike">
                <a:solidFill>
                  <a:srgbClr val="171A20"/>
                </a:solidFill>
                <a:latin typeface="Open Sans"/>
                <a:ea typeface="Open Sans"/>
                <a:cs typeface="Open Sans"/>
                <a:sym typeface="Open Sans"/>
              </a:rPr>
              <a:t>New clients added in 2022</a:t>
            </a:r>
            <a:endParaRPr b="0" i="0" sz="1100" u="none" cap="none" strike="noStrike">
              <a:solidFill>
                <a:srgbClr val="171A20"/>
              </a:solidFill>
              <a:latin typeface="Open Sans"/>
              <a:ea typeface="Open Sans"/>
              <a:cs typeface="Open Sans"/>
              <a:sym typeface="Open Sans"/>
            </a:endParaRPr>
          </a:p>
        </p:txBody>
      </p:sp>
      <p:sp>
        <p:nvSpPr>
          <p:cNvPr id="96" name="Google Shape;96;p4"/>
          <p:cNvSpPr txBox="1"/>
          <p:nvPr/>
        </p:nvSpPr>
        <p:spPr>
          <a:xfrm>
            <a:off x="1824256" y="3083655"/>
            <a:ext cx="1226700" cy="266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i="0" lang="en-IN" sz="3000" u="none" cap="none" strike="noStrike">
                <a:solidFill>
                  <a:srgbClr val="CC4D00"/>
                </a:solidFill>
                <a:latin typeface="Open Sans ExtraBold"/>
                <a:ea typeface="Open Sans ExtraBold"/>
                <a:cs typeface="Open Sans ExtraBold"/>
                <a:sym typeface="Open Sans ExtraBold"/>
              </a:rPr>
              <a:t>95%</a:t>
            </a:r>
            <a:endParaRPr b="1" i="0" sz="3000" u="none" cap="none" strike="noStrike">
              <a:solidFill>
                <a:srgbClr val="CC4D00"/>
              </a:solidFill>
              <a:latin typeface="Open Sans ExtraBold"/>
              <a:ea typeface="Open Sans ExtraBold"/>
              <a:cs typeface="Open Sans ExtraBold"/>
              <a:sym typeface="Open Sans ExtraBold"/>
            </a:endParaRPr>
          </a:p>
        </p:txBody>
      </p:sp>
      <p:sp>
        <p:nvSpPr>
          <p:cNvPr id="97" name="Google Shape;97;p4"/>
          <p:cNvSpPr txBox="1"/>
          <p:nvPr/>
        </p:nvSpPr>
        <p:spPr>
          <a:xfrm>
            <a:off x="1837805" y="3376438"/>
            <a:ext cx="1796850" cy="30622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IN" sz="900" u="none" cap="none" strike="noStrike">
                <a:solidFill>
                  <a:srgbClr val="171A20"/>
                </a:solidFill>
                <a:latin typeface="Open Sans"/>
                <a:ea typeface="Open Sans"/>
                <a:cs typeface="Open Sans"/>
                <a:sym typeface="Open Sans"/>
              </a:rPr>
              <a:t>Repeat Business</a:t>
            </a:r>
            <a:endParaRPr b="0" i="0" sz="1100" u="none" cap="none" strike="noStrike">
              <a:solidFill>
                <a:srgbClr val="171A20"/>
              </a:solidFill>
              <a:latin typeface="Open Sans"/>
              <a:ea typeface="Open Sans"/>
              <a:cs typeface="Open Sans"/>
              <a:sym typeface="Open Sans"/>
            </a:endParaRPr>
          </a:p>
        </p:txBody>
      </p:sp>
      <p:sp>
        <p:nvSpPr>
          <p:cNvPr id="98" name="Google Shape;98;p4"/>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ABOUT US</a:t>
            </a:r>
            <a:endParaRPr/>
          </a:p>
        </p:txBody>
      </p:sp>
      <p:sp>
        <p:nvSpPr>
          <p:cNvPr id="99" name="Google Shape;99;p4"/>
          <p:cNvSpPr txBox="1"/>
          <p:nvPr/>
        </p:nvSpPr>
        <p:spPr>
          <a:xfrm>
            <a:off x="230674" y="322577"/>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Company Overview</a:t>
            </a:r>
            <a:endParaRPr/>
          </a:p>
        </p:txBody>
      </p:sp>
      <p:sp>
        <p:nvSpPr>
          <p:cNvPr id="100" name="Google Shape;100;p4"/>
          <p:cNvSpPr txBox="1"/>
          <p:nvPr/>
        </p:nvSpPr>
        <p:spPr>
          <a:xfrm>
            <a:off x="799779" y="810533"/>
            <a:ext cx="1138800" cy="47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71690"/>
              </a:buClr>
              <a:buSzPts val="1200"/>
              <a:buFont typeface="Arial"/>
              <a:buNone/>
            </a:pPr>
            <a:r>
              <a:rPr b="1" i="0" lang="en-IN" sz="1200" u="none" cap="none" strike="noStrike">
                <a:solidFill>
                  <a:srgbClr val="FF6000"/>
                </a:solidFill>
                <a:latin typeface="Open Sans"/>
                <a:ea typeface="Open Sans"/>
                <a:cs typeface="Open Sans"/>
                <a:sym typeface="Open Sans"/>
              </a:rPr>
              <a:t>Founded</a:t>
            </a:r>
            <a:endParaRPr b="1" i="0" sz="1200" u="none" cap="none" strike="noStrike">
              <a:solidFill>
                <a:srgbClr val="FF6000"/>
              </a:solidFill>
              <a:latin typeface="Open Sans"/>
              <a:ea typeface="Open Sans"/>
              <a:cs typeface="Open Sans"/>
              <a:sym typeface="Open Sans"/>
            </a:endParaRPr>
          </a:p>
          <a:p>
            <a:pPr indent="0" lvl="0" marL="0" marR="0" rtl="0" algn="l">
              <a:lnSpc>
                <a:spcPct val="100000"/>
              </a:lnSpc>
              <a:spcBef>
                <a:spcPts val="500"/>
              </a:spcBef>
              <a:spcAft>
                <a:spcPts val="0"/>
              </a:spcAft>
              <a:buClr>
                <a:srgbClr val="071690"/>
              </a:buClr>
              <a:buSzPts val="1100"/>
              <a:buFont typeface="Arial"/>
              <a:buNone/>
            </a:pPr>
            <a:r>
              <a:rPr b="0" i="0" lang="en-IN" sz="1000" u="none" cap="none" strike="noStrike">
                <a:solidFill>
                  <a:srgbClr val="171A20"/>
                </a:solidFill>
                <a:latin typeface="Open Sans"/>
                <a:ea typeface="Open Sans"/>
                <a:cs typeface="Open Sans"/>
                <a:sym typeface="Open Sans"/>
              </a:rPr>
              <a:t>2001</a:t>
            </a:r>
            <a:endParaRPr b="0" i="0" sz="1000" u="none" cap="none" strike="noStrike">
              <a:solidFill>
                <a:srgbClr val="171A20"/>
              </a:solidFill>
              <a:latin typeface="Open Sans"/>
              <a:ea typeface="Open Sans"/>
              <a:cs typeface="Open Sans"/>
              <a:sym typeface="Open Sans"/>
            </a:endParaRPr>
          </a:p>
        </p:txBody>
      </p:sp>
      <p:cxnSp>
        <p:nvCxnSpPr>
          <p:cNvPr id="101" name="Google Shape;101;p4"/>
          <p:cNvCxnSpPr/>
          <p:nvPr/>
        </p:nvCxnSpPr>
        <p:spPr>
          <a:xfrm>
            <a:off x="739571" y="819215"/>
            <a:ext cx="0" cy="484748"/>
          </a:xfrm>
          <a:prstGeom prst="straightConnector1">
            <a:avLst/>
          </a:prstGeom>
          <a:noFill/>
          <a:ln cap="flat" cmpd="sng" w="9525">
            <a:solidFill>
              <a:srgbClr val="A5A5A5"/>
            </a:solidFill>
            <a:prstDash val="solid"/>
            <a:round/>
            <a:headEnd len="sm" w="sm" type="none"/>
            <a:tailEnd len="sm" w="sm" type="none"/>
          </a:ln>
        </p:spPr>
      </p:cxnSp>
      <p:sp>
        <p:nvSpPr>
          <p:cNvPr id="102" name="Google Shape;102;p4"/>
          <p:cNvSpPr txBox="1"/>
          <p:nvPr/>
        </p:nvSpPr>
        <p:spPr>
          <a:xfrm>
            <a:off x="799779" y="1480202"/>
            <a:ext cx="1407900" cy="4719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1" i="0" lang="en-IN" sz="1200" u="none" cap="none" strike="noStrike">
                <a:solidFill>
                  <a:srgbClr val="FF6000"/>
                </a:solidFill>
                <a:latin typeface="Open Sans"/>
                <a:ea typeface="Open Sans"/>
                <a:cs typeface="Open Sans"/>
                <a:sym typeface="Open Sans"/>
              </a:rPr>
              <a:t>Headquarters</a:t>
            </a:r>
            <a:endParaRPr b="1" i="0" sz="1200" u="none" cap="none" strike="noStrike">
              <a:solidFill>
                <a:srgbClr val="FF6000"/>
              </a:solidFill>
              <a:latin typeface="Open Sans"/>
              <a:ea typeface="Open Sans"/>
              <a:cs typeface="Open Sans"/>
              <a:sym typeface="Open Sans"/>
            </a:endParaRPr>
          </a:p>
          <a:p>
            <a:pPr indent="0" lvl="0" marL="0" marR="0" rtl="0" algn="l">
              <a:lnSpc>
                <a:spcPct val="100000"/>
              </a:lnSpc>
              <a:spcBef>
                <a:spcPts val="500"/>
              </a:spcBef>
              <a:spcAft>
                <a:spcPts val="0"/>
              </a:spcAft>
              <a:buClr>
                <a:srgbClr val="071690"/>
              </a:buClr>
              <a:buSzPts val="1100"/>
              <a:buFont typeface="Arial"/>
              <a:buNone/>
            </a:pPr>
            <a:r>
              <a:rPr b="0" i="0" lang="en-IN" sz="1000" u="none" cap="none" strike="noStrike">
                <a:solidFill>
                  <a:srgbClr val="171A20"/>
                </a:solidFill>
                <a:latin typeface="Open Sans"/>
                <a:ea typeface="Open Sans"/>
                <a:cs typeface="Open Sans"/>
                <a:sym typeface="Open Sans"/>
              </a:rPr>
              <a:t>San Francisco, CA</a:t>
            </a:r>
            <a:endParaRPr b="0" i="0" sz="1000" u="none" cap="none" strike="noStrike">
              <a:solidFill>
                <a:srgbClr val="171A20"/>
              </a:solidFill>
              <a:latin typeface="Open Sans"/>
              <a:ea typeface="Open Sans"/>
              <a:cs typeface="Open Sans"/>
              <a:sym typeface="Open Sans"/>
            </a:endParaRPr>
          </a:p>
        </p:txBody>
      </p:sp>
      <p:cxnSp>
        <p:nvCxnSpPr>
          <p:cNvPr id="103" name="Google Shape;103;p4"/>
          <p:cNvCxnSpPr/>
          <p:nvPr/>
        </p:nvCxnSpPr>
        <p:spPr>
          <a:xfrm>
            <a:off x="739571" y="1488884"/>
            <a:ext cx="0" cy="484748"/>
          </a:xfrm>
          <a:prstGeom prst="straightConnector1">
            <a:avLst/>
          </a:prstGeom>
          <a:noFill/>
          <a:ln cap="flat" cmpd="sng" w="9525">
            <a:solidFill>
              <a:srgbClr val="A5A5A5"/>
            </a:solidFill>
            <a:prstDash val="solid"/>
            <a:round/>
            <a:headEnd len="sm" w="sm" type="none"/>
            <a:tailEnd len="sm" w="sm" type="none"/>
          </a:ln>
        </p:spPr>
      </p:cxnSp>
      <p:pic>
        <p:nvPicPr>
          <p:cNvPr descr="Headquarters - Free business icons" id="104" name="Google Shape;104;p4"/>
          <p:cNvPicPr preferRelativeResize="0"/>
          <p:nvPr/>
        </p:nvPicPr>
        <p:blipFill rotWithShape="1">
          <a:blip r:embed="rId3">
            <a:alphaModFix/>
          </a:blip>
          <a:srcRect b="0" l="0" r="0" t="0"/>
          <a:stretch/>
        </p:blipFill>
        <p:spPr>
          <a:xfrm>
            <a:off x="270711" y="1499069"/>
            <a:ext cx="338174" cy="338173"/>
          </a:xfrm>
          <a:prstGeom prst="rect">
            <a:avLst/>
          </a:prstGeom>
          <a:noFill/>
          <a:ln>
            <a:noFill/>
          </a:ln>
        </p:spPr>
      </p:pic>
      <p:pic>
        <p:nvPicPr>
          <p:cNvPr descr="Calendar Icon Vector 5988959 Vector Art at Vecteezy" id="105" name="Google Shape;105;p4"/>
          <p:cNvPicPr preferRelativeResize="0"/>
          <p:nvPr/>
        </p:nvPicPr>
        <p:blipFill rotWithShape="1">
          <a:blip r:embed="rId4">
            <a:alphaModFix/>
          </a:blip>
          <a:srcRect b="0" l="0" r="0" t="0"/>
          <a:stretch/>
        </p:blipFill>
        <p:spPr>
          <a:xfrm>
            <a:off x="251775" y="808279"/>
            <a:ext cx="431567" cy="431567"/>
          </a:xfrm>
          <a:prstGeom prst="rect">
            <a:avLst/>
          </a:prstGeom>
          <a:noFill/>
          <a:ln>
            <a:noFill/>
          </a:ln>
        </p:spPr>
      </p:pic>
      <p:pic>
        <p:nvPicPr>
          <p:cNvPr id="106" name="Google Shape;106;p4"/>
          <p:cNvPicPr preferRelativeResize="0"/>
          <p:nvPr/>
        </p:nvPicPr>
        <p:blipFill rotWithShape="1">
          <a:blip r:embed="rId5">
            <a:alphaModFix amt="70000"/>
          </a:blip>
          <a:srcRect b="0" l="0" r="0" t="0"/>
          <a:stretch/>
        </p:blipFill>
        <p:spPr>
          <a:xfrm>
            <a:off x="5223038" y="685576"/>
            <a:ext cx="3754707" cy="18692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
          <p:cNvSpPr/>
          <p:nvPr/>
        </p:nvSpPr>
        <p:spPr>
          <a:xfrm>
            <a:off x="640079" y="3993128"/>
            <a:ext cx="2454300" cy="543600"/>
          </a:xfrm>
          <a:prstGeom prst="rect">
            <a:avLst/>
          </a:prstGeom>
          <a:solidFill>
            <a:srgbClr val="4AC6F3"/>
          </a:solidFill>
          <a:ln>
            <a:noFill/>
          </a:ln>
        </p:spPr>
        <p:txBody>
          <a:bodyPr anchorCtr="0" anchor="ctr" bIns="19200" lIns="19200" spcFirstLastPara="1" rIns="19200" wrap="square" tIns="19200">
            <a:noAutofit/>
          </a:bodyPr>
          <a:lstStyle/>
          <a:p>
            <a:pPr indent="0" lvl="0" marL="0" marR="0" rtl="0" algn="ctr">
              <a:lnSpc>
                <a:spcPct val="100000"/>
              </a:lnSpc>
              <a:spcBef>
                <a:spcPts val="0"/>
              </a:spcBef>
              <a:spcAft>
                <a:spcPts val="0"/>
              </a:spcAft>
              <a:buNone/>
            </a:pPr>
            <a:r>
              <a:t/>
            </a:r>
            <a:endParaRPr b="0" i="0" sz="825" u="none" cap="none" strike="noStrike">
              <a:solidFill>
                <a:srgbClr val="000000"/>
              </a:solidFill>
              <a:latin typeface="Open Sans"/>
              <a:ea typeface="Open Sans"/>
              <a:cs typeface="Open Sans"/>
              <a:sym typeface="Open Sans"/>
            </a:endParaRPr>
          </a:p>
        </p:txBody>
      </p:sp>
      <p:sp>
        <p:nvSpPr>
          <p:cNvPr id="112" name="Google Shape;112;p5"/>
          <p:cNvSpPr/>
          <p:nvPr/>
        </p:nvSpPr>
        <p:spPr>
          <a:xfrm>
            <a:off x="3345720" y="4002415"/>
            <a:ext cx="2454300" cy="543600"/>
          </a:xfrm>
          <a:prstGeom prst="rect">
            <a:avLst/>
          </a:prstGeom>
          <a:solidFill>
            <a:srgbClr val="8055F3"/>
          </a:solidFill>
          <a:ln>
            <a:noFill/>
          </a:ln>
        </p:spPr>
        <p:txBody>
          <a:bodyPr anchorCtr="0" anchor="ctr" bIns="19200" lIns="19200" spcFirstLastPara="1" rIns="19200" wrap="square" tIns="19200">
            <a:noAutofit/>
          </a:bodyPr>
          <a:lstStyle/>
          <a:p>
            <a:pPr indent="0" lvl="0" marL="0" marR="0" rtl="0" algn="ctr">
              <a:lnSpc>
                <a:spcPct val="100000"/>
              </a:lnSpc>
              <a:spcBef>
                <a:spcPts val="0"/>
              </a:spcBef>
              <a:spcAft>
                <a:spcPts val="0"/>
              </a:spcAft>
              <a:buNone/>
            </a:pPr>
            <a:r>
              <a:t/>
            </a:r>
            <a:endParaRPr b="0" i="0" sz="825" u="none" cap="none" strike="noStrike">
              <a:solidFill>
                <a:srgbClr val="000000"/>
              </a:solidFill>
              <a:latin typeface="Open Sans"/>
              <a:ea typeface="Open Sans"/>
              <a:cs typeface="Open Sans"/>
              <a:sym typeface="Open Sans"/>
            </a:endParaRPr>
          </a:p>
        </p:txBody>
      </p:sp>
      <p:sp>
        <p:nvSpPr>
          <p:cNvPr id="113" name="Google Shape;113;p5"/>
          <p:cNvSpPr/>
          <p:nvPr/>
        </p:nvSpPr>
        <p:spPr>
          <a:xfrm>
            <a:off x="6051361" y="4002415"/>
            <a:ext cx="2454300" cy="543600"/>
          </a:xfrm>
          <a:prstGeom prst="rect">
            <a:avLst/>
          </a:prstGeom>
          <a:solidFill>
            <a:srgbClr val="2A7380"/>
          </a:solidFill>
          <a:ln>
            <a:noFill/>
          </a:ln>
        </p:spPr>
        <p:txBody>
          <a:bodyPr anchorCtr="0" anchor="ctr" bIns="19200" lIns="19200" spcFirstLastPara="1" rIns="19200" wrap="square" tIns="19200">
            <a:noAutofit/>
          </a:bodyPr>
          <a:lstStyle/>
          <a:p>
            <a:pPr indent="0" lvl="0" marL="0" marR="0" rtl="0" algn="ctr">
              <a:lnSpc>
                <a:spcPct val="100000"/>
              </a:lnSpc>
              <a:spcBef>
                <a:spcPts val="0"/>
              </a:spcBef>
              <a:spcAft>
                <a:spcPts val="0"/>
              </a:spcAft>
              <a:buNone/>
            </a:pPr>
            <a:r>
              <a:t/>
            </a:r>
            <a:endParaRPr b="0" i="0" sz="825" u="none" cap="none" strike="noStrike">
              <a:solidFill>
                <a:srgbClr val="000000"/>
              </a:solidFill>
              <a:latin typeface="Open Sans"/>
              <a:ea typeface="Open Sans"/>
              <a:cs typeface="Open Sans"/>
              <a:sym typeface="Open Sans"/>
            </a:endParaRPr>
          </a:p>
        </p:txBody>
      </p:sp>
      <p:sp>
        <p:nvSpPr>
          <p:cNvPr id="114" name="Google Shape;114;p5"/>
          <p:cNvSpPr/>
          <p:nvPr/>
        </p:nvSpPr>
        <p:spPr>
          <a:xfrm>
            <a:off x="576003" y="4204660"/>
            <a:ext cx="121275" cy="121275"/>
          </a:xfrm>
          <a:prstGeom prst="ellipse">
            <a:avLst/>
          </a:prstGeom>
          <a:solidFill>
            <a:srgbClr val="4AC6F3"/>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Open Sans"/>
              <a:ea typeface="Open Sans"/>
              <a:cs typeface="Open Sans"/>
              <a:sym typeface="Open Sans"/>
            </a:endParaRPr>
          </a:p>
        </p:txBody>
      </p:sp>
      <p:sp>
        <p:nvSpPr>
          <p:cNvPr id="115" name="Google Shape;115;p5"/>
          <p:cNvSpPr txBox="1"/>
          <p:nvPr/>
        </p:nvSpPr>
        <p:spPr>
          <a:xfrm>
            <a:off x="1450958" y="4074774"/>
            <a:ext cx="1594125" cy="392385"/>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0" i="0" lang="en-IN" sz="1050" u="none" cap="none" strike="noStrike">
                <a:solidFill>
                  <a:srgbClr val="FFFFFF"/>
                </a:solidFill>
                <a:latin typeface="Open Sans"/>
                <a:ea typeface="Open Sans"/>
                <a:cs typeface="Open Sans"/>
                <a:sym typeface="Open Sans"/>
              </a:rPr>
              <a:t>Better Customer Experience</a:t>
            </a:r>
            <a:endParaRPr b="0" i="0" sz="1050" u="none" cap="none" strike="noStrike">
              <a:solidFill>
                <a:srgbClr val="000000"/>
              </a:solidFill>
              <a:latin typeface="Open Sans"/>
              <a:ea typeface="Open Sans"/>
              <a:cs typeface="Open Sans"/>
              <a:sym typeface="Open Sans"/>
            </a:endParaRPr>
          </a:p>
        </p:txBody>
      </p:sp>
      <p:sp>
        <p:nvSpPr>
          <p:cNvPr id="116" name="Google Shape;116;p5"/>
          <p:cNvSpPr txBox="1"/>
          <p:nvPr/>
        </p:nvSpPr>
        <p:spPr>
          <a:xfrm>
            <a:off x="4032233" y="4160499"/>
            <a:ext cx="1594125" cy="23080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0" i="0" lang="en-IN" sz="1050" u="none" cap="none" strike="noStrike">
                <a:solidFill>
                  <a:srgbClr val="FFFFFF"/>
                </a:solidFill>
                <a:latin typeface="Open Sans"/>
                <a:ea typeface="Open Sans"/>
                <a:cs typeface="Open Sans"/>
                <a:sym typeface="Open Sans"/>
              </a:rPr>
              <a:t>Speed and Agility</a:t>
            </a:r>
            <a:endParaRPr b="0" i="0" sz="788" u="none" cap="none" strike="noStrike">
              <a:solidFill>
                <a:srgbClr val="000000"/>
              </a:solidFill>
              <a:latin typeface="Open Sans"/>
              <a:ea typeface="Open Sans"/>
              <a:cs typeface="Open Sans"/>
              <a:sym typeface="Open Sans"/>
            </a:endParaRPr>
          </a:p>
        </p:txBody>
      </p:sp>
      <p:sp>
        <p:nvSpPr>
          <p:cNvPr id="117" name="Google Shape;117;p5"/>
          <p:cNvSpPr txBox="1"/>
          <p:nvPr/>
        </p:nvSpPr>
        <p:spPr>
          <a:xfrm>
            <a:off x="6765908" y="4160499"/>
            <a:ext cx="1594125" cy="23080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0" i="0" lang="en-IN" sz="1050" u="none" cap="none" strike="noStrike">
                <a:solidFill>
                  <a:srgbClr val="FFFFFF"/>
                </a:solidFill>
                <a:latin typeface="Open Sans"/>
                <a:ea typeface="Open Sans"/>
                <a:cs typeface="Open Sans"/>
                <a:sym typeface="Open Sans"/>
              </a:rPr>
              <a:t>Reduction in TCO</a:t>
            </a:r>
            <a:endParaRPr b="0" i="0" sz="788" u="none" cap="none" strike="noStrike">
              <a:solidFill>
                <a:srgbClr val="000000"/>
              </a:solidFill>
              <a:latin typeface="Open Sans"/>
              <a:ea typeface="Open Sans"/>
              <a:cs typeface="Open Sans"/>
              <a:sym typeface="Open Sans"/>
            </a:endParaRPr>
          </a:p>
        </p:txBody>
      </p:sp>
      <p:sp>
        <p:nvSpPr>
          <p:cNvPr id="118" name="Google Shape;118;p5"/>
          <p:cNvSpPr/>
          <p:nvPr/>
        </p:nvSpPr>
        <p:spPr>
          <a:xfrm>
            <a:off x="8443653" y="4204660"/>
            <a:ext cx="121275" cy="121275"/>
          </a:xfrm>
          <a:prstGeom prst="ellipse">
            <a:avLst/>
          </a:prstGeom>
          <a:solidFill>
            <a:schemeClr val="accent2"/>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Open Sans"/>
              <a:ea typeface="Open Sans"/>
              <a:cs typeface="Open Sans"/>
              <a:sym typeface="Open Sans"/>
            </a:endParaRPr>
          </a:p>
        </p:txBody>
      </p:sp>
      <p:pic>
        <p:nvPicPr>
          <p:cNvPr descr="Customer-experience Icons - Free SVG &amp; PNG Customer-experience Images -  Noun Project" id="119" name="Google Shape;119;p5"/>
          <p:cNvPicPr preferRelativeResize="0"/>
          <p:nvPr/>
        </p:nvPicPr>
        <p:blipFill rotWithShape="1">
          <a:blip r:embed="rId3">
            <a:alphaModFix/>
          </a:blip>
          <a:srcRect b="0" l="0" r="0" t="0"/>
          <a:stretch/>
        </p:blipFill>
        <p:spPr>
          <a:xfrm>
            <a:off x="897589" y="4095074"/>
            <a:ext cx="342631" cy="342631"/>
          </a:xfrm>
          <a:prstGeom prst="rect">
            <a:avLst/>
          </a:prstGeom>
          <a:noFill/>
          <a:ln>
            <a:noFill/>
          </a:ln>
        </p:spPr>
      </p:pic>
      <p:cxnSp>
        <p:nvCxnSpPr>
          <p:cNvPr id="120" name="Google Shape;120;p5"/>
          <p:cNvCxnSpPr/>
          <p:nvPr/>
        </p:nvCxnSpPr>
        <p:spPr>
          <a:xfrm>
            <a:off x="1393808" y="4103936"/>
            <a:ext cx="0" cy="332775"/>
          </a:xfrm>
          <a:prstGeom prst="straightConnector1">
            <a:avLst/>
          </a:prstGeom>
          <a:noFill/>
          <a:ln cap="flat" cmpd="sng" w="9525">
            <a:solidFill>
              <a:schemeClr val="lt1"/>
            </a:solidFill>
            <a:prstDash val="solid"/>
            <a:round/>
            <a:headEnd len="sm" w="sm" type="none"/>
            <a:tailEnd len="sm" w="sm" type="none"/>
          </a:ln>
        </p:spPr>
      </p:cxnSp>
      <p:cxnSp>
        <p:nvCxnSpPr>
          <p:cNvPr id="121" name="Google Shape;121;p5"/>
          <p:cNvCxnSpPr/>
          <p:nvPr/>
        </p:nvCxnSpPr>
        <p:spPr>
          <a:xfrm>
            <a:off x="4089383" y="4103936"/>
            <a:ext cx="0" cy="332775"/>
          </a:xfrm>
          <a:prstGeom prst="straightConnector1">
            <a:avLst/>
          </a:prstGeom>
          <a:noFill/>
          <a:ln cap="flat" cmpd="sng" w="9525">
            <a:solidFill>
              <a:schemeClr val="lt1"/>
            </a:solidFill>
            <a:prstDash val="solid"/>
            <a:round/>
            <a:headEnd len="sm" w="sm" type="none"/>
            <a:tailEnd len="sm" w="sm" type="none"/>
          </a:ln>
        </p:spPr>
      </p:cxnSp>
      <p:pic>
        <p:nvPicPr>
          <p:cNvPr descr="Speed - Free people icons" id="122" name="Google Shape;122;p5"/>
          <p:cNvPicPr preferRelativeResize="0"/>
          <p:nvPr/>
        </p:nvPicPr>
        <p:blipFill rotWithShape="1">
          <a:blip r:embed="rId4">
            <a:alphaModFix/>
          </a:blip>
          <a:srcRect b="0" l="0" r="0" t="0"/>
          <a:stretch/>
        </p:blipFill>
        <p:spPr>
          <a:xfrm>
            <a:off x="3665487" y="4118573"/>
            <a:ext cx="279482" cy="279482"/>
          </a:xfrm>
          <a:prstGeom prst="rect">
            <a:avLst/>
          </a:prstGeom>
          <a:noFill/>
          <a:ln>
            <a:noFill/>
          </a:ln>
        </p:spPr>
      </p:pic>
      <p:cxnSp>
        <p:nvCxnSpPr>
          <p:cNvPr id="123" name="Google Shape;123;p5"/>
          <p:cNvCxnSpPr/>
          <p:nvPr/>
        </p:nvCxnSpPr>
        <p:spPr>
          <a:xfrm>
            <a:off x="6804008" y="4103936"/>
            <a:ext cx="0" cy="332775"/>
          </a:xfrm>
          <a:prstGeom prst="straightConnector1">
            <a:avLst/>
          </a:prstGeom>
          <a:noFill/>
          <a:ln cap="flat" cmpd="sng" w="9525">
            <a:solidFill>
              <a:schemeClr val="lt1"/>
            </a:solidFill>
            <a:prstDash val="solid"/>
            <a:round/>
            <a:headEnd len="sm" w="sm" type="none"/>
            <a:tailEnd len="sm" w="sm" type="none"/>
          </a:ln>
        </p:spPr>
      </p:cxnSp>
      <p:pic>
        <p:nvPicPr>
          <p:cNvPr descr="cost reduction Vector Icons free download in SVG, PNG Format" id="124" name="Google Shape;124;p5"/>
          <p:cNvPicPr preferRelativeResize="0"/>
          <p:nvPr/>
        </p:nvPicPr>
        <p:blipFill rotWithShape="1">
          <a:blip r:embed="rId5">
            <a:alphaModFix/>
          </a:blip>
          <a:srcRect b="0" l="0" r="0" t="0"/>
          <a:stretch/>
        </p:blipFill>
        <p:spPr>
          <a:xfrm>
            <a:off x="6366053" y="4152778"/>
            <a:ext cx="254075" cy="254075"/>
          </a:xfrm>
          <a:prstGeom prst="rect">
            <a:avLst/>
          </a:prstGeom>
          <a:noFill/>
          <a:ln>
            <a:noFill/>
          </a:ln>
        </p:spPr>
      </p:pic>
      <p:sp>
        <p:nvSpPr>
          <p:cNvPr id="125" name="Google Shape;125;p5"/>
          <p:cNvSpPr/>
          <p:nvPr/>
        </p:nvSpPr>
        <p:spPr>
          <a:xfrm>
            <a:off x="932141" y="1276653"/>
            <a:ext cx="712125" cy="712125"/>
          </a:xfrm>
          <a:prstGeom prst="ellipse">
            <a:avLst/>
          </a:prstGeom>
          <a:solidFill>
            <a:srgbClr val="0A3F4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Open Sans"/>
              <a:ea typeface="Open Sans"/>
              <a:cs typeface="Open Sans"/>
              <a:sym typeface="Open Sans"/>
            </a:endParaRPr>
          </a:p>
        </p:txBody>
      </p:sp>
      <p:sp>
        <p:nvSpPr>
          <p:cNvPr id="126" name="Google Shape;126;p5"/>
          <p:cNvSpPr/>
          <p:nvPr/>
        </p:nvSpPr>
        <p:spPr>
          <a:xfrm rot="5400000">
            <a:off x="4263362" y="1276653"/>
            <a:ext cx="712125" cy="712125"/>
          </a:xfrm>
          <a:prstGeom prst="ellipse">
            <a:avLst/>
          </a:prstGeom>
          <a:solidFill>
            <a:srgbClr val="420F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Open Sans"/>
              <a:ea typeface="Open Sans"/>
              <a:cs typeface="Open Sans"/>
              <a:sym typeface="Open Sans"/>
            </a:endParaRPr>
          </a:p>
        </p:txBody>
      </p:sp>
      <p:sp>
        <p:nvSpPr>
          <p:cNvPr id="127" name="Google Shape;127;p5"/>
          <p:cNvSpPr/>
          <p:nvPr/>
        </p:nvSpPr>
        <p:spPr>
          <a:xfrm>
            <a:off x="5928844" y="1276653"/>
            <a:ext cx="712125" cy="712125"/>
          </a:xfrm>
          <a:prstGeom prst="ellipse">
            <a:avLst/>
          </a:prstGeom>
          <a:solidFill>
            <a:srgbClr val="65004D"/>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Open Sans"/>
              <a:ea typeface="Open Sans"/>
              <a:cs typeface="Open Sans"/>
              <a:sym typeface="Open Sans"/>
            </a:endParaRPr>
          </a:p>
        </p:txBody>
      </p:sp>
      <p:sp>
        <p:nvSpPr>
          <p:cNvPr id="128" name="Google Shape;128;p5"/>
          <p:cNvSpPr/>
          <p:nvPr/>
        </p:nvSpPr>
        <p:spPr>
          <a:xfrm rot="5400000">
            <a:off x="7594496" y="1276653"/>
            <a:ext cx="712125" cy="712125"/>
          </a:xfrm>
          <a:prstGeom prst="ellipse">
            <a:avLst/>
          </a:prstGeom>
          <a:solidFill>
            <a:srgbClr val="5D0117"/>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Open Sans"/>
              <a:ea typeface="Open Sans"/>
              <a:cs typeface="Open Sans"/>
              <a:sym typeface="Open Sans"/>
            </a:endParaRPr>
          </a:p>
        </p:txBody>
      </p:sp>
      <p:sp>
        <p:nvSpPr>
          <p:cNvPr id="129" name="Google Shape;129;p5"/>
          <p:cNvSpPr/>
          <p:nvPr/>
        </p:nvSpPr>
        <p:spPr>
          <a:xfrm rot="5400000">
            <a:off x="2597794" y="1276653"/>
            <a:ext cx="712125" cy="712125"/>
          </a:xfrm>
          <a:prstGeom prst="ellipse">
            <a:avLst/>
          </a:prstGeom>
          <a:solidFill>
            <a:srgbClr val="012564"/>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Open Sans"/>
              <a:ea typeface="Open Sans"/>
              <a:cs typeface="Open Sans"/>
              <a:sym typeface="Open Sans"/>
            </a:endParaRPr>
          </a:p>
        </p:txBody>
      </p:sp>
      <p:pic>
        <p:nvPicPr>
          <p:cNvPr descr="Experience, expert, expertise, knowledge icon - Download on Iconfinder" id="130" name="Google Shape;130;p5"/>
          <p:cNvPicPr preferRelativeResize="0"/>
          <p:nvPr/>
        </p:nvPicPr>
        <p:blipFill rotWithShape="1">
          <a:blip r:embed="rId6">
            <a:alphaModFix/>
          </a:blip>
          <a:srcRect b="0" l="0" r="0" t="0"/>
          <a:stretch/>
        </p:blipFill>
        <p:spPr>
          <a:xfrm>
            <a:off x="2731625" y="1423571"/>
            <a:ext cx="436033" cy="446960"/>
          </a:xfrm>
          <a:prstGeom prst="rect">
            <a:avLst/>
          </a:prstGeom>
          <a:noFill/>
          <a:ln>
            <a:noFill/>
          </a:ln>
        </p:spPr>
      </p:pic>
      <p:sp>
        <p:nvSpPr>
          <p:cNvPr id="131" name="Google Shape;131;p5"/>
          <p:cNvSpPr txBox="1"/>
          <p:nvPr/>
        </p:nvSpPr>
        <p:spPr>
          <a:xfrm>
            <a:off x="538875" y="2073110"/>
            <a:ext cx="1476000" cy="23080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1050" u="none" cap="none" strike="noStrike">
                <a:solidFill>
                  <a:schemeClr val="accent4"/>
                </a:solidFill>
                <a:latin typeface="Open Sans"/>
                <a:ea typeface="Open Sans"/>
                <a:cs typeface="Open Sans"/>
                <a:sym typeface="Open Sans"/>
              </a:rPr>
              <a:t>EXPERIENCE</a:t>
            </a:r>
            <a:endParaRPr b="1" i="0" sz="1050" u="none" cap="none" strike="noStrike">
              <a:solidFill>
                <a:schemeClr val="accent4"/>
              </a:solidFill>
              <a:latin typeface="Open Sans"/>
              <a:ea typeface="Open Sans"/>
              <a:cs typeface="Open Sans"/>
              <a:sym typeface="Open Sans"/>
            </a:endParaRPr>
          </a:p>
        </p:txBody>
      </p:sp>
      <p:sp>
        <p:nvSpPr>
          <p:cNvPr id="132" name="Google Shape;132;p5"/>
          <p:cNvSpPr txBox="1"/>
          <p:nvPr/>
        </p:nvSpPr>
        <p:spPr>
          <a:xfrm>
            <a:off x="2340146" y="2073106"/>
            <a:ext cx="1230075" cy="23080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1050" u="none" cap="none" strike="noStrike">
                <a:solidFill>
                  <a:schemeClr val="accent4"/>
                </a:solidFill>
                <a:latin typeface="Open Sans"/>
                <a:ea typeface="Open Sans"/>
                <a:cs typeface="Open Sans"/>
                <a:sym typeface="Open Sans"/>
              </a:rPr>
              <a:t>EXPERTISE</a:t>
            </a:r>
            <a:endParaRPr b="0" i="0" sz="1050" u="none" cap="none" strike="noStrike">
              <a:solidFill>
                <a:schemeClr val="accent4"/>
              </a:solidFill>
              <a:latin typeface="Open Sans"/>
              <a:ea typeface="Open Sans"/>
              <a:cs typeface="Open Sans"/>
              <a:sym typeface="Open Sans"/>
            </a:endParaRPr>
          </a:p>
        </p:txBody>
      </p:sp>
      <p:sp>
        <p:nvSpPr>
          <p:cNvPr id="133" name="Google Shape;133;p5"/>
          <p:cNvSpPr txBox="1"/>
          <p:nvPr/>
        </p:nvSpPr>
        <p:spPr>
          <a:xfrm>
            <a:off x="3979721" y="2073106"/>
            <a:ext cx="1309050" cy="23080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1050" u="none" cap="none" strike="noStrike">
                <a:solidFill>
                  <a:schemeClr val="accent4"/>
                </a:solidFill>
                <a:latin typeface="Open Sans"/>
                <a:ea typeface="Open Sans"/>
                <a:cs typeface="Open Sans"/>
                <a:sym typeface="Open Sans"/>
              </a:rPr>
              <a:t>COMMITMENT</a:t>
            </a:r>
            <a:endParaRPr b="0" i="0" sz="1050" u="none" cap="none" strike="noStrike">
              <a:solidFill>
                <a:schemeClr val="accent4"/>
              </a:solidFill>
              <a:latin typeface="Open Sans"/>
              <a:ea typeface="Open Sans"/>
              <a:cs typeface="Open Sans"/>
              <a:sym typeface="Open Sans"/>
            </a:endParaRPr>
          </a:p>
        </p:txBody>
      </p:sp>
      <p:sp>
        <p:nvSpPr>
          <p:cNvPr id="134" name="Google Shape;134;p5"/>
          <p:cNvSpPr txBox="1"/>
          <p:nvPr/>
        </p:nvSpPr>
        <p:spPr>
          <a:xfrm>
            <a:off x="5538898" y="2073106"/>
            <a:ext cx="1476000" cy="23080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1050" u="none" cap="none" strike="noStrike">
                <a:solidFill>
                  <a:schemeClr val="accent4"/>
                </a:solidFill>
                <a:latin typeface="Open Sans"/>
                <a:ea typeface="Open Sans"/>
                <a:cs typeface="Open Sans"/>
                <a:sym typeface="Open Sans"/>
              </a:rPr>
              <a:t>TALENT FOCUS</a:t>
            </a:r>
            <a:endParaRPr b="1" i="0" sz="825" u="none" cap="none" strike="noStrike">
              <a:solidFill>
                <a:schemeClr val="accent4"/>
              </a:solidFill>
              <a:latin typeface="Open Sans"/>
              <a:ea typeface="Open Sans"/>
              <a:cs typeface="Open Sans"/>
              <a:sym typeface="Open Sans"/>
            </a:endParaRPr>
          </a:p>
        </p:txBody>
      </p:sp>
      <p:sp>
        <p:nvSpPr>
          <p:cNvPr id="135" name="Google Shape;135;p5"/>
          <p:cNvSpPr txBox="1"/>
          <p:nvPr/>
        </p:nvSpPr>
        <p:spPr>
          <a:xfrm>
            <a:off x="7345046" y="2073110"/>
            <a:ext cx="1309050" cy="230802"/>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1050" u="none" cap="none" strike="noStrike">
                <a:solidFill>
                  <a:schemeClr val="accent4"/>
                </a:solidFill>
                <a:latin typeface="Open Sans"/>
                <a:ea typeface="Open Sans"/>
                <a:cs typeface="Open Sans"/>
                <a:sym typeface="Open Sans"/>
              </a:rPr>
              <a:t>WE LISTEN</a:t>
            </a:r>
            <a:endParaRPr b="1" i="0" sz="1050" u="none" cap="none" strike="noStrike">
              <a:solidFill>
                <a:schemeClr val="accent4"/>
              </a:solidFill>
              <a:latin typeface="Open Sans"/>
              <a:ea typeface="Open Sans"/>
              <a:cs typeface="Open Sans"/>
              <a:sym typeface="Open Sans"/>
            </a:endParaRPr>
          </a:p>
        </p:txBody>
      </p:sp>
      <p:sp>
        <p:nvSpPr>
          <p:cNvPr id="136" name="Google Shape;136;p5"/>
          <p:cNvSpPr txBox="1"/>
          <p:nvPr/>
        </p:nvSpPr>
        <p:spPr>
          <a:xfrm>
            <a:off x="449512" y="2378523"/>
            <a:ext cx="1560150" cy="865976"/>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863" u="none" cap="none" strike="noStrike">
                <a:solidFill>
                  <a:srgbClr val="171A20"/>
                </a:solidFill>
                <a:latin typeface="Open Sans"/>
                <a:ea typeface="Open Sans"/>
                <a:cs typeface="Open Sans"/>
                <a:sym typeface="Open Sans"/>
              </a:rPr>
              <a:t>20+ years' experience</a:t>
            </a:r>
            <a:r>
              <a:rPr b="0" i="0" lang="en-IN" sz="863" u="none" cap="none" strike="noStrike">
                <a:solidFill>
                  <a:srgbClr val="171A20"/>
                </a:solidFill>
                <a:latin typeface="Open Sans"/>
                <a:ea typeface="Open Sans"/>
                <a:cs typeface="Open Sans"/>
                <a:sym typeface="Open Sans"/>
              </a:rPr>
              <a:t> in enhancing and delivering </a:t>
            </a:r>
            <a:r>
              <a:rPr b="1" i="0" lang="en-IN" sz="863" u="none" cap="none" strike="noStrike">
                <a:solidFill>
                  <a:srgbClr val="171A20"/>
                </a:solidFill>
                <a:latin typeface="Open Sans"/>
                <a:ea typeface="Open Sans"/>
                <a:cs typeface="Open Sans"/>
                <a:sym typeface="Open Sans"/>
              </a:rPr>
              <a:t>Digital Workplace, Infrastructure</a:t>
            </a:r>
            <a:r>
              <a:rPr b="0" i="0" lang="en-IN" sz="863" u="none" cap="none" strike="noStrike">
                <a:solidFill>
                  <a:srgbClr val="171A20"/>
                </a:solidFill>
                <a:latin typeface="Open Sans"/>
                <a:ea typeface="Open Sans"/>
                <a:cs typeface="Open Sans"/>
                <a:sym typeface="Open Sans"/>
              </a:rPr>
              <a:t> and </a:t>
            </a:r>
            <a:r>
              <a:rPr b="1" i="0" lang="en-IN" sz="863" u="none" cap="none" strike="noStrike">
                <a:solidFill>
                  <a:srgbClr val="171A20"/>
                </a:solidFill>
                <a:latin typeface="Open Sans"/>
                <a:ea typeface="Open Sans"/>
                <a:cs typeface="Open Sans"/>
                <a:sym typeface="Open Sans"/>
              </a:rPr>
              <a:t>E2E Engineering </a:t>
            </a:r>
            <a:r>
              <a:rPr b="0" i="0" lang="en-IN" sz="863" u="none" cap="none" strike="noStrike">
                <a:solidFill>
                  <a:srgbClr val="171A20"/>
                </a:solidFill>
                <a:latin typeface="Open Sans"/>
                <a:ea typeface="Open Sans"/>
                <a:cs typeface="Open Sans"/>
                <a:sym typeface="Open Sans"/>
              </a:rPr>
              <a:t>Solutions and Services</a:t>
            </a:r>
            <a:endParaRPr b="0" i="0" sz="863" u="none" cap="none" strike="noStrike">
              <a:solidFill>
                <a:srgbClr val="171A20"/>
              </a:solidFill>
              <a:latin typeface="Open Sans"/>
              <a:ea typeface="Open Sans"/>
              <a:cs typeface="Open Sans"/>
              <a:sym typeface="Open Sans"/>
            </a:endParaRPr>
          </a:p>
        </p:txBody>
      </p:sp>
      <p:sp>
        <p:nvSpPr>
          <p:cNvPr id="137" name="Google Shape;137;p5"/>
          <p:cNvSpPr txBox="1"/>
          <p:nvPr/>
        </p:nvSpPr>
        <p:spPr>
          <a:xfrm>
            <a:off x="3870206" y="2378523"/>
            <a:ext cx="1627875" cy="467598"/>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0" i="0" lang="en-IN" sz="863" u="none" cap="none" strike="noStrike">
                <a:solidFill>
                  <a:srgbClr val="171A20"/>
                </a:solidFill>
                <a:latin typeface="Open Sans"/>
                <a:ea typeface="Open Sans"/>
                <a:cs typeface="Open Sans"/>
                <a:sym typeface="Open Sans"/>
              </a:rPr>
              <a:t>Executive Commitment to </a:t>
            </a:r>
            <a:r>
              <a:rPr b="1" i="0" lang="en-IN" sz="863" u="none" cap="none" strike="noStrike">
                <a:solidFill>
                  <a:srgbClr val="171A20"/>
                </a:solidFill>
                <a:latin typeface="Open Sans"/>
                <a:ea typeface="Open Sans"/>
                <a:cs typeface="Open Sans"/>
                <a:sym typeface="Open Sans"/>
              </a:rPr>
              <a:t>Automate</a:t>
            </a:r>
            <a:r>
              <a:rPr b="0" i="0" lang="en-IN" sz="863" u="none" cap="none" strike="noStrike">
                <a:solidFill>
                  <a:srgbClr val="171A20"/>
                </a:solidFill>
                <a:latin typeface="Open Sans"/>
                <a:ea typeface="Open Sans"/>
                <a:cs typeface="Open Sans"/>
                <a:sym typeface="Open Sans"/>
              </a:rPr>
              <a:t>; </a:t>
            </a:r>
            <a:r>
              <a:rPr b="1" i="0" lang="en-IN" sz="863" u="none" cap="none" strike="noStrike">
                <a:solidFill>
                  <a:srgbClr val="171A20"/>
                </a:solidFill>
                <a:latin typeface="Open Sans"/>
                <a:ea typeface="Open Sans"/>
                <a:cs typeface="Open Sans"/>
                <a:sym typeface="Open Sans"/>
              </a:rPr>
              <a:t>Reduce Cost</a:t>
            </a:r>
            <a:r>
              <a:rPr b="0" i="0" lang="en-IN" sz="863" u="none" cap="none" strike="noStrike">
                <a:solidFill>
                  <a:srgbClr val="171A20"/>
                </a:solidFill>
                <a:latin typeface="Open Sans"/>
                <a:ea typeface="Open Sans"/>
                <a:cs typeface="Open Sans"/>
                <a:sym typeface="Open Sans"/>
              </a:rPr>
              <a:t> &amp; </a:t>
            </a:r>
            <a:r>
              <a:rPr b="1" i="0" lang="en-IN" sz="863" u="none" cap="none" strike="noStrike">
                <a:solidFill>
                  <a:srgbClr val="171A20"/>
                </a:solidFill>
                <a:latin typeface="Open Sans"/>
                <a:ea typeface="Open Sans"/>
                <a:cs typeface="Open Sans"/>
                <a:sym typeface="Open Sans"/>
              </a:rPr>
              <a:t>Increase Efficiency</a:t>
            </a:r>
            <a:endParaRPr b="1" i="0" sz="863" u="none" cap="none" strike="noStrike">
              <a:solidFill>
                <a:srgbClr val="171A20"/>
              </a:solidFill>
              <a:latin typeface="Open Sans"/>
              <a:ea typeface="Open Sans"/>
              <a:cs typeface="Open Sans"/>
              <a:sym typeface="Open Sans"/>
            </a:endParaRPr>
          </a:p>
        </p:txBody>
      </p:sp>
      <p:sp>
        <p:nvSpPr>
          <p:cNvPr id="138" name="Google Shape;138;p5"/>
          <p:cNvSpPr txBox="1"/>
          <p:nvPr/>
        </p:nvSpPr>
        <p:spPr>
          <a:xfrm>
            <a:off x="5506106" y="2378524"/>
            <a:ext cx="1627875" cy="744725"/>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0" i="0" lang="en-IN" sz="863" u="none" cap="none" strike="noStrike">
                <a:solidFill>
                  <a:srgbClr val="171A20"/>
                </a:solidFill>
                <a:highlight>
                  <a:schemeClr val="lt1"/>
                </a:highlight>
                <a:latin typeface="Open Sans"/>
                <a:ea typeface="Open Sans"/>
                <a:cs typeface="Open Sans"/>
                <a:sym typeface="Open Sans"/>
              </a:rPr>
              <a:t> Talent Development Availability of SREs/DevOps engineers and consultants </a:t>
            </a:r>
            <a:r>
              <a:rPr b="0" i="0" lang="en-IN" sz="938" u="none" cap="none" strike="noStrike">
                <a:solidFill>
                  <a:srgbClr val="171A20"/>
                </a:solidFill>
                <a:highlight>
                  <a:schemeClr val="lt1"/>
                </a:highlight>
                <a:latin typeface="Open Sans"/>
                <a:ea typeface="Open Sans"/>
                <a:cs typeface="Open Sans"/>
                <a:sym typeface="Open Sans"/>
              </a:rPr>
              <a:t>with </a:t>
            </a:r>
            <a:r>
              <a:rPr b="1" i="0" lang="en-IN" sz="938" u="none" cap="none" strike="noStrike">
                <a:solidFill>
                  <a:srgbClr val="171A20"/>
                </a:solidFill>
                <a:highlight>
                  <a:schemeClr val="lt1"/>
                </a:highlight>
                <a:latin typeface="Open Sans"/>
                <a:ea typeface="Open Sans"/>
                <a:cs typeface="Open Sans"/>
                <a:sym typeface="Open Sans"/>
              </a:rPr>
              <a:t>&lt;2% Attrition</a:t>
            </a:r>
            <a:r>
              <a:rPr b="0" i="0" lang="en-IN" sz="938" u="none" cap="none" strike="noStrike">
                <a:solidFill>
                  <a:srgbClr val="171A20"/>
                </a:solidFill>
                <a:highlight>
                  <a:schemeClr val="lt1"/>
                </a:highlight>
                <a:latin typeface="Open Sans"/>
                <a:ea typeface="Open Sans"/>
                <a:cs typeface="Open Sans"/>
                <a:sym typeface="Open Sans"/>
              </a:rPr>
              <a:t> Rate</a:t>
            </a:r>
            <a:endParaRPr b="0" i="0" sz="938" u="none" cap="none" strike="noStrike">
              <a:solidFill>
                <a:srgbClr val="171A20"/>
              </a:solidFill>
              <a:highlight>
                <a:schemeClr val="lt1"/>
              </a:highlight>
              <a:latin typeface="Open Sans"/>
              <a:ea typeface="Open Sans"/>
              <a:cs typeface="Open Sans"/>
              <a:sym typeface="Open Sans"/>
            </a:endParaRPr>
          </a:p>
          <a:p>
            <a:pPr indent="0" lvl="0" marL="0" marR="0" rtl="0" algn="ctr">
              <a:lnSpc>
                <a:spcPct val="100000"/>
              </a:lnSpc>
              <a:spcBef>
                <a:spcPts val="0"/>
              </a:spcBef>
              <a:spcAft>
                <a:spcPts val="0"/>
              </a:spcAft>
              <a:buNone/>
            </a:pPr>
            <a:r>
              <a:t/>
            </a:r>
            <a:endParaRPr b="0" i="0" sz="863" u="none" cap="none" strike="noStrike">
              <a:solidFill>
                <a:srgbClr val="171A20"/>
              </a:solidFill>
              <a:latin typeface="Open Sans"/>
              <a:ea typeface="Open Sans"/>
              <a:cs typeface="Open Sans"/>
              <a:sym typeface="Open Sans"/>
            </a:endParaRPr>
          </a:p>
        </p:txBody>
      </p:sp>
      <p:sp>
        <p:nvSpPr>
          <p:cNvPr id="139" name="Google Shape;139;p5"/>
          <p:cNvSpPr txBox="1"/>
          <p:nvPr/>
        </p:nvSpPr>
        <p:spPr>
          <a:xfrm>
            <a:off x="7174459" y="2378524"/>
            <a:ext cx="1627875" cy="60039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0" i="0" lang="en-IN" sz="863" u="none" cap="none" strike="noStrike">
                <a:solidFill>
                  <a:srgbClr val="171A20"/>
                </a:solidFill>
                <a:latin typeface="Open Sans"/>
                <a:ea typeface="Open Sans"/>
                <a:cs typeface="Open Sans"/>
                <a:sym typeface="Open Sans"/>
              </a:rPr>
              <a:t>We are </a:t>
            </a:r>
            <a:r>
              <a:rPr b="1" i="0" lang="en-IN" sz="863" u="none" cap="none" strike="noStrike">
                <a:solidFill>
                  <a:srgbClr val="171A20"/>
                </a:solidFill>
                <a:latin typeface="Open Sans"/>
                <a:ea typeface="Open Sans"/>
                <a:cs typeface="Open Sans"/>
                <a:sym typeface="Open Sans"/>
              </a:rPr>
              <a:t>Right sized</a:t>
            </a:r>
            <a:r>
              <a:rPr b="0" i="0" lang="en-IN" sz="863" u="none" cap="none" strike="noStrike">
                <a:solidFill>
                  <a:srgbClr val="171A20"/>
                </a:solidFill>
                <a:latin typeface="Open Sans"/>
                <a:ea typeface="Open Sans"/>
                <a:cs typeface="Open Sans"/>
                <a:sym typeface="Open Sans"/>
              </a:rPr>
              <a:t> - </a:t>
            </a:r>
            <a:r>
              <a:rPr b="1" i="0" lang="en-IN" sz="863" u="none" cap="none" strike="noStrike">
                <a:solidFill>
                  <a:srgbClr val="171A20"/>
                </a:solidFill>
                <a:latin typeface="Open Sans"/>
                <a:ea typeface="Open Sans"/>
                <a:cs typeface="Open Sans"/>
                <a:sym typeface="Open Sans"/>
              </a:rPr>
              <a:t>Nimble</a:t>
            </a:r>
            <a:r>
              <a:rPr b="0" i="0" lang="en-IN" sz="863" u="none" cap="none" strike="noStrike">
                <a:solidFill>
                  <a:srgbClr val="171A20"/>
                </a:solidFill>
                <a:latin typeface="Open Sans"/>
                <a:ea typeface="Open Sans"/>
                <a:cs typeface="Open Sans"/>
                <a:sym typeface="Open Sans"/>
              </a:rPr>
              <a:t>, </a:t>
            </a:r>
            <a:r>
              <a:rPr b="1" i="0" lang="en-IN" sz="863" u="none" cap="none" strike="noStrike">
                <a:solidFill>
                  <a:srgbClr val="171A20"/>
                </a:solidFill>
                <a:latin typeface="Open Sans"/>
                <a:ea typeface="Open Sans"/>
                <a:cs typeface="Open Sans"/>
                <a:sym typeface="Open Sans"/>
              </a:rPr>
              <a:t>Flexible</a:t>
            </a:r>
            <a:r>
              <a:rPr b="0" i="0" lang="en-IN" sz="863" u="none" cap="none" strike="noStrike">
                <a:solidFill>
                  <a:srgbClr val="171A20"/>
                </a:solidFill>
                <a:latin typeface="Open Sans"/>
                <a:ea typeface="Open Sans"/>
                <a:cs typeface="Open Sans"/>
                <a:sym typeface="Open Sans"/>
              </a:rPr>
              <a:t>,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IN" sz="863" u="none" cap="none" strike="noStrike">
                <a:solidFill>
                  <a:srgbClr val="171A20"/>
                </a:solidFill>
                <a:latin typeface="Open Sans"/>
                <a:ea typeface="Open Sans"/>
                <a:cs typeface="Open Sans"/>
                <a:sym typeface="Open Sans"/>
              </a:rPr>
              <a:t>Focused </a:t>
            </a:r>
            <a:r>
              <a:rPr b="0" i="0" lang="en-IN" sz="863" u="none" cap="none" strike="noStrike">
                <a:solidFill>
                  <a:srgbClr val="171A20"/>
                </a:solidFill>
                <a:latin typeface="Open Sans"/>
                <a:ea typeface="Open Sans"/>
                <a:cs typeface="Open Sans"/>
                <a:sym typeface="Open Sans"/>
              </a:rPr>
              <a:t>&amp; </a:t>
            </a:r>
            <a:r>
              <a:rPr b="1" i="0" lang="en-IN" sz="863" u="none" cap="none" strike="noStrike">
                <a:solidFill>
                  <a:srgbClr val="171A20"/>
                </a:solidFill>
                <a:latin typeface="Open Sans"/>
                <a:ea typeface="Open Sans"/>
                <a:cs typeface="Open Sans"/>
                <a:sym typeface="Open Sans"/>
              </a:rPr>
              <a:t>Result </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IN" sz="863" u="none" cap="none" strike="noStrike">
                <a:solidFill>
                  <a:srgbClr val="171A20"/>
                </a:solidFill>
                <a:latin typeface="Open Sans"/>
                <a:ea typeface="Open Sans"/>
                <a:cs typeface="Open Sans"/>
                <a:sym typeface="Open Sans"/>
              </a:rPr>
              <a:t>Oriented</a:t>
            </a:r>
            <a:endParaRPr b="1" i="0" sz="863" u="none" cap="none" strike="noStrike">
              <a:solidFill>
                <a:srgbClr val="171A20"/>
              </a:solidFill>
              <a:latin typeface="Open Sans"/>
              <a:ea typeface="Open Sans"/>
              <a:cs typeface="Open Sans"/>
              <a:sym typeface="Open Sans"/>
            </a:endParaRPr>
          </a:p>
        </p:txBody>
      </p:sp>
      <p:sp>
        <p:nvSpPr>
          <p:cNvPr id="140" name="Google Shape;140;p5"/>
          <p:cNvSpPr txBox="1"/>
          <p:nvPr/>
        </p:nvSpPr>
        <p:spPr>
          <a:xfrm>
            <a:off x="2159859" y="2378523"/>
            <a:ext cx="1560150" cy="865976"/>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IN" sz="863" u="none" cap="none" strike="noStrike">
                <a:solidFill>
                  <a:srgbClr val="171A20"/>
                </a:solidFill>
                <a:latin typeface="Open Sans"/>
                <a:ea typeface="Open Sans"/>
                <a:cs typeface="Open Sans"/>
                <a:sym typeface="Open Sans"/>
              </a:rPr>
              <a:t>Data</a:t>
            </a:r>
            <a:r>
              <a:rPr b="0" i="0" lang="en-IN" sz="863" u="none" cap="none" strike="noStrike">
                <a:solidFill>
                  <a:srgbClr val="171A20"/>
                </a:solidFill>
                <a:latin typeface="Open Sans"/>
                <a:ea typeface="Open Sans"/>
                <a:cs typeface="Open Sans"/>
                <a:sym typeface="Open Sans"/>
              </a:rPr>
              <a:t> and </a:t>
            </a:r>
            <a:r>
              <a:rPr b="1" i="0" lang="en-IN" sz="863" u="none" cap="none" strike="noStrike">
                <a:solidFill>
                  <a:srgbClr val="171A20"/>
                </a:solidFill>
                <a:latin typeface="Open Sans"/>
                <a:ea typeface="Open Sans"/>
                <a:cs typeface="Open Sans"/>
                <a:sym typeface="Open Sans"/>
              </a:rPr>
              <a:t>Automation</a:t>
            </a:r>
            <a:r>
              <a:rPr b="0" i="0" lang="en-IN" sz="863" u="none" cap="none" strike="noStrike">
                <a:solidFill>
                  <a:srgbClr val="171A20"/>
                </a:solidFill>
                <a:latin typeface="Open Sans"/>
                <a:ea typeface="Open Sans"/>
                <a:cs typeface="Open Sans"/>
                <a:sym typeface="Open Sans"/>
              </a:rPr>
              <a:t> driven </a:t>
            </a:r>
            <a:r>
              <a:rPr b="1" i="0" lang="en-IN" sz="863" u="none" cap="none" strike="noStrike">
                <a:solidFill>
                  <a:srgbClr val="171A20"/>
                </a:solidFill>
                <a:latin typeface="Open Sans"/>
                <a:ea typeface="Open Sans"/>
                <a:cs typeface="Open Sans"/>
                <a:sym typeface="Open Sans"/>
              </a:rPr>
              <a:t>CX</a:t>
            </a:r>
            <a:r>
              <a:rPr b="0" i="0" lang="en-IN" sz="863" u="none" cap="none" strike="noStrike">
                <a:solidFill>
                  <a:srgbClr val="171A20"/>
                </a:solidFill>
                <a:latin typeface="Open Sans"/>
                <a:ea typeface="Open Sans"/>
                <a:cs typeface="Open Sans"/>
                <a:sym typeface="Open Sans"/>
              </a:rPr>
              <a:t> enhancement focus with a deep expertise </a:t>
            </a:r>
            <a:r>
              <a:rPr b="1" i="0" lang="en-IN" sz="863" u="none" cap="none" strike="noStrike">
                <a:solidFill>
                  <a:srgbClr val="171A20"/>
                </a:solidFill>
                <a:latin typeface="Open Sans"/>
                <a:ea typeface="Open Sans"/>
                <a:cs typeface="Open Sans"/>
                <a:sym typeface="Open Sans"/>
              </a:rPr>
              <a:t>latest Digital, AI </a:t>
            </a:r>
            <a:r>
              <a:rPr b="0" i="0" lang="en-IN" sz="863" u="none" cap="none" strike="noStrike">
                <a:solidFill>
                  <a:srgbClr val="171A20"/>
                </a:solidFill>
                <a:latin typeface="Open Sans"/>
                <a:ea typeface="Open Sans"/>
                <a:cs typeface="Open Sans"/>
                <a:sym typeface="Open Sans"/>
              </a:rPr>
              <a:t>and</a:t>
            </a:r>
            <a:r>
              <a:rPr b="1" i="0" lang="en-IN" sz="863" u="none" cap="none" strike="noStrike">
                <a:solidFill>
                  <a:srgbClr val="171A20"/>
                </a:solidFill>
                <a:latin typeface="Open Sans"/>
                <a:ea typeface="Open Sans"/>
                <a:cs typeface="Open Sans"/>
                <a:sym typeface="Open Sans"/>
              </a:rPr>
              <a:t> </a:t>
            </a:r>
            <a:r>
              <a:rPr b="0" i="0" lang="en-IN" sz="863" u="none" cap="none" strike="noStrike">
                <a:solidFill>
                  <a:srgbClr val="171A20"/>
                </a:solidFill>
                <a:latin typeface="Open Sans"/>
                <a:ea typeface="Open Sans"/>
                <a:cs typeface="Open Sans"/>
                <a:sym typeface="Open Sans"/>
              </a:rPr>
              <a:t>Workplace Technology Stack</a:t>
            </a:r>
            <a:endParaRPr b="0" i="0" sz="863" u="none" cap="none" strike="noStrike">
              <a:solidFill>
                <a:srgbClr val="171A20"/>
              </a:solidFill>
              <a:latin typeface="Open Sans"/>
              <a:ea typeface="Open Sans"/>
              <a:cs typeface="Open Sans"/>
              <a:sym typeface="Open Sans"/>
            </a:endParaRPr>
          </a:p>
        </p:txBody>
      </p:sp>
      <p:cxnSp>
        <p:nvCxnSpPr>
          <p:cNvPr id="141" name="Google Shape;141;p5"/>
          <p:cNvCxnSpPr/>
          <p:nvPr/>
        </p:nvCxnSpPr>
        <p:spPr>
          <a:xfrm>
            <a:off x="640080" y="3335656"/>
            <a:ext cx="7943850" cy="0"/>
          </a:xfrm>
          <a:prstGeom prst="straightConnector1">
            <a:avLst/>
          </a:prstGeom>
          <a:noFill/>
          <a:ln cap="flat" cmpd="sng" w="12700">
            <a:solidFill>
              <a:srgbClr val="A5A5A5"/>
            </a:solidFill>
            <a:prstDash val="solid"/>
            <a:round/>
            <a:headEnd len="med" w="med" type="triangle"/>
            <a:tailEnd len="med" w="med" type="triangle"/>
          </a:ln>
        </p:spPr>
      </p:cxnSp>
      <p:sp>
        <p:nvSpPr>
          <p:cNvPr id="142" name="Google Shape;142;p5"/>
          <p:cNvSpPr/>
          <p:nvPr/>
        </p:nvSpPr>
        <p:spPr>
          <a:xfrm>
            <a:off x="4372944" y="3335657"/>
            <a:ext cx="478125" cy="362774"/>
          </a:xfrm>
          <a:prstGeom prst="downArrow">
            <a:avLst>
              <a:gd fmla="val 63371" name="adj1"/>
              <a:gd fmla="val 61863" name="adj2"/>
            </a:avLst>
          </a:prstGeom>
          <a:solidFill>
            <a:srgbClr val="A5A5A5"/>
          </a:solidFill>
          <a:ln>
            <a:noFill/>
          </a:ln>
        </p:spPr>
        <p:txBody>
          <a:bodyPr anchorCtr="0" anchor="ctr" bIns="19200" lIns="19200" spcFirstLastPara="1" rIns="19200" wrap="square" tIns="19200">
            <a:noAutofit/>
          </a:bodyPr>
          <a:lstStyle/>
          <a:p>
            <a:pPr indent="0" lvl="0" marL="0" marR="0" rtl="0" algn="ctr">
              <a:lnSpc>
                <a:spcPct val="100000"/>
              </a:lnSpc>
              <a:spcBef>
                <a:spcPts val="0"/>
              </a:spcBef>
              <a:spcAft>
                <a:spcPts val="0"/>
              </a:spcAft>
              <a:buNone/>
            </a:pPr>
            <a:r>
              <a:t/>
            </a:r>
            <a:endParaRPr b="0" i="0" sz="1068" u="none" cap="none" strike="noStrike">
              <a:solidFill>
                <a:srgbClr val="FFFFFF"/>
              </a:solidFill>
              <a:latin typeface="Open Sans"/>
              <a:ea typeface="Open Sans"/>
              <a:cs typeface="Open Sans"/>
              <a:sym typeface="Open Sans"/>
            </a:endParaRPr>
          </a:p>
        </p:txBody>
      </p:sp>
      <p:pic>
        <p:nvPicPr>
          <p:cNvPr descr="Expertise Icons - Free SVG &amp; PNG Expertise Images - Noun Project" id="143" name="Google Shape;143;p5"/>
          <p:cNvPicPr preferRelativeResize="0"/>
          <p:nvPr/>
        </p:nvPicPr>
        <p:blipFill rotWithShape="1">
          <a:blip r:embed="rId7">
            <a:alphaModFix/>
          </a:blip>
          <a:srcRect b="0" l="0" r="0" t="0"/>
          <a:stretch/>
        </p:blipFill>
        <p:spPr>
          <a:xfrm>
            <a:off x="1034095" y="1400212"/>
            <a:ext cx="501647" cy="501647"/>
          </a:xfrm>
          <a:prstGeom prst="rect">
            <a:avLst/>
          </a:prstGeom>
          <a:noFill/>
          <a:ln>
            <a:noFill/>
          </a:ln>
        </p:spPr>
      </p:pic>
      <p:pic>
        <p:nvPicPr>
          <p:cNvPr descr="Commitment Icon - Download in Line Style" id="144" name="Google Shape;144;p5"/>
          <p:cNvPicPr preferRelativeResize="0"/>
          <p:nvPr/>
        </p:nvPicPr>
        <p:blipFill rotWithShape="1">
          <a:blip r:embed="rId8">
            <a:alphaModFix/>
          </a:blip>
          <a:srcRect b="0" l="0" r="0" t="0"/>
          <a:stretch/>
        </p:blipFill>
        <p:spPr>
          <a:xfrm>
            <a:off x="4438539" y="1432965"/>
            <a:ext cx="362452" cy="362452"/>
          </a:xfrm>
          <a:prstGeom prst="rect">
            <a:avLst/>
          </a:prstGeom>
          <a:noFill/>
          <a:ln>
            <a:noFill/>
          </a:ln>
        </p:spPr>
      </p:pic>
      <p:pic>
        <p:nvPicPr>
          <p:cNvPr descr="Resource Allocation Icon - Download in Line Style" id="145" name="Google Shape;145;p5"/>
          <p:cNvPicPr preferRelativeResize="0"/>
          <p:nvPr/>
        </p:nvPicPr>
        <p:blipFill rotWithShape="1">
          <a:blip r:embed="rId9">
            <a:alphaModFix/>
          </a:blip>
          <a:srcRect b="0" l="0" r="0" t="0"/>
          <a:stretch/>
        </p:blipFill>
        <p:spPr>
          <a:xfrm>
            <a:off x="6125104" y="1470409"/>
            <a:ext cx="329501" cy="329501"/>
          </a:xfrm>
          <a:prstGeom prst="rect">
            <a:avLst/>
          </a:prstGeom>
          <a:noFill/>
          <a:ln>
            <a:noFill/>
          </a:ln>
        </p:spPr>
      </p:pic>
      <p:pic>
        <p:nvPicPr>
          <p:cNvPr descr="Listen Icons &amp; Symbols" id="146" name="Google Shape;146;p5"/>
          <p:cNvPicPr preferRelativeResize="0"/>
          <p:nvPr/>
        </p:nvPicPr>
        <p:blipFill rotWithShape="1">
          <a:blip r:embed="rId10">
            <a:alphaModFix/>
          </a:blip>
          <a:srcRect b="0" l="0" r="0" t="0"/>
          <a:stretch/>
        </p:blipFill>
        <p:spPr>
          <a:xfrm>
            <a:off x="7788925" y="1478482"/>
            <a:ext cx="353159" cy="353159"/>
          </a:xfrm>
          <a:prstGeom prst="rect">
            <a:avLst/>
          </a:prstGeom>
          <a:noFill/>
          <a:ln>
            <a:noFill/>
          </a:ln>
        </p:spPr>
      </p:pic>
      <p:sp>
        <p:nvSpPr>
          <p:cNvPr id="147" name="Google Shape;147;p5"/>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WHY ASTREYA?</a:t>
            </a:r>
            <a:endParaRPr/>
          </a:p>
        </p:txBody>
      </p:sp>
      <p:sp>
        <p:nvSpPr>
          <p:cNvPr id="148" name="Google Shape;148;p5"/>
          <p:cNvSpPr txBox="1"/>
          <p:nvPr/>
        </p:nvSpPr>
        <p:spPr>
          <a:xfrm>
            <a:off x="230674" y="326810"/>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The Astreya Way – Personalized Partnership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6"/>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ASTREYA @ DROPBOX</a:t>
            </a:r>
            <a:endParaRPr/>
          </a:p>
        </p:txBody>
      </p:sp>
      <p:sp>
        <p:nvSpPr>
          <p:cNvPr id="154" name="Google Shape;154;p6"/>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A True Global Service Delivery Partner</a:t>
            </a:r>
            <a:endParaRPr/>
          </a:p>
        </p:txBody>
      </p:sp>
      <p:grpSp>
        <p:nvGrpSpPr>
          <p:cNvPr id="155" name="Google Shape;155;p6"/>
          <p:cNvGrpSpPr/>
          <p:nvPr/>
        </p:nvGrpSpPr>
        <p:grpSpPr>
          <a:xfrm>
            <a:off x="266193" y="784649"/>
            <a:ext cx="4006482" cy="1298677"/>
            <a:chOff x="1984825" y="468400"/>
            <a:chExt cx="5065725" cy="1586849"/>
          </a:xfrm>
        </p:grpSpPr>
        <p:pic>
          <p:nvPicPr>
            <p:cNvPr id="156" name="Google Shape;156;p6"/>
            <p:cNvPicPr preferRelativeResize="0"/>
            <p:nvPr/>
          </p:nvPicPr>
          <p:blipFill rotWithShape="1">
            <a:blip r:embed="rId3">
              <a:alphaModFix/>
            </a:blip>
            <a:srcRect b="45873" l="0" r="0" t="12359"/>
            <a:stretch/>
          </p:blipFill>
          <p:spPr>
            <a:xfrm>
              <a:off x="1984825" y="468400"/>
              <a:ext cx="5065725" cy="1586849"/>
            </a:xfrm>
            <a:prstGeom prst="rect">
              <a:avLst/>
            </a:prstGeom>
            <a:noFill/>
            <a:ln>
              <a:noFill/>
            </a:ln>
          </p:spPr>
        </p:pic>
        <p:sp>
          <p:nvSpPr>
            <p:cNvPr id="157" name="Google Shape;157;p6"/>
            <p:cNvSpPr/>
            <p:nvPr/>
          </p:nvSpPr>
          <p:spPr>
            <a:xfrm>
              <a:off x="5531025" y="1678450"/>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58" name="Google Shape;158;p6"/>
            <p:cNvSpPr/>
            <p:nvPr/>
          </p:nvSpPr>
          <p:spPr>
            <a:xfrm>
              <a:off x="4107025" y="987500"/>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59" name="Google Shape;159;p6"/>
            <p:cNvSpPr/>
            <p:nvPr/>
          </p:nvSpPr>
          <p:spPr>
            <a:xfrm>
              <a:off x="2621125" y="1459375"/>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60" name="Google Shape;160;p6"/>
            <p:cNvSpPr/>
            <p:nvPr/>
          </p:nvSpPr>
          <p:spPr>
            <a:xfrm>
              <a:off x="2268700" y="1311750"/>
              <a:ext cx="91800" cy="98100"/>
            </a:xfrm>
            <a:prstGeom prst="ellipse">
              <a:avLst/>
            </a:prstGeom>
            <a:solidFill>
              <a:srgbClr val="DF570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61" name="Google Shape;161;p6"/>
            <p:cNvSpPr/>
            <p:nvPr/>
          </p:nvSpPr>
          <p:spPr>
            <a:xfrm>
              <a:off x="2360500" y="1164100"/>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62" name="Google Shape;162;p6"/>
            <p:cNvSpPr/>
            <p:nvPr/>
          </p:nvSpPr>
          <p:spPr>
            <a:xfrm>
              <a:off x="3070125" y="1192700"/>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63" name="Google Shape;163;p6"/>
            <p:cNvSpPr/>
            <p:nvPr/>
          </p:nvSpPr>
          <p:spPr>
            <a:xfrm>
              <a:off x="2978325" y="1383175"/>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64" name="Google Shape;164;p6"/>
            <p:cNvSpPr/>
            <p:nvPr/>
          </p:nvSpPr>
          <p:spPr>
            <a:xfrm>
              <a:off x="4792850" y="1459375"/>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65" name="Google Shape;165;p6"/>
            <p:cNvSpPr/>
            <p:nvPr/>
          </p:nvSpPr>
          <p:spPr>
            <a:xfrm>
              <a:off x="2746275" y="1409850"/>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66" name="Google Shape;166;p6"/>
            <p:cNvSpPr/>
            <p:nvPr/>
          </p:nvSpPr>
          <p:spPr>
            <a:xfrm>
              <a:off x="2579575" y="1311750"/>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sp>
          <p:nvSpPr>
            <p:cNvPr id="167" name="Google Shape;167;p6"/>
            <p:cNvSpPr/>
            <p:nvPr/>
          </p:nvSpPr>
          <p:spPr>
            <a:xfrm>
              <a:off x="2862300" y="1340325"/>
              <a:ext cx="91800" cy="98100"/>
            </a:xfrm>
            <a:prstGeom prst="ellipse">
              <a:avLst/>
            </a:prstGeom>
            <a:solidFill>
              <a:schemeClr val="accent4"/>
            </a:solidFill>
            <a:ln cap="flat" cmpd="sng" w="9525">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Montserrat"/>
                <a:ea typeface="Montserrat"/>
                <a:cs typeface="Montserrat"/>
                <a:sym typeface="Montserrat"/>
              </a:endParaRPr>
            </a:p>
          </p:txBody>
        </p:sp>
      </p:grpSp>
      <p:sp>
        <p:nvSpPr>
          <p:cNvPr id="168" name="Google Shape;168;p6"/>
          <p:cNvSpPr txBox="1"/>
          <p:nvPr/>
        </p:nvSpPr>
        <p:spPr>
          <a:xfrm>
            <a:off x="4676875" y="702175"/>
            <a:ext cx="4055700" cy="13710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t" bIns="91425" lIns="91425" spcFirstLastPara="1" rIns="91425" wrap="square" tIns="91425">
            <a:noAutofit/>
          </a:bodyPr>
          <a:lstStyle/>
          <a:p>
            <a:pPr indent="-171450" lvl="0" marL="171450" marR="0" rtl="0" algn="l">
              <a:lnSpc>
                <a:spcPct val="100000"/>
              </a:lnSpc>
              <a:spcBef>
                <a:spcPts val="0"/>
              </a:spcBef>
              <a:spcAft>
                <a:spcPts val="0"/>
              </a:spcAft>
              <a:buClr>
                <a:srgbClr val="000000"/>
              </a:buClr>
              <a:buSzPts val="1000"/>
              <a:buFont typeface="Noto Sans Symbols"/>
              <a:buChar char="▪"/>
            </a:pPr>
            <a:r>
              <a:rPr b="1" i="0" lang="en-IN" sz="1000" u="none" cap="none" strike="noStrike">
                <a:solidFill>
                  <a:schemeClr val="dk1"/>
                </a:solidFill>
                <a:latin typeface="Open Sans"/>
                <a:ea typeface="Open Sans"/>
                <a:cs typeface="Open Sans"/>
                <a:sym typeface="Open Sans"/>
              </a:rPr>
              <a:t>CorpOps</a:t>
            </a:r>
            <a:r>
              <a:rPr b="0" i="0" lang="en-IN" sz="1000" u="none" cap="none" strike="noStrike">
                <a:solidFill>
                  <a:schemeClr val="dk1"/>
                </a:solidFill>
                <a:latin typeface="Open Sans"/>
                <a:ea typeface="Open Sans"/>
                <a:cs typeface="Open Sans"/>
                <a:sym typeface="Open Sans"/>
              </a:rPr>
              <a:t> (supporting since 201</a:t>
            </a:r>
            <a:r>
              <a:rPr lang="en-IN" sz="1000">
                <a:solidFill>
                  <a:schemeClr val="dk1"/>
                </a:solidFill>
                <a:latin typeface="Open Sans"/>
                <a:ea typeface="Open Sans"/>
                <a:cs typeface="Open Sans"/>
                <a:sym typeface="Open Sans"/>
              </a:rPr>
              <a:t>4</a:t>
            </a:r>
            <a:r>
              <a:rPr b="0" i="0" lang="en-IN" sz="1000" u="none" cap="none" strike="noStrike">
                <a:solidFill>
                  <a:schemeClr val="dk1"/>
                </a:solidFill>
                <a:latin typeface="Open Sans"/>
                <a:ea typeface="Open Sans"/>
                <a:cs typeface="Open Sans"/>
                <a:sym typeface="Open Sans"/>
              </a:rPr>
              <a:t>) - Albert Tang </a:t>
            </a:r>
            <a:endParaRPr b="0" i="0" sz="1000" u="none" cap="none" strike="noStrike">
              <a:solidFill>
                <a:schemeClr val="dk1"/>
              </a:solidFill>
              <a:latin typeface="Open Sans"/>
              <a:ea typeface="Open Sans"/>
              <a:cs typeface="Open Sans"/>
              <a:sym typeface="Open Sans"/>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chemeClr val="dk1"/>
              </a:solidFill>
              <a:latin typeface="Open Sans"/>
              <a:ea typeface="Open Sans"/>
              <a:cs typeface="Open Sans"/>
              <a:sym typeface="Open Sans"/>
            </a:endParaRPr>
          </a:p>
          <a:p>
            <a:pPr indent="-171450" lvl="0" marL="171450" marR="0" rtl="0" algn="l">
              <a:lnSpc>
                <a:spcPct val="100000"/>
              </a:lnSpc>
              <a:spcBef>
                <a:spcPts val="0"/>
              </a:spcBef>
              <a:spcAft>
                <a:spcPts val="0"/>
              </a:spcAft>
              <a:buClr>
                <a:srgbClr val="000000"/>
              </a:buClr>
              <a:buSzPts val="1000"/>
              <a:buFont typeface="Noto Sans Symbols"/>
              <a:buChar char="▪"/>
            </a:pPr>
            <a:r>
              <a:rPr b="1" i="0" lang="en-IN" sz="1000" u="none" cap="none" strike="noStrike">
                <a:solidFill>
                  <a:schemeClr val="dk1"/>
                </a:solidFill>
                <a:latin typeface="Open Sans"/>
                <a:ea typeface="Open Sans"/>
                <a:cs typeface="Open Sans"/>
                <a:sym typeface="Open Sans"/>
              </a:rPr>
              <a:t>Tech Infrastructure </a:t>
            </a:r>
            <a:r>
              <a:rPr b="0" i="0" lang="en-IN" sz="1000" u="none" cap="none" strike="noStrike">
                <a:solidFill>
                  <a:schemeClr val="dk1"/>
                </a:solidFill>
                <a:latin typeface="Open Sans"/>
                <a:ea typeface="Open Sans"/>
                <a:cs typeface="Open Sans"/>
                <a:sym typeface="Open Sans"/>
              </a:rPr>
              <a:t>(supporting since 2021) - Anthony Liu </a:t>
            </a:r>
            <a:endParaRPr b="0" i="0" sz="1000" u="none" cap="none" strike="noStrike">
              <a:solidFill>
                <a:schemeClr val="dk1"/>
              </a:solidFill>
              <a:latin typeface="Open Sans"/>
              <a:ea typeface="Open Sans"/>
              <a:cs typeface="Open Sans"/>
              <a:sym typeface="Open Sans"/>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chemeClr val="dk1"/>
              </a:solidFill>
              <a:latin typeface="Open Sans"/>
              <a:ea typeface="Open Sans"/>
              <a:cs typeface="Open Sans"/>
              <a:sym typeface="Open Sans"/>
            </a:endParaRPr>
          </a:p>
          <a:p>
            <a:pPr indent="-171450" lvl="0" marL="171450" marR="0" rtl="0" algn="l">
              <a:lnSpc>
                <a:spcPct val="100000"/>
              </a:lnSpc>
              <a:spcBef>
                <a:spcPts val="0"/>
              </a:spcBef>
              <a:spcAft>
                <a:spcPts val="0"/>
              </a:spcAft>
              <a:buClr>
                <a:srgbClr val="000000"/>
              </a:buClr>
              <a:buSzPts val="1000"/>
              <a:buFont typeface="Noto Sans Symbols"/>
              <a:buChar char="▪"/>
            </a:pPr>
            <a:r>
              <a:rPr b="1" i="0" lang="en-IN" sz="1000" u="none" cap="none" strike="noStrike">
                <a:solidFill>
                  <a:schemeClr val="dk1"/>
                </a:solidFill>
                <a:latin typeface="Open Sans"/>
                <a:ea typeface="Open Sans"/>
                <a:cs typeface="Open Sans"/>
                <a:sym typeface="Open Sans"/>
              </a:rPr>
              <a:t>Data Center </a:t>
            </a:r>
            <a:r>
              <a:rPr b="0" i="0" lang="en-IN" sz="1000" u="none" cap="none" strike="noStrike">
                <a:solidFill>
                  <a:schemeClr val="dk1"/>
                </a:solidFill>
                <a:latin typeface="Open Sans"/>
                <a:ea typeface="Open Sans"/>
                <a:cs typeface="Open Sans"/>
                <a:sym typeface="Open Sans"/>
              </a:rPr>
              <a:t>(supporting since 2021) - Chris Wesley</a:t>
            </a:r>
            <a:endParaRPr b="0" i="0" sz="1000" u="none" cap="none" strike="noStrike">
              <a:solidFill>
                <a:schemeClr val="dk1"/>
              </a:solidFill>
              <a:latin typeface="Open Sans"/>
              <a:ea typeface="Open Sans"/>
              <a:cs typeface="Open Sans"/>
              <a:sym typeface="Open Sans"/>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chemeClr val="dk1"/>
              </a:solidFill>
              <a:latin typeface="Open Sans"/>
              <a:ea typeface="Open Sans"/>
              <a:cs typeface="Open Sans"/>
              <a:sym typeface="Open Sans"/>
            </a:endParaRPr>
          </a:p>
          <a:p>
            <a:pPr indent="-171450" lvl="0" marL="171450" marR="0" rtl="0" algn="l">
              <a:lnSpc>
                <a:spcPct val="100000"/>
              </a:lnSpc>
              <a:spcBef>
                <a:spcPts val="0"/>
              </a:spcBef>
              <a:spcAft>
                <a:spcPts val="0"/>
              </a:spcAft>
              <a:buClr>
                <a:srgbClr val="000000"/>
              </a:buClr>
              <a:buSzPts val="1000"/>
              <a:buFont typeface="Noto Sans Symbols"/>
              <a:buChar char="▪"/>
            </a:pPr>
            <a:r>
              <a:rPr b="1" i="0" lang="en-IN" sz="1000" u="none" cap="none" strike="noStrike">
                <a:solidFill>
                  <a:schemeClr val="dk1"/>
                </a:solidFill>
                <a:latin typeface="Open Sans"/>
                <a:ea typeface="Open Sans"/>
                <a:cs typeface="Open Sans"/>
                <a:sym typeface="Open Sans"/>
              </a:rPr>
              <a:t>CollabX </a:t>
            </a:r>
            <a:r>
              <a:rPr b="0" i="0" lang="en-IN" sz="1000" u="none" cap="none" strike="noStrike">
                <a:solidFill>
                  <a:schemeClr val="dk1"/>
                </a:solidFill>
                <a:latin typeface="Open Sans"/>
                <a:ea typeface="Open Sans"/>
                <a:cs typeface="Open Sans"/>
                <a:sym typeface="Open Sans"/>
              </a:rPr>
              <a:t>(supporting since 2017) - Neil McMahon</a:t>
            </a:r>
            <a:endParaRPr b="0" i="0" sz="1000" u="none" cap="none" strike="noStrike">
              <a:solidFill>
                <a:schemeClr val="dk1"/>
              </a:solidFill>
              <a:latin typeface="Open Sans"/>
              <a:ea typeface="Open Sans"/>
              <a:cs typeface="Open Sans"/>
              <a:sym typeface="Open Sans"/>
            </a:endParaRPr>
          </a:p>
        </p:txBody>
      </p:sp>
      <p:sp>
        <p:nvSpPr>
          <p:cNvPr id="169" name="Google Shape;169;p6"/>
          <p:cNvSpPr/>
          <p:nvPr/>
        </p:nvSpPr>
        <p:spPr>
          <a:xfrm>
            <a:off x="415450" y="2207575"/>
            <a:ext cx="2629935" cy="607838"/>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chemeClr val="dk1"/>
              </a:buClr>
              <a:buSzPts val="900"/>
              <a:buFont typeface="Montserrat"/>
              <a:buNone/>
            </a:pPr>
            <a:r>
              <a:rPr b="1" i="0" lang="en-IN" sz="900" u="none" cap="none" strike="noStrike">
                <a:solidFill>
                  <a:schemeClr val="lt1"/>
                </a:solidFill>
                <a:latin typeface="Open Sans"/>
                <a:ea typeface="Open Sans"/>
                <a:cs typeface="Open Sans"/>
                <a:sym typeface="Open Sans"/>
              </a:rPr>
              <a:t>DropStop (11) </a:t>
            </a:r>
            <a:endParaRPr b="0"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900"/>
              <a:buFont typeface="Montserrat"/>
              <a:buNone/>
            </a:pPr>
            <a:r>
              <a:rPr b="0" i="0" lang="en-IN" sz="700" u="none" cap="none" strike="noStrike">
                <a:solidFill>
                  <a:schemeClr val="lt1"/>
                </a:solidFill>
                <a:latin typeface="Open Sans"/>
                <a:ea typeface="Open Sans"/>
                <a:cs typeface="Open Sans"/>
                <a:sym typeface="Open Sans"/>
              </a:rPr>
              <a:t>Locations: Dublin Ireland &amp; Austin TX</a:t>
            </a:r>
            <a:endParaRPr b="0" i="0" sz="700" u="none" cap="none" strike="noStrike">
              <a:solidFill>
                <a:schemeClr val="lt1"/>
              </a:solidFill>
              <a:latin typeface="Open Sans"/>
              <a:ea typeface="Open Sans"/>
              <a:cs typeface="Open Sans"/>
              <a:sym typeface="Open Sans"/>
            </a:endParaRPr>
          </a:p>
        </p:txBody>
      </p:sp>
      <p:sp>
        <p:nvSpPr>
          <p:cNvPr id="170" name="Google Shape;170;p6"/>
          <p:cNvSpPr/>
          <p:nvPr/>
        </p:nvSpPr>
        <p:spPr>
          <a:xfrm>
            <a:off x="415455" y="2900180"/>
            <a:ext cx="2629935" cy="509290"/>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rPr b="1" i="0" lang="en-IN" sz="900" u="none" cap="none" strike="noStrike">
                <a:solidFill>
                  <a:schemeClr val="lt1"/>
                </a:solidFill>
                <a:latin typeface="Open Sans"/>
                <a:ea typeface="Open Sans"/>
                <a:cs typeface="Open Sans"/>
                <a:sym typeface="Open Sans"/>
              </a:rPr>
              <a:t>IT Security Management (1)</a:t>
            </a:r>
            <a:endParaRPr b="1"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IN" sz="700" u="none" cap="none" strike="noStrike">
                <a:solidFill>
                  <a:schemeClr val="lt1"/>
                </a:solidFill>
                <a:latin typeface="Open Sans"/>
                <a:ea typeface="Open Sans"/>
                <a:cs typeface="Open Sans"/>
                <a:sym typeface="Open Sans"/>
              </a:rPr>
              <a:t>Locations: San Francisco</a:t>
            </a:r>
            <a:endParaRPr b="0" i="0" sz="700" u="none" cap="none" strike="noStrike">
              <a:solidFill>
                <a:schemeClr val="lt1"/>
              </a:solidFill>
              <a:latin typeface="Open Sans"/>
              <a:ea typeface="Open Sans"/>
              <a:cs typeface="Open Sans"/>
              <a:sym typeface="Open Sans"/>
            </a:endParaRPr>
          </a:p>
        </p:txBody>
      </p:sp>
      <p:sp>
        <p:nvSpPr>
          <p:cNvPr id="171" name="Google Shape;171;p6"/>
          <p:cNvSpPr/>
          <p:nvPr/>
        </p:nvSpPr>
        <p:spPr>
          <a:xfrm>
            <a:off x="415455" y="3494252"/>
            <a:ext cx="2629935" cy="509290"/>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chemeClr val="accent1"/>
              </a:buClr>
              <a:buSzPts val="800"/>
              <a:buFont typeface="Montserrat"/>
              <a:buNone/>
            </a:pPr>
            <a:r>
              <a:rPr b="1" i="0" lang="en-IN" sz="900" u="none" cap="none" strike="noStrike">
                <a:solidFill>
                  <a:schemeClr val="lt1"/>
                </a:solidFill>
                <a:latin typeface="Open Sans"/>
                <a:ea typeface="Open Sans"/>
                <a:cs typeface="Open Sans"/>
                <a:sym typeface="Open Sans"/>
              </a:rPr>
              <a:t>Site Reliability Engineering (3)</a:t>
            </a:r>
            <a:endParaRPr b="0"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Montserrat"/>
              <a:buNone/>
            </a:pPr>
            <a:r>
              <a:rPr b="0" i="0" lang="en-IN" sz="700" u="none" cap="none" strike="noStrike">
                <a:solidFill>
                  <a:schemeClr val="lt1"/>
                </a:solidFill>
                <a:latin typeface="Open Sans"/>
                <a:ea typeface="Open Sans"/>
                <a:cs typeface="Open Sans"/>
                <a:sym typeface="Open Sans"/>
              </a:rPr>
              <a:t>Locations: Madison, Mississippi &amp; Aurora, Colorado + CA</a:t>
            </a:r>
            <a:endParaRPr b="0" i="0" sz="700" u="none" cap="none" strike="noStrike">
              <a:solidFill>
                <a:schemeClr val="lt1"/>
              </a:solidFill>
              <a:latin typeface="Open Sans"/>
              <a:ea typeface="Open Sans"/>
              <a:cs typeface="Open Sans"/>
              <a:sym typeface="Open Sans"/>
            </a:endParaRPr>
          </a:p>
        </p:txBody>
      </p:sp>
      <p:sp>
        <p:nvSpPr>
          <p:cNvPr id="172" name="Google Shape;172;p6"/>
          <p:cNvSpPr/>
          <p:nvPr/>
        </p:nvSpPr>
        <p:spPr>
          <a:xfrm>
            <a:off x="415450" y="4088324"/>
            <a:ext cx="2629935" cy="607838"/>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rPr b="1" i="0" lang="en-IN" sz="900" u="none" cap="none" strike="noStrike">
                <a:solidFill>
                  <a:schemeClr val="lt1"/>
                </a:solidFill>
                <a:latin typeface="Open Sans"/>
                <a:ea typeface="Open Sans"/>
                <a:cs typeface="Open Sans"/>
                <a:sym typeface="Open Sans"/>
              </a:rPr>
              <a:t>System Administration (2)</a:t>
            </a:r>
            <a:endParaRPr b="1"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IN" sz="700" u="none" cap="none" strike="noStrike">
                <a:solidFill>
                  <a:schemeClr val="lt1"/>
                </a:solidFill>
                <a:latin typeface="Open Sans"/>
                <a:ea typeface="Open Sans"/>
                <a:cs typeface="Open Sans"/>
                <a:sym typeface="Open Sans"/>
              </a:rPr>
              <a:t>Locations: Dublin Ireland, USA </a:t>
            </a:r>
            <a:endParaRPr b="0" i="0" sz="700" u="none" cap="none" strike="noStrike">
              <a:solidFill>
                <a:schemeClr val="lt1"/>
              </a:solidFill>
              <a:latin typeface="Open Sans"/>
              <a:ea typeface="Open Sans"/>
              <a:cs typeface="Open Sans"/>
              <a:sym typeface="Open Sans"/>
            </a:endParaRPr>
          </a:p>
        </p:txBody>
      </p:sp>
      <p:sp>
        <p:nvSpPr>
          <p:cNvPr id="173" name="Google Shape;173;p6"/>
          <p:cNvSpPr/>
          <p:nvPr/>
        </p:nvSpPr>
        <p:spPr>
          <a:xfrm>
            <a:off x="3204974" y="2207575"/>
            <a:ext cx="2629935" cy="607838"/>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rPr b="1" i="0" lang="en-IN" sz="900" u="none" cap="none" strike="noStrike">
                <a:solidFill>
                  <a:schemeClr val="lt1"/>
                </a:solidFill>
                <a:latin typeface="Open Sans"/>
                <a:ea typeface="Open Sans"/>
                <a:cs typeface="Open Sans"/>
                <a:sym typeface="Open Sans"/>
              </a:rPr>
              <a:t>CorpOps Support (5)</a:t>
            </a:r>
            <a:endParaRPr b="1"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IN" sz="700" u="none" cap="none" strike="noStrike">
                <a:solidFill>
                  <a:schemeClr val="lt1"/>
                </a:solidFill>
                <a:latin typeface="Open Sans"/>
                <a:ea typeface="Open Sans"/>
                <a:cs typeface="Open Sans"/>
                <a:sym typeface="Open Sans"/>
              </a:rPr>
              <a:t>Locations: San Francisco, Seattle, New York and Dublin Ireland</a:t>
            </a:r>
            <a:endParaRPr b="0" i="0" sz="700" u="none" cap="none" strike="noStrike">
              <a:solidFill>
                <a:schemeClr val="lt1"/>
              </a:solidFill>
              <a:latin typeface="Open Sans"/>
              <a:ea typeface="Open Sans"/>
              <a:cs typeface="Open Sans"/>
              <a:sym typeface="Open Sans"/>
            </a:endParaRPr>
          </a:p>
        </p:txBody>
      </p:sp>
      <p:sp>
        <p:nvSpPr>
          <p:cNvPr id="174" name="Google Shape;174;p6"/>
          <p:cNvSpPr/>
          <p:nvPr/>
        </p:nvSpPr>
        <p:spPr>
          <a:xfrm>
            <a:off x="3204977" y="2900180"/>
            <a:ext cx="2629935" cy="509290"/>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chemeClr val="dk1"/>
              </a:buClr>
              <a:buSzPts val="800"/>
              <a:buFont typeface="Montserrat"/>
              <a:buNone/>
            </a:pPr>
            <a:r>
              <a:rPr b="1" i="0" lang="en-IN" sz="900" u="none" cap="none" strike="noStrike">
                <a:solidFill>
                  <a:schemeClr val="lt1"/>
                </a:solidFill>
                <a:latin typeface="Open Sans"/>
                <a:ea typeface="Open Sans"/>
                <a:cs typeface="Open Sans"/>
                <a:sym typeface="Open Sans"/>
              </a:rPr>
              <a:t>Datacenter Support (2)</a:t>
            </a:r>
            <a:endParaRPr b="0"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Montserrat"/>
              <a:buNone/>
            </a:pPr>
            <a:r>
              <a:rPr b="0" i="0" lang="en-IN" sz="700" u="none" cap="none" strike="noStrike">
                <a:solidFill>
                  <a:schemeClr val="lt1"/>
                </a:solidFill>
                <a:latin typeface="Open Sans"/>
                <a:ea typeface="Open Sans"/>
                <a:cs typeface="Open Sans"/>
                <a:sym typeface="Open Sans"/>
              </a:rPr>
              <a:t>Locations: Hillsboro, OR</a:t>
            </a:r>
            <a:endParaRPr b="0" i="0" sz="7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Montserrat"/>
              <a:buNone/>
            </a:pPr>
            <a:r>
              <a:rPr b="0" i="0" lang="en-IN" sz="700" u="none" cap="none" strike="noStrike">
                <a:solidFill>
                  <a:schemeClr val="lt1"/>
                </a:solidFill>
                <a:latin typeface="Open Sans"/>
                <a:ea typeface="Open Sans"/>
                <a:cs typeface="Open Sans"/>
                <a:sym typeface="Open Sans"/>
              </a:rPr>
              <a:t>West Virginia</a:t>
            </a:r>
            <a:endParaRPr b="0" i="0" sz="700" u="none" cap="none" strike="noStrike">
              <a:solidFill>
                <a:schemeClr val="lt1"/>
              </a:solidFill>
              <a:latin typeface="Open Sans"/>
              <a:ea typeface="Open Sans"/>
              <a:cs typeface="Open Sans"/>
              <a:sym typeface="Open Sans"/>
            </a:endParaRPr>
          </a:p>
        </p:txBody>
      </p:sp>
      <p:sp>
        <p:nvSpPr>
          <p:cNvPr id="175" name="Google Shape;175;p6"/>
          <p:cNvSpPr/>
          <p:nvPr/>
        </p:nvSpPr>
        <p:spPr>
          <a:xfrm>
            <a:off x="3204977" y="3494252"/>
            <a:ext cx="2629935" cy="509290"/>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chemeClr val="dk1"/>
              </a:buClr>
              <a:buSzPts val="800"/>
              <a:buFont typeface="Montserrat"/>
              <a:buNone/>
            </a:pPr>
            <a:r>
              <a:rPr b="1" i="0" lang="en-IN" sz="900" u="none" cap="none" strike="noStrike">
                <a:solidFill>
                  <a:schemeClr val="lt1"/>
                </a:solidFill>
                <a:latin typeface="Open Sans"/>
                <a:ea typeface="Open Sans"/>
                <a:cs typeface="Open Sans"/>
                <a:sym typeface="Open Sans"/>
              </a:rPr>
              <a:t>Physical Inventory Operations (5) </a:t>
            </a:r>
            <a:endParaRPr b="1"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Montserrat"/>
              <a:buNone/>
            </a:pPr>
            <a:r>
              <a:rPr b="0" i="0" lang="en-IN" sz="700" u="none" cap="none" strike="noStrike">
                <a:solidFill>
                  <a:srgbClr val="D9D9D9"/>
                </a:solidFill>
                <a:latin typeface="Open Sans"/>
                <a:ea typeface="Open Sans"/>
                <a:cs typeface="Open Sans"/>
                <a:sym typeface="Open Sans"/>
              </a:rPr>
              <a:t>Locations: Dublin, Ireland, Maryland,  </a:t>
            </a:r>
            <a:endParaRPr b="0" i="0" sz="700" u="none" cap="none" strike="noStrike">
              <a:solidFill>
                <a:srgbClr val="D9D9D9"/>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Montserrat"/>
              <a:buNone/>
            </a:pPr>
            <a:r>
              <a:rPr b="0" i="0" lang="en-IN" sz="700" u="none" cap="none" strike="noStrike">
                <a:solidFill>
                  <a:srgbClr val="D9D9D9"/>
                </a:solidFill>
                <a:latin typeface="Open Sans"/>
                <a:ea typeface="Open Sans"/>
                <a:cs typeface="Open Sans"/>
                <a:sym typeface="Open Sans"/>
              </a:rPr>
              <a:t>San Francisco CA</a:t>
            </a:r>
            <a:endParaRPr b="0" i="0" sz="700" u="none" cap="none" strike="noStrike">
              <a:solidFill>
                <a:srgbClr val="D9D9D9"/>
              </a:solidFill>
              <a:latin typeface="Open Sans"/>
              <a:ea typeface="Open Sans"/>
              <a:cs typeface="Open Sans"/>
              <a:sym typeface="Open Sans"/>
            </a:endParaRPr>
          </a:p>
        </p:txBody>
      </p:sp>
      <p:sp>
        <p:nvSpPr>
          <p:cNvPr id="176" name="Google Shape;176;p6"/>
          <p:cNvSpPr/>
          <p:nvPr/>
        </p:nvSpPr>
        <p:spPr>
          <a:xfrm>
            <a:off x="3204977" y="4088324"/>
            <a:ext cx="2629935" cy="607838"/>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chemeClr val="accent1"/>
              </a:buClr>
              <a:buSzPts val="800"/>
              <a:buFont typeface="Montserrat"/>
              <a:buNone/>
            </a:pPr>
            <a:r>
              <a:rPr b="1" i="0" lang="en-IN" sz="900" u="none" cap="none" strike="noStrike">
                <a:solidFill>
                  <a:schemeClr val="lt1"/>
                </a:solidFill>
                <a:latin typeface="Open Sans"/>
                <a:ea typeface="Open Sans"/>
                <a:cs typeface="Open Sans"/>
                <a:sym typeface="Open Sans"/>
              </a:rPr>
              <a:t>Identity Management System Administration (2)</a:t>
            </a:r>
            <a:endParaRPr b="0"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Montserrat"/>
              <a:buNone/>
            </a:pPr>
            <a:r>
              <a:rPr b="0" i="0" lang="en-IN" sz="700" u="none" cap="none" strike="noStrike">
                <a:solidFill>
                  <a:srgbClr val="D9D9D9"/>
                </a:solidFill>
                <a:latin typeface="Open Sans"/>
                <a:ea typeface="Open Sans"/>
                <a:cs typeface="Open Sans"/>
                <a:sym typeface="Open Sans"/>
              </a:rPr>
              <a:t>Locations: Austin, TX</a:t>
            </a:r>
            <a:endParaRPr b="0" i="0" sz="700" u="none" cap="none" strike="noStrike">
              <a:solidFill>
                <a:srgbClr val="D9D9D9"/>
              </a:solidFill>
              <a:latin typeface="Open Sans"/>
              <a:ea typeface="Open Sans"/>
              <a:cs typeface="Open Sans"/>
              <a:sym typeface="Open Sans"/>
            </a:endParaRPr>
          </a:p>
        </p:txBody>
      </p:sp>
      <p:sp>
        <p:nvSpPr>
          <p:cNvPr id="177" name="Google Shape;177;p6"/>
          <p:cNvSpPr/>
          <p:nvPr/>
        </p:nvSpPr>
        <p:spPr>
          <a:xfrm>
            <a:off x="5994500" y="2207577"/>
            <a:ext cx="2799275" cy="607838"/>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None/>
            </a:pPr>
            <a:r>
              <a:rPr b="1" i="0" lang="en-IN" sz="900" u="none" cap="none" strike="noStrike">
                <a:solidFill>
                  <a:schemeClr val="lt1"/>
                </a:solidFill>
                <a:latin typeface="Open Sans"/>
                <a:ea typeface="Open Sans"/>
                <a:cs typeface="Open Sans"/>
                <a:sym typeface="Open Sans"/>
              </a:rPr>
              <a:t>AV MCS Engineering, Events, &amp; Production (8)</a:t>
            </a:r>
            <a:endParaRPr b="1"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b="0" i="0" lang="en-IN" sz="700" u="none" cap="none" strike="noStrike">
                <a:solidFill>
                  <a:schemeClr val="lt1"/>
                </a:solidFill>
                <a:latin typeface="Open Sans"/>
                <a:ea typeface="Open Sans"/>
                <a:cs typeface="Open Sans"/>
                <a:sym typeface="Open Sans"/>
              </a:rPr>
              <a:t>Locations:  San Francisco, Seattle, Austin TX, Arizona &amp; Dublin Ireland</a:t>
            </a:r>
            <a:endParaRPr b="0" i="0" sz="700" u="none" cap="none" strike="noStrike">
              <a:solidFill>
                <a:schemeClr val="lt1"/>
              </a:solidFill>
              <a:latin typeface="Open Sans"/>
              <a:ea typeface="Open Sans"/>
              <a:cs typeface="Open Sans"/>
              <a:sym typeface="Open Sans"/>
            </a:endParaRPr>
          </a:p>
        </p:txBody>
      </p:sp>
      <p:sp>
        <p:nvSpPr>
          <p:cNvPr id="178" name="Google Shape;178;p6"/>
          <p:cNvSpPr/>
          <p:nvPr/>
        </p:nvSpPr>
        <p:spPr>
          <a:xfrm>
            <a:off x="5994500" y="2900181"/>
            <a:ext cx="2799275" cy="509290"/>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chemeClr val="accent1"/>
              </a:buClr>
              <a:buSzPts val="800"/>
              <a:buFont typeface="Montserrat"/>
              <a:buNone/>
            </a:pPr>
            <a:r>
              <a:rPr b="1" i="0" lang="en-IN" sz="900" u="none" cap="none" strike="noStrike">
                <a:solidFill>
                  <a:schemeClr val="lt1"/>
                </a:solidFill>
                <a:latin typeface="Open Sans"/>
                <a:ea typeface="Open Sans"/>
                <a:cs typeface="Open Sans"/>
                <a:sym typeface="Open Sans"/>
              </a:rPr>
              <a:t>Network Engineering &amp; Automation Tooling (4)</a:t>
            </a:r>
            <a:endParaRPr b="0"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Montserrat"/>
              <a:buNone/>
            </a:pPr>
            <a:r>
              <a:rPr b="0" i="0" lang="en-IN" sz="700" u="none" cap="none" strike="noStrike">
                <a:solidFill>
                  <a:schemeClr val="lt1"/>
                </a:solidFill>
                <a:latin typeface="Open Sans"/>
                <a:ea typeface="Open Sans"/>
                <a:cs typeface="Open Sans"/>
                <a:sym typeface="Open Sans"/>
              </a:rPr>
              <a:t>Locations: Columbia, SC &amp; NJ</a:t>
            </a:r>
            <a:endParaRPr b="0" i="0" sz="700" u="none" cap="none" strike="noStrike">
              <a:solidFill>
                <a:schemeClr val="lt1"/>
              </a:solidFill>
              <a:latin typeface="Open Sans"/>
              <a:ea typeface="Open Sans"/>
              <a:cs typeface="Open Sans"/>
              <a:sym typeface="Open Sans"/>
            </a:endParaRPr>
          </a:p>
        </p:txBody>
      </p:sp>
      <p:sp>
        <p:nvSpPr>
          <p:cNvPr id="179" name="Google Shape;179;p6"/>
          <p:cNvSpPr/>
          <p:nvPr/>
        </p:nvSpPr>
        <p:spPr>
          <a:xfrm>
            <a:off x="5994500" y="3494252"/>
            <a:ext cx="2799275" cy="509290"/>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chemeClr val="accent1"/>
              </a:buClr>
              <a:buSzPts val="800"/>
              <a:buFont typeface="Montserrat"/>
              <a:buNone/>
            </a:pPr>
            <a:r>
              <a:rPr b="1" i="0" lang="en-IN" sz="900" u="none" cap="none" strike="noStrike">
                <a:solidFill>
                  <a:schemeClr val="lt1"/>
                </a:solidFill>
                <a:latin typeface="Open Sans"/>
                <a:ea typeface="Open Sans"/>
                <a:cs typeface="Open Sans"/>
                <a:sym typeface="Open Sans"/>
              </a:rPr>
              <a:t>Product Lifecycle Management (1)</a:t>
            </a:r>
            <a:endParaRPr b="0"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Montserrat"/>
              <a:buNone/>
            </a:pPr>
            <a:r>
              <a:rPr b="0" i="0" lang="en-IN" sz="700" u="none" cap="none" strike="noStrike">
                <a:solidFill>
                  <a:schemeClr val="lt1"/>
                </a:solidFill>
                <a:latin typeface="Open Sans"/>
                <a:ea typeface="Open Sans"/>
                <a:cs typeface="Open Sans"/>
                <a:sym typeface="Open Sans"/>
              </a:rPr>
              <a:t>Locations: Dallas, Georgia</a:t>
            </a:r>
            <a:endParaRPr b="0" i="0" sz="700" u="none" cap="none" strike="noStrike">
              <a:solidFill>
                <a:schemeClr val="lt1"/>
              </a:solidFill>
              <a:latin typeface="Open Sans"/>
              <a:ea typeface="Open Sans"/>
              <a:cs typeface="Open Sans"/>
              <a:sym typeface="Open Sans"/>
            </a:endParaRPr>
          </a:p>
        </p:txBody>
      </p:sp>
      <p:sp>
        <p:nvSpPr>
          <p:cNvPr id="180" name="Google Shape;180;p6"/>
          <p:cNvSpPr/>
          <p:nvPr/>
        </p:nvSpPr>
        <p:spPr>
          <a:xfrm>
            <a:off x="5994500" y="4088324"/>
            <a:ext cx="2799275" cy="607838"/>
          </a:xfrm>
          <a:prstGeom prst="roundRect">
            <a:avLst>
              <a:gd fmla="val 0" name="adj"/>
            </a:avLst>
          </a:prstGeom>
          <a:solidFill>
            <a:srgbClr val="211963">
              <a:alpha val="94901"/>
            </a:srgbClr>
          </a:solidFill>
          <a:ln>
            <a:noFill/>
          </a:ln>
        </p:spPr>
        <p:txBody>
          <a:bodyPr anchorCtr="0" anchor="ctr" bIns="25700" lIns="51425" spcFirstLastPara="1" rIns="51425" wrap="square" tIns="25700">
            <a:noAutofit/>
          </a:bodyPr>
          <a:lstStyle/>
          <a:p>
            <a:pPr indent="0" lvl="0" marL="0" marR="0" rtl="0" algn="ctr">
              <a:lnSpc>
                <a:spcPct val="100000"/>
              </a:lnSpc>
              <a:spcBef>
                <a:spcPts val="0"/>
              </a:spcBef>
              <a:spcAft>
                <a:spcPts val="0"/>
              </a:spcAft>
              <a:buClr>
                <a:schemeClr val="accent1"/>
              </a:buClr>
              <a:buSzPts val="800"/>
              <a:buFont typeface="Montserrat"/>
              <a:buNone/>
            </a:pPr>
            <a:r>
              <a:rPr b="1" i="0" lang="en-IN" sz="900" u="none" cap="none" strike="noStrike">
                <a:solidFill>
                  <a:schemeClr val="lt1"/>
                </a:solidFill>
                <a:latin typeface="Open Sans"/>
                <a:ea typeface="Open Sans"/>
                <a:cs typeface="Open Sans"/>
                <a:sym typeface="Open Sans"/>
              </a:rPr>
              <a:t>Knowledge Management (1)</a:t>
            </a:r>
            <a:endParaRPr b="0" i="0" sz="9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Montserrat"/>
              <a:buNone/>
            </a:pPr>
            <a:r>
              <a:rPr b="0" i="0" lang="en-IN" sz="700" u="none" cap="none" strike="noStrike">
                <a:solidFill>
                  <a:schemeClr val="lt1"/>
                </a:solidFill>
                <a:latin typeface="Open Sans"/>
                <a:ea typeface="Open Sans"/>
                <a:cs typeface="Open Sans"/>
                <a:sym typeface="Open Sans"/>
              </a:rPr>
              <a:t>Locations: Orlando, FL</a:t>
            </a:r>
            <a:endParaRPr b="0" i="0" sz="700" u="none" cap="none" strike="noStrike">
              <a:solidFill>
                <a:schemeClr val="lt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7"/>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ASTREYA @ DROPBOX</a:t>
            </a:r>
            <a:endParaRPr/>
          </a:p>
        </p:txBody>
      </p:sp>
      <p:sp>
        <p:nvSpPr>
          <p:cNvPr id="186" name="Google Shape;186;p7"/>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Our Engagement Timeline</a:t>
            </a:r>
            <a:endParaRPr/>
          </a:p>
        </p:txBody>
      </p:sp>
      <p:cxnSp>
        <p:nvCxnSpPr>
          <p:cNvPr id="187" name="Google Shape;187;p7"/>
          <p:cNvCxnSpPr/>
          <p:nvPr/>
        </p:nvCxnSpPr>
        <p:spPr>
          <a:xfrm flipH="1">
            <a:off x="779963" y="1128778"/>
            <a:ext cx="1500" cy="1657200"/>
          </a:xfrm>
          <a:prstGeom prst="straightConnector1">
            <a:avLst/>
          </a:prstGeom>
          <a:noFill/>
          <a:ln cap="flat" cmpd="sng" w="9525">
            <a:solidFill>
              <a:srgbClr val="BFBFBF"/>
            </a:solidFill>
            <a:prstDash val="solid"/>
            <a:miter lim="800000"/>
            <a:headEnd len="med" w="med" type="diamond"/>
            <a:tailEnd len="med" w="med" type="diamond"/>
          </a:ln>
        </p:spPr>
      </p:cxnSp>
      <p:sp>
        <p:nvSpPr>
          <p:cNvPr id="188" name="Google Shape;188;p7"/>
          <p:cNvSpPr/>
          <p:nvPr/>
        </p:nvSpPr>
        <p:spPr>
          <a:xfrm>
            <a:off x="1910063" y="2596950"/>
            <a:ext cx="6819300" cy="435900"/>
          </a:xfrm>
          <a:prstGeom prst="roundRect">
            <a:avLst>
              <a:gd fmla="val 50000" name="adj"/>
            </a:avLst>
          </a:prstGeom>
          <a:solidFill>
            <a:srgbClr val="21196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
        <p:nvSpPr>
          <p:cNvPr id="189" name="Google Shape;189;p7"/>
          <p:cNvSpPr/>
          <p:nvPr/>
        </p:nvSpPr>
        <p:spPr>
          <a:xfrm>
            <a:off x="408078" y="2591844"/>
            <a:ext cx="2563800" cy="435900"/>
          </a:xfrm>
          <a:prstGeom prst="roundRect">
            <a:avLst>
              <a:gd fmla="val 50000" name="adj"/>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sp>
        <p:nvSpPr>
          <p:cNvPr id="190" name="Google Shape;190;p7"/>
          <p:cNvSpPr txBox="1"/>
          <p:nvPr/>
        </p:nvSpPr>
        <p:spPr>
          <a:xfrm>
            <a:off x="825932" y="980047"/>
            <a:ext cx="1816605" cy="16299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None/>
            </a:pPr>
            <a:r>
              <a:rPr b="1" i="0" lang="en-IN" sz="1100" u="none" cap="none" strike="noStrike">
                <a:solidFill>
                  <a:srgbClr val="0A3F47"/>
                </a:solidFill>
                <a:latin typeface="Montserrat"/>
                <a:ea typeface="Montserrat"/>
                <a:cs typeface="Montserrat"/>
                <a:sym typeface="Montserrat"/>
              </a:rPr>
              <a:t>2021</a:t>
            </a:r>
            <a:r>
              <a:rPr b="1" i="0" lang="en-IN" sz="1200" u="none" cap="none" strike="noStrike">
                <a:solidFill>
                  <a:schemeClr val="dk1"/>
                </a:solidFill>
                <a:latin typeface="Montserrat"/>
                <a:ea typeface="Montserrat"/>
                <a:cs typeface="Montserrat"/>
                <a:sym typeface="Montserrat"/>
              </a:rPr>
              <a:t> </a:t>
            </a:r>
            <a:r>
              <a:rPr b="0" i="0" lang="en-IN" sz="900" u="none" cap="none" strike="noStrike">
                <a:solidFill>
                  <a:schemeClr val="dk1"/>
                </a:solidFill>
                <a:latin typeface="Montserrat"/>
                <a:ea typeface="Montserrat"/>
                <a:cs typeface="Montserrat"/>
                <a:sym typeface="Montserrat"/>
              </a:rPr>
              <a:t>(“</a:t>
            </a:r>
            <a:r>
              <a:rPr b="1" i="0" lang="en-IN" sz="900" u="none" cap="none" strike="noStrike">
                <a:solidFill>
                  <a:schemeClr val="dk1"/>
                </a:solidFill>
                <a:latin typeface="Montserrat"/>
                <a:ea typeface="Montserrat"/>
                <a:cs typeface="Montserrat"/>
                <a:sym typeface="Montserrat"/>
              </a:rPr>
              <a:t>VIRTUAL FIRST</a:t>
            </a:r>
            <a:r>
              <a:rPr b="0" i="0" lang="en-IN" sz="900" u="none" cap="none" strike="noStrike">
                <a:solidFill>
                  <a:schemeClr val="dk1"/>
                </a:solidFill>
                <a:latin typeface="Montserrat"/>
                <a:ea typeface="Montserrat"/>
                <a:cs typeface="Montserrat"/>
                <a:sym typeface="Montserrat"/>
              </a:rPr>
              <a:t>”)</a:t>
            </a:r>
            <a:endParaRPr/>
          </a:p>
          <a:p>
            <a:pPr indent="0" lvl="0" marL="0" marR="0" rtl="0" algn="l">
              <a:lnSpc>
                <a:spcPct val="110000"/>
              </a:lnSpc>
              <a:spcBef>
                <a:spcPts val="0"/>
              </a:spcBef>
              <a:spcAft>
                <a:spcPts val="0"/>
              </a:spcAft>
              <a:buNone/>
            </a:pPr>
            <a:r>
              <a:t/>
            </a:r>
            <a:endParaRPr b="0" i="0" sz="900" u="none" cap="none" strike="noStrike">
              <a:solidFill>
                <a:schemeClr val="dk1"/>
              </a:solidFill>
              <a:latin typeface="Montserrat"/>
              <a:ea typeface="Montserrat"/>
              <a:cs typeface="Montserrat"/>
              <a:sym typeface="Montserrat"/>
            </a:endParaRPr>
          </a:p>
          <a:p>
            <a:pPr indent="-171450" lvl="0" marL="171450" marR="0" rtl="0" algn="l">
              <a:lnSpc>
                <a:spcPct val="110000"/>
              </a:lnSpc>
              <a:spcBef>
                <a:spcPts val="0"/>
              </a:spcBef>
              <a:spcAft>
                <a:spcPts val="0"/>
              </a:spcAft>
              <a:buClr>
                <a:srgbClr val="7F7F7F"/>
              </a:buClr>
              <a:buSzPts val="1200"/>
              <a:buFont typeface="Noto Sans Symbols"/>
              <a:buChar char="▪"/>
            </a:pPr>
            <a:r>
              <a:rPr b="1" i="0" lang="en-IN" sz="900" u="none" cap="none" strike="noStrike">
                <a:solidFill>
                  <a:schemeClr val="dk1"/>
                </a:solidFill>
                <a:latin typeface="Montserrat"/>
                <a:ea typeface="Montserrat"/>
                <a:cs typeface="Montserrat"/>
                <a:sym typeface="Montserrat"/>
              </a:rPr>
              <a:t>CorpOps</a:t>
            </a:r>
            <a:r>
              <a:rPr b="0" i="0" lang="en-IN" sz="900" u="none" cap="none" strike="noStrike">
                <a:solidFill>
                  <a:schemeClr val="dk1"/>
                </a:solidFill>
                <a:latin typeface="Montserrat"/>
                <a:ea typeface="Montserrat"/>
                <a:cs typeface="Montserrat"/>
                <a:sym typeface="Montserrat"/>
              </a:rPr>
              <a:t> Support transitioned</a:t>
            </a:r>
            <a:endParaRPr b="0" i="0" sz="900" u="none" cap="none" strike="noStrike">
              <a:solidFill>
                <a:srgbClr val="000000"/>
              </a:solidFill>
              <a:latin typeface="Arial"/>
              <a:ea typeface="Arial"/>
              <a:cs typeface="Arial"/>
              <a:sym typeface="Arial"/>
            </a:endParaRPr>
          </a:p>
          <a:p>
            <a:pPr indent="-171450" lvl="0" marL="171450" marR="0" rtl="0" algn="l">
              <a:lnSpc>
                <a:spcPct val="110000"/>
              </a:lnSpc>
              <a:spcBef>
                <a:spcPts val="0"/>
              </a:spcBef>
              <a:spcAft>
                <a:spcPts val="0"/>
              </a:spcAft>
              <a:buClr>
                <a:srgbClr val="7F7F7F"/>
              </a:buClr>
              <a:buSzPts val="1200"/>
              <a:buFont typeface="Noto Sans Symbols"/>
              <a:buChar char="▪"/>
            </a:pPr>
            <a:r>
              <a:rPr b="1" i="0" lang="en-IN" sz="900" u="none" cap="none" strike="noStrike">
                <a:solidFill>
                  <a:schemeClr val="dk1"/>
                </a:solidFill>
                <a:latin typeface="Montserrat"/>
                <a:ea typeface="Montserrat"/>
                <a:cs typeface="Montserrat"/>
                <a:sym typeface="Montserrat"/>
              </a:rPr>
              <a:t>DropStop</a:t>
            </a:r>
            <a:r>
              <a:rPr b="0" i="0" lang="en-IN" sz="900" u="none" cap="none" strike="noStrike">
                <a:solidFill>
                  <a:schemeClr val="dk1"/>
                </a:solidFill>
                <a:latin typeface="Montserrat"/>
                <a:ea typeface="Montserrat"/>
                <a:cs typeface="Montserrat"/>
                <a:sym typeface="Montserrat"/>
              </a:rPr>
              <a:t> Managed Services announced</a:t>
            </a:r>
            <a:endParaRPr b="0" i="0" sz="900" u="none" cap="none" strike="noStrike">
              <a:solidFill>
                <a:schemeClr val="dk1"/>
              </a:solidFill>
              <a:latin typeface="Montserrat"/>
              <a:ea typeface="Montserrat"/>
              <a:cs typeface="Montserrat"/>
              <a:sym typeface="Montserrat"/>
            </a:endParaRPr>
          </a:p>
          <a:p>
            <a:pPr indent="-171450" lvl="0" marL="171450" marR="0" rtl="0" algn="l">
              <a:lnSpc>
                <a:spcPct val="110000"/>
              </a:lnSpc>
              <a:spcBef>
                <a:spcPts val="0"/>
              </a:spcBef>
              <a:spcAft>
                <a:spcPts val="0"/>
              </a:spcAft>
              <a:buClr>
                <a:srgbClr val="7F7F7F"/>
              </a:buClr>
              <a:buSzPts val="1200"/>
              <a:buFont typeface="Noto Sans Symbols"/>
              <a:buChar char="▪"/>
            </a:pPr>
            <a:r>
              <a:rPr b="1" i="0" lang="en-IN" sz="900" u="none" cap="none" strike="noStrike">
                <a:solidFill>
                  <a:schemeClr val="dk1"/>
                </a:solidFill>
                <a:latin typeface="Montserrat"/>
                <a:ea typeface="Montserrat"/>
                <a:cs typeface="Montserrat"/>
                <a:sym typeface="Montserrat"/>
              </a:rPr>
              <a:t>AV </a:t>
            </a:r>
            <a:r>
              <a:rPr b="0" i="0" lang="en-IN" sz="900" u="none" cap="none" strike="noStrike">
                <a:solidFill>
                  <a:schemeClr val="dk1"/>
                </a:solidFill>
                <a:latin typeface="Montserrat"/>
                <a:ea typeface="Montserrat"/>
                <a:cs typeface="Montserrat"/>
                <a:sym typeface="Montserrat"/>
              </a:rPr>
              <a:t>Managed Services </a:t>
            </a:r>
            <a:endParaRPr/>
          </a:p>
          <a:p>
            <a:pPr indent="-171450" lvl="0" marL="171450" marR="0" rtl="0" algn="l">
              <a:lnSpc>
                <a:spcPct val="110000"/>
              </a:lnSpc>
              <a:spcBef>
                <a:spcPts val="0"/>
              </a:spcBef>
              <a:spcAft>
                <a:spcPts val="0"/>
              </a:spcAft>
              <a:buClr>
                <a:srgbClr val="7F7F7F"/>
              </a:buClr>
              <a:buSzPts val="1200"/>
              <a:buFont typeface="Noto Sans Symbols"/>
              <a:buChar char="▪"/>
            </a:pPr>
            <a:r>
              <a:rPr b="0" i="0" lang="en-IN" sz="900" u="none" cap="none" strike="noStrike">
                <a:solidFill>
                  <a:schemeClr val="dk1"/>
                </a:solidFill>
                <a:latin typeface="Montserrat"/>
                <a:ea typeface="Montserrat"/>
                <a:cs typeface="Montserrat"/>
                <a:sym typeface="Montserrat"/>
              </a:rPr>
              <a:t>Introduced </a:t>
            </a:r>
            <a:r>
              <a:rPr b="1" i="0" lang="en-IN" sz="900" u="none" cap="none" strike="noStrike">
                <a:solidFill>
                  <a:schemeClr val="dk1"/>
                </a:solidFill>
                <a:latin typeface="Montserrat"/>
                <a:ea typeface="Montserrat"/>
                <a:cs typeface="Montserrat"/>
                <a:sym typeface="Montserrat"/>
              </a:rPr>
              <a:t>Network / Software Automation</a:t>
            </a:r>
            <a:r>
              <a:rPr b="0" i="0" lang="en-IN" sz="900" u="none" cap="none" strike="noStrike">
                <a:solidFill>
                  <a:schemeClr val="dk1"/>
                </a:solidFill>
                <a:latin typeface="Montserrat"/>
                <a:ea typeface="Montserrat"/>
                <a:cs typeface="Montserrat"/>
                <a:sym typeface="Montserrat"/>
              </a:rPr>
              <a:t> &amp; Engineering</a:t>
            </a:r>
            <a:endParaRPr b="0" i="0" sz="900" u="none" cap="none" strike="noStrike">
              <a:solidFill>
                <a:schemeClr val="dk1"/>
              </a:solidFill>
              <a:latin typeface="Arial"/>
              <a:ea typeface="Arial"/>
              <a:cs typeface="Arial"/>
              <a:sym typeface="Arial"/>
            </a:endParaRPr>
          </a:p>
          <a:p>
            <a:pPr indent="0" lvl="0" marL="0" marR="0" rtl="0" algn="l">
              <a:lnSpc>
                <a:spcPct val="110000"/>
              </a:lnSpc>
              <a:spcBef>
                <a:spcPts val="0"/>
              </a:spcBef>
              <a:spcAft>
                <a:spcPts val="0"/>
              </a:spcAft>
              <a:buClr>
                <a:srgbClr val="7F7F7F"/>
              </a:buClr>
              <a:buSzPts val="1200"/>
              <a:buFont typeface="Noto Sans Symbols"/>
              <a:buNone/>
            </a:pPr>
            <a:r>
              <a:t/>
            </a:r>
            <a:endParaRPr b="0" i="0" sz="900" u="none" cap="none" strike="noStrike">
              <a:solidFill>
                <a:schemeClr val="dk1"/>
              </a:solidFill>
              <a:latin typeface="Montserrat"/>
              <a:ea typeface="Montserrat"/>
              <a:cs typeface="Montserrat"/>
              <a:sym typeface="Montserrat"/>
            </a:endParaRPr>
          </a:p>
        </p:txBody>
      </p:sp>
      <p:sp>
        <p:nvSpPr>
          <p:cNvPr id="191" name="Google Shape;191;p7"/>
          <p:cNvSpPr txBox="1"/>
          <p:nvPr/>
        </p:nvSpPr>
        <p:spPr>
          <a:xfrm>
            <a:off x="931668" y="2662777"/>
            <a:ext cx="1298025" cy="284663"/>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chemeClr val="lt1"/>
                </a:solidFill>
                <a:latin typeface="Montserrat"/>
                <a:ea typeface="Montserrat"/>
                <a:cs typeface="Montserrat"/>
                <a:sym typeface="Montserrat"/>
              </a:rPr>
              <a:t>2021 - 2022</a:t>
            </a:r>
            <a:endParaRPr b="0" i="0" sz="1400" u="none" cap="none" strike="noStrike">
              <a:solidFill>
                <a:schemeClr val="lt1"/>
              </a:solidFill>
              <a:latin typeface="Montserrat"/>
              <a:ea typeface="Montserrat"/>
              <a:cs typeface="Montserrat"/>
              <a:sym typeface="Montserrat"/>
            </a:endParaRPr>
          </a:p>
        </p:txBody>
      </p:sp>
      <p:sp>
        <p:nvSpPr>
          <p:cNvPr id="192" name="Google Shape;192;p7"/>
          <p:cNvSpPr txBox="1"/>
          <p:nvPr/>
        </p:nvSpPr>
        <p:spPr>
          <a:xfrm>
            <a:off x="5149818" y="2672552"/>
            <a:ext cx="786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IN" sz="1400" u="none" cap="none" strike="noStrike">
                <a:solidFill>
                  <a:schemeClr val="lt1"/>
                </a:solidFill>
                <a:latin typeface="Montserrat"/>
                <a:ea typeface="Montserrat"/>
                <a:cs typeface="Montserrat"/>
                <a:sym typeface="Montserrat"/>
              </a:rPr>
              <a:t>2023</a:t>
            </a:r>
            <a:endParaRPr b="0" i="0" sz="1400" u="none" cap="none" strike="noStrike">
              <a:solidFill>
                <a:schemeClr val="lt1"/>
              </a:solidFill>
              <a:latin typeface="Montserrat"/>
              <a:ea typeface="Montserrat"/>
              <a:cs typeface="Montserrat"/>
              <a:sym typeface="Montserrat"/>
            </a:endParaRPr>
          </a:p>
        </p:txBody>
      </p:sp>
      <p:sp>
        <p:nvSpPr>
          <p:cNvPr id="193" name="Google Shape;193;p7"/>
          <p:cNvSpPr txBox="1"/>
          <p:nvPr/>
        </p:nvSpPr>
        <p:spPr>
          <a:xfrm>
            <a:off x="132253" y="3028450"/>
            <a:ext cx="1484100" cy="1003500"/>
          </a:xfrm>
          <a:prstGeom prst="rect">
            <a:avLst/>
          </a:prstGeom>
          <a:noFill/>
          <a:ln>
            <a:noFill/>
          </a:ln>
        </p:spPr>
        <p:txBody>
          <a:bodyPr anchorCtr="0" anchor="t" bIns="34275" lIns="68575" spcFirstLastPara="1" rIns="68575" wrap="square" tIns="34275">
            <a:spAutoFit/>
          </a:bodyPr>
          <a:lstStyle/>
          <a:p>
            <a:pPr indent="0" lvl="0" marL="0" marR="0" rtl="0" algn="r">
              <a:lnSpc>
                <a:spcPct val="110000"/>
              </a:lnSpc>
              <a:spcBef>
                <a:spcPts val="0"/>
              </a:spcBef>
              <a:spcAft>
                <a:spcPts val="0"/>
              </a:spcAft>
              <a:buClr>
                <a:srgbClr val="7F7F7F"/>
              </a:buClr>
              <a:buSzPts val="1200"/>
              <a:buFont typeface="Noto Sans Symbols"/>
              <a:buNone/>
            </a:pPr>
            <a:r>
              <a:rPr b="1" i="0" lang="en-IN" sz="1100" u="none" cap="none" strike="noStrike">
                <a:solidFill>
                  <a:srgbClr val="0A3F47"/>
                </a:solidFill>
                <a:latin typeface="Montserrat"/>
                <a:ea typeface="Montserrat"/>
                <a:cs typeface="Montserrat"/>
                <a:sym typeface="Montserrat"/>
              </a:rPr>
              <a:t>2022</a:t>
            </a:r>
            <a:br>
              <a:rPr b="0" i="0" lang="en-IN" sz="900" u="none" cap="none" strike="noStrike">
                <a:solidFill>
                  <a:srgbClr val="0A3F47"/>
                </a:solidFill>
                <a:latin typeface="Montserrat"/>
                <a:ea typeface="Montserrat"/>
                <a:cs typeface="Montserrat"/>
                <a:sym typeface="Montserrat"/>
              </a:rPr>
            </a:br>
            <a:r>
              <a:rPr b="1" i="0" lang="en-IN" sz="900" u="none" cap="none" strike="noStrike">
                <a:solidFill>
                  <a:schemeClr val="dk1"/>
                </a:solidFill>
                <a:latin typeface="Montserrat"/>
                <a:ea typeface="Montserrat"/>
                <a:cs typeface="Montserrat"/>
                <a:sym typeface="Montserrat"/>
              </a:rPr>
              <a:t>Blackbox Event</a:t>
            </a:r>
            <a:r>
              <a:rPr b="0" i="0" lang="en-IN" sz="900" u="none" cap="none" strike="noStrike">
                <a:solidFill>
                  <a:schemeClr val="dk1"/>
                </a:solidFill>
                <a:latin typeface="Montserrat"/>
                <a:ea typeface="Montserrat"/>
                <a:cs typeface="Montserrat"/>
                <a:sym typeface="Montserrat"/>
              </a:rPr>
              <a:t> Support and Managed Service awarded, producing internal events for Dropbox</a:t>
            </a:r>
            <a:endParaRPr b="0" i="0" sz="900" u="none" cap="none" strike="noStrike">
              <a:solidFill>
                <a:srgbClr val="000000"/>
              </a:solidFill>
              <a:latin typeface="Montserrat"/>
              <a:ea typeface="Montserrat"/>
              <a:cs typeface="Montserrat"/>
              <a:sym typeface="Montserrat"/>
            </a:endParaRPr>
          </a:p>
        </p:txBody>
      </p:sp>
      <p:cxnSp>
        <p:nvCxnSpPr>
          <p:cNvPr id="194" name="Google Shape;194;p7"/>
          <p:cNvCxnSpPr/>
          <p:nvPr/>
        </p:nvCxnSpPr>
        <p:spPr>
          <a:xfrm>
            <a:off x="1647460" y="2990098"/>
            <a:ext cx="0" cy="761700"/>
          </a:xfrm>
          <a:prstGeom prst="straightConnector1">
            <a:avLst/>
          </a:prstGeom>
          <a:noFill/>
          <a:ln cap="flat" cmpd="sng" w="9525">
            <a:solidFill>
              <a:srgbClr val="BFBFBF"/>
            </a:solidFill>
            <a:prstDash val="solid"/>
            <a:miter lim="800000"/>
            <a:headEnd len="med" w="med" type="diamond"/>
            <a:tailEnd len="med" w="med" type="diamond"/>
          </a:ln>
        </p:spPr>
      </p:cxnSp>
      <p:sp>
        <p:nvSpPr>
          <p:cNvPr id="195" name="Google Shape;195;p7"/>
          <p:cNvSpPr txBox="1"/>
          <p:nvPr/>
        </p:nvSpPr>
        <p:spPr>
          <a:xfrm>
            <a:off x="2720700" y="1019371"/>
            <a:ext cx="1341900" cy="13083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Clr>
                <a:srgbClr val="7F7F7F"/>
              </a:buClr>
              <a:buSzPts val="1200"/>
              <a:buFont typeface="Noto Sans Symbols"/>
              <a:buNone/>
            </a:pPr>
            <a:r>
              <a:rPr b="1" i="0" lang="en-IN" sz="1100" u="none" cap="none" strike="noStrike">
                <a:solidFill>
                  <a:srgbClr val="0A3F47"/>
                </a:solidFill>
                <a:latin typeface="Montserrat"/>
                <a:ea typeface="Montserrat"/>
                <a:cs typeface="Montserrat"/>
                <a:sym typeface="Montserrat"/>
              </a:rPr>
              <a:t>Apr</a:t>
            </a:r>
            <a:br>
              <a:rPr b="0" i="0" lang="en-IN" sz="900" u="none" cap="none" strike="noStrike">
                <a:solidFill>
                  <a:schemeClr val="dk1"/>
                </a:solidFill>
                <a:latin typeface="Montserrat"/>
                <a:ea typeface="Montserrat"/>
                <a:cs typeface="Montserrat"/>
                <a:sym typeface="Montserrat"/>
              </a:rPr>
            </a:br>
            <a:r>
              <a:rPr b="0" i="0" lang="en-IN" sz="900" u="none" cap="none" strike="noStrike">
                <a:solidFill>
                  <a:schemeClr val="dk1"/>
                </a:solidFill>
                <a:latin typeface="Montserrat"/>
                <a:ea typeface="Montserrat"/>
                <a:cs typeface="Montserrat"/>
                <a:sym typeface="Montserrat"/>
              </a:rPr>
              <a:t>Dropbox reduction in force - </a:t>
            </a:r>
            <a:r>
              <a:rPr b="1" i="0" lang="en-IN" sz="900" u="none" cap="none" strike="noStrike">
                <a:solidFill>
                  <a:schemeClr val="dk1"/>
                </a:solidFill>
                <a:latin typeface="Montserrat"/>
                <a:ea typeface="Montserrat"/>
                <a:cs typeface="Montserrat"/>
                <a:sym typeface="Montserrat"/>
              </a:rPr>
              <a:t>Apollo</a:t>
            </a:r>
            <a:r>
              <a:rPr b="0" i="0" lang="en-IN" sz="900" u="none" cap="none" strike="noStrike">
                <a:solidFill>
                  <a:schemeClr val="dk1"/>
                </a:solidFill>
                <a:latin typeface="Montserrat"/>
                <a:ea typeface="Montserrat"/>
                <a:cs typeface="Montserrat"/>
                <a:sym typeface="Montserrat"/>
              </a:rPr>
              <a:t> completed with </a:t>
            </a:r>
            <a:r>
              <a:rPr b="1" i="0" lang="en-IN" sz="900" u="none" cap="none" strike="noStrike">
                <a:solidFill>
                  <a:schemeClr val="dk1"/>
                </a:solidFill>
                <a:latin typeface="Montserrat"/>
                <a:ea typeface="Montserrat"/>
                <a:cs typeface="Montserrat"/>
                <a:sym typeface="Montserrat"/>
              </a:rPr>
              <a:t>minimal interruptions</a:t>
            </a:r>
            <a:r>
              <a:rPr b="0" i="0" lang="en-IN" sz="900" u="none" cap="none" strike="noStrike">
                <a:solidFill>
                  <a:schemeClr val="dk1"/>
                </a:solidFill>
                <a:latin typeface="Montserrat"/>
                <a:ea typeface="Montserrat"/>
                <a:cs typeface="Montserrat"/>
                <a:sym typeface="Montserrat"/>
              </a:rPr>
              <a:t> to infrastructure</a:t>
            </a:r>
            <a:endParaRPr b="1" i="0" sz="1100" u="none" cap="none" strike="noStrike">
              <a:solidFill>
                <a:srgbClr val="0A3F47"/>
              </a:solidFill>
              <a:latin typeface="Montserrat"/>
              <a:ea typeface="Montserrat"/>
              <a:cs typeface="Montserrat"/>
              <a:sym typeface="Montserrat"/>
            </a:endParaRPr>
          </a:p>
        </p:txBody>
      </p:sp>
      <p:sp>
        <p:nvSpPr>
          <p:cNvPr id="196" name="Google Shape;196;p7"/>
          <p:cNvSpPr/>
          <p:nvPr/>
        </p:nvSpPr>
        <p:spPr>
          <a:xfrm>
            <a:off x="737011" y="2566020"/>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 name="Google Shape;197;p7"/>
          <p:cNvSpPr/>
          <p:nvPr/>
        </p:nvSpPr>
        <p:spPr>
          <a:xfrm>
            <a:off x="1593391" y="2957893"/>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98" name="Google Shape;198;p7"/>
          <p:cNvCxnSpPr/>
          <p:nvPr/>
        </p:nvCxnSpPr>
        <p:spPr>
          <a:xfrm>
            <a:off x="3392785" y="3006110"/>
            <a:ext cx="0" cy="761700"/>
          </a:xfrm>
          <a:prstGeom prst="straightConnector1">
            <a:avLst/>
          </a:prstGeom>
          <a:noFill/>
          <a:ln cap="flat" cmpd="sng" w="9525">
            <a:solidFill>
              <a:srgbClr val="BFBFBF"/>
            </a:solidFill>
            <a:prstDash val="solid"/>
            <a:miter lim="800000"/>
            <a:headEnd len="med" w="med" type="diamond"/>
            <a:tailEnd len="med" w="med" type="diamond"/>
          </a:ln>
        </p:spPr>
      </p:cxnSp>
      <p:sp>
        <p:nvSpPr>
          <p:cNvPr id="199" name="Google Shape;199;p7"/>
          <p:cNvSpPr/>
          <p:nvPr/>
        </p:nvSpPr>
        <p:spPr>
          <a:xfrm>
            <a:off x="3339541" y="2973981"/>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 name="Google Shape;200;p7"/>
          <p:cNvSpPr txBox="1"/>
          <p:nvPr/>
        </p:nvSpPr>
        <p:spPr>
          <a:xfrm>
            <a:off x="1824401" y="3028450"/>
            <a:ext cx="1422000" cy="1460700"/>
          </a:xfrm>
          <a:prstGeom prst="rect">
            <a:avLst/>
          </a:prstGeom>
          <a:noFill/>
          <a:ln>
            <a:noFill/>
          </a:ln>
        </p:spPr>
        <p:txBody>
          <a:bodyPr anchorCtr="0" anchor="t" bIns="34275" lIns="68575" spcFirstLastPara="1" rIns="68575" wrap="square" tIns="34275">
            <a:spAutoFit/>
          </a:bodyPr>
          <a:lstStyle/>
          <a:p>
            <a:pPr indent="0" lvl="0" marL="0" marR="0" rtl="0" algn="r">
              <a:lnSpc>
                <a:spcPct val="110000"/>
              </a:lnSpc>
              <a:spcBef>
                <a:spcPts val="0"/>
              </a:spcBef>
              <a:spcAft>
                <a:spcPts val="0"/>
              </a:spcAft>
              <a:buClr>
                <a:srgbClr val="7F7F7F"/>
              </a:buClr>
              <a:buSzPts val="1200"/>
              <a:buFont typeface="Noto Sans Symbols"/>
              <a:buNone/>
            </a:pPr>
            <a:r>
              <a:rPr b="1" i="0" lang="en-IN" sz="1100" u="none" cap="none" strike="noStrike">
                <a:solidFill>
                  <a:srgbClr val="0A3F47"/>
                </a:solidFill>
                <a:latin typeface="Montserrat"/>
                <a:ea typeface="Montserrat"/>
                <a:cs typeface="Montserrat"/>
                <a:sym typeface="Montserrat"/>
              </a:rPr>
              <a:t>May</a:t>
            </a:r>
            <a:r>
              <a:rPr b="0" i="0" lang="en-IN" sz="900" u="none" cap="none" strike="noStrike">
                <a:solidFill>
                  <a:schemeClr val="dk1"/>
                </a:solidFill>
                <a:latin typeface="Montserrat"/>
                <a:ea typeface="Montserrat"/>
                <a:cs typeface="Montserrat"/>
                <a:sym typeface="Montserrat"/>
              </a:rPr>
              <a:t> </a:t>
            </a:r>
            <a:r>
              <a:rPr b="1" i="0" lang="en-IN" sz="900" u="none" cap="none" strike="noStrike">
                <a:solidFill>
                  <a:schemeClr val="dk1"/>
                </a:solidFill>
                <a:latin typeface="Montserrat"/>
                <a:ea typeface="Montserrat"/>
                <a:cs typeface="Montserrat"/>
                <a:sym typeface="Montserrat"/>
              </a:rPr>
              <a:t>launched MAX</a:t>
            </a:r>
            <a:r>
              <a:rPr b="0" i="0" lang="en-IN" sz="900" u="none" cap="none" strike="noStrike">
                <a:solidFill>
                  <a:schemeClr val="dk1"/>
                </a:solidFill>
                <a:latin typeface="Montserrat"/>
                <a:ea typeface="Montserrat"/>
                <a:cs typeface="Montserrat"/>
                <a:sym typeface="Montserrat"/>
              </a:rPr>
              <a:t>, </a:t>
            </a:r>
            <a:r>
              <a:rPr b="1" i="0" lang="en-IN" sz="900" u="none" cap="none" strike="noStrike">
                <a:solidFill>
                  <a:schemeClr val="dk1"/>
                </a:solidFill>
                <a:latin typeface="Montserrat"/>
                <a:ea typeface="Montserrat"/>
                <a:cs typeface="Montserrat"/>
                <a:sym typeface="Montserrat"/>
              </a:rPr>
              <a:t>AI support requests, </a:t>
            </a:r>
            <a:r>
              <a:rPr b="0" i="0" lang="en-IN" sz="900" u="none" cap="none" strike="noStrike">
                <a:solidFill>
                  <a:schemeClr val="dk1"/>
                </a:solidFill>
                <a:latin typeface="Montserrat"/>
                <a:ea typeface="Montserrat"/>
                <a:cs typeface="Montserrat"/>
                <a:sym typeface="Montserrat"/>
              </a:rPr>
              <a:t>including password resets, software installations, troubleshooting, and more.  We </a:t>
            </a:r>
            <a:r>
              <a:rPr b="1" i="0" lang="en-IN" sz="900" u="none" cap="none" strike="noStrike">
                <a:solidFill>
                  <a:schemeClr val="dk1"/>
                </a:solidFill>
                <a:latin typeface="Montserrat"/>
                <a:ea typeface="Montserrat"/>
                <a:cs typeface="Montserrat"/>
                <a:sym typeface="Montserrat"/>
              </a:rPr>
              <a:t>supported</a:t>
            </a:r>
            <a:r>
              <a:rPr b="0" i="0" lang="en-IN" sz="900" u="none" cap="none" strike="noStrike">
                <a:solidFill>
                  <a:schemeClr val="dk1"/>
                </a:solidFill>
                <a:latin typeface="Montserrat"/>
                <a:ea typeface="Montserrat"/>
                <a:cs typeface="Montserrat"/>
                <a:sym typeface="Montserrat"/>
              </a:rPr>
              <a:t> </a:t>
            </a:r>
            <a:r>
              <a:rPr b="1" i="0" lang="en-IN" sz="900" u="none" cap="none" strike="noStrike">
                <a:solidFill>
                  <a:schemeClr val="dk1"/>
                </a:solidFill>
                <a:latin typeface="Montserrat"/>
                <a:ea typeface="Montserrat"/>
                <a:cs typeface="Montserrat"/>
                <a:sym typeface="Montserrat"/>
              </a:rPr>
              <a:t>training the model</a:t>
            </a:r>
            <a:endParaRPr b="0" i="0" sz="900" u="none" cap="none" strike="noStrike">
              <a:solidFill>
                <a:schemeClr val="dk1"/>
              </a:solidFill>
              <a:latin typeface="Montserrat"/>
              <a:ea typeface="Montserrat"/>
              <a:cs typeface="Montserrat"/>
              <a:sym typeface="Montserrat"/>
            </a:endParaRPr>
          </a:p>
          <a:p>
            <a:pPr indent="0" lvl="0" marL="0" marR="0" rtl="0" algn="r">
              <a:lnSpc>
                <a:spcPct val="110000"/>
              </a:lnSpc>
              <a:spcBef>
                <a:spcPts val="0"/>
              </a:spcBef>
              <a:spcAft>
                <a:spcPts val="0"/>
              </a:spcAft>
              <a:buClr>
                <a:srgbClr val="7F7F7F"/>
              </a:buClr>
              <a:buSzPts val="1200"/>
              <a:buFont typeface="Noto Sans Symbols"/>
              <a:buNone/>
            </a:pPr>
            <a:r>
              <a:t/>
            </a:r>
            <a:endParaRPr b="0" i="0" sz="900" u="none" cap="none" strike="noStrike">
              <a:solidFill>
                <a:schemeClr val="dk1"/>
              </a:solidFill>
              <a:latin typeface="Montserrat"/>
              <a:ea typeface="Montserrat"/>
              <a:cs typeface="Montserrat"/>
              <a:sym typeface="Montserrat"/>
            </a:endParaRPr>
          </a:p>
        </p:txBody>
      </p:sp>
      <p:sp>
        <p:nvSpPr>
          <p:cNvPr id="201" name="Google Shape;201;p7"/>
          <p:cNvSpPr txBox="1"/>
          <p:nvPr/>
        </p:nvSpPr>
        <p:spPr>
          <a:xfrm>
            <a:off x="4240800" y="1019371"/>
            <a:ext cx="1422000" cy="1155900"/>
          </a:xfrm>
          <a:prstGeom prst="rect">
            <a:avLst/>
          </a:prstGeom>
          <a:noFill/>
          <a:ln>
            <a:noFill/>
          </a:ln>
        </p:spPr>
        <p:txBody>
          <a:bodyPr anchorCtr="0" anchor="t" bIns="34275" lIns="68575" spcFirstLastPara="1" rIns="68575" wrap="square" tIns="34275">
            <a:spAutoFit/>
          </a:bodyPr>
          <a:lstStyle/>
          <a:p>
            <a:pPr indent="0" lvl="0" marL="0" marR="0" rtl="0" algn="l">
              <a:lnSpc>
                <a:spcPct val="110000"/>
              </a:lnSpc>
              <a:spcBef>
                <a:spcPts val="0"/>
              </a:spcBef>
              <a:spcAft>
                <a:spcPts val="0"/>
              </a:spcAft>
              <a:buClr>
                <a:srgbClr val="7F7F7F"/>
              </a:buClr>
              <a:buSzPts val="1200"/>
              <a:buFont typeface="Noto Sans Symbols"/>
              <a:buNone/>
            </a:pPr>
            <a:r>
              <a:rPr b="1" i="0" lang="en-IN" sz="1100" u="none" cap="none" strike="noStrike">
                <a:solidFill>
                  <a:srgbClr val="0A3F47"/>
                </a:solidFill>
                <a:latin typeface="Montserrat"/>
                <a:ea typeface="Montserrat"/>
                <a:cs typeface="Montserrat"/>
                <a:sym typeface="Montserrat"/>
              </a:rPr>
              <a:t>May</a:t>
            </a:r>
            <a:r>
              <a:rPr b="0" i="0" lang="en-IN" sz="900" u="none" cap="none" strike="noStrike">
                <a:solidFill>
                  <a:schemeClr val="dk1"/>
                </a:solidFill>
                <a:latin typeface="Montserrat"/>
                <a:ea typeface="Montserrat"/>
                <a:cs typeface="Montserrat"/>
                <a:sym typeface="Montserrat"/>
              </a:rPr>
              <a:t>  Office closures and </a:t>
            </a:r>
            <a:r>
              <a:rPr b="1" i="0" lang="en-IN" sz="900" u="none" cap="none" strike="noStrike">
                <a:solidFill>
                  <a:schemeClr val="dk1"/>
                </a:solidFill>
                <a:latin typeface="Montserrat"/>
                <a:ea typeface="Montserrat"/>
                <a:cs typeface="Montserrat"/>
                <a:sym typeface="Montserrat"/>
              </a:rPr>
              <a:t>redistribution</a:t>
            </a:r>
            <a:r>
              <a:rPr b="0" i="0" lang="en-IN" sz="900" u="none" cap="none" strike="noStrike">
                <a:solidFill>
                  <a:schemeClr val="dk1"/>
                </a:solidFill>
                <a:latin typeface="Montserrat"/>
                <a:ea typeface="Montserrat"/>
                <a:cs typeface="Montserrat"/>
                <a:sym typeface="Montserrat"/>
              </a:rPr>
              <a:t> </a:t>
            </a:r>
            <a:r>
              <a:rPr b="1" i="0" lang="en-IN" sz="900" u="none" cap="none" strike="noStrike">
                <a:solidFill>
                  <a:schemeClr val="dk1"/>
                </a:solidFill>
                <a:latin typeface="Montserrat"/>
                <a:ea typeface="Montserrat"/>
                <a:cs typeface="Montserrat"/>
                <a:sym typeface="Montserrat"/>
              </a:rPr>
              <a:t>of assets</a:t>
            </a:r>
            <a:r>
              <a:rPr b="0" i="0" lang="en-IN" sz="900" u="none" cap="none" strike="noStrike">
                <a:solidFill>
                  <a:schemeClr val="dk1"/>
                </a:solidFill>
                <a:latin typeface="Montserrat"/>
                <a:ea typeface="Montserrat"/>
                <a:cs typeface="Montserrat"/>
                <a:sym typeface="Montserrat"/>
              </a:rPr>
              <a:t>. Collaborating to collect and wipe data of of assets completed ontime and in its entirety</a:t>
            </a:r>
            <a:endParaRPr b="0" i="0" sz="900" u="none" cap="none" strike="noStrike">
              <a:solidFill>
                <a:srgbClr val="000000"/>
              </a:solidFill>
              <a:latin typeface="Montserrat"/>
              <a:ea typeface="Montserrat"/>
              <a:cs typeface="Montserrat"/>
              <a:sym typeface="Montserrat"/>
            </a:endParaRPr>
          </a:p>
        </p:txBody>
      </p:sp>
      <p:cxnSp>
        <p:nvCxnSpPr>
          <p:cNvPr id="202" name="Google Shape;202;p7"/>
          <p:cNvCxnSpPr/>
          <p:nvPr/>
        </p:nvCxnSpPr>
        <p:spPr>
          <a:xfrm>
            <a:off x="4155438" y="1101625"/>
            <a:ext cx="7200" cy="1550700"/>
          </a:xfrm>
          <a:prstGeom prst="straightConnector1">
            <a:avLst/>
          </a:prstGeom>
          <a:noFill/>
          <a:ln cap="flat" cmpd="sng" w="9525">
            <a:solidFill>
              <a:srgbClr val="BFBFBF"/>
            </a:solidFill>
            <a:prstDash val="solid"/>
            <a:miter lim="800000"/>
            <a:headEnd len="med" w="med" type="diamond"/>
            <a:tailEnd len="med" w="med" type="diamond"/>
          </a:ln>
        </p:spPr>
      </p:cxnSp>
      <p:sp>
        <p:nvSpPr>
          <p:cNvPr id="203" name="Google Shape;203;p7"/>
          <p:cNvSpPr/>
          <p:nvPr/>
        </p:nvSpPr>
        <p:spPr>
          <a:xfrm>
            <a:off x="4107566" y="2566020"/>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04" name="Google Shape;204;p7"/>
          <p:cNvCxnSpPr/>
          <p:nvPr/>
        </p:nvCxnSpPr>
        <p:spPr>
          <a:xfrm>
            <a:off x="8174385" y="2990110"/>
            <a:ext cx="0" cy="761700"/>
          </a:xfrm>
          <a:prstGeom prst="straightConnector1">
            <a:avLst/>
          </a:prstGeom>
          <a:noFill/>
          <a:ln cap="flat" cmpd="sng" w="9525">
            <a:solidFill>
              <a:srgbClr val="BFBFBF"/>
            </a:solidFill>
            <a:prstDash val="solid"/>
            <a:miter lim="800000"/>
            <a:headEnd len="med" w="med" type="diamond"/>
            <a:tailEnd len="med" w="med" type="diamond"/>
          </a:ln>
        </p:spPr>
      </p:cxnSp>
      <p:sp>
        <p:nvSpPr>
          <p:cNvPr id="205" name="Google Shape;205;p7"/>
          <p:cNvSpPr txBox="1"/>
          <p:nvPr/>
        </p:nvSpPr>
        <p:spPr>
          <a:xfrm>
            <a:off x="5993390" y="1019371"/>
            <a:ext cx="1484100" cy="1003500"/>
          </a:xfrm>
          <a:prstGeom prst="rect">
            <a:avLst/>
          </a:prstGeom>
          <a:noFill/>
          <a:ln>
            <a:noFill/>
          </a:ln>
        </p:spPr>
        <p:txBody>
          <a:bodyPr anchorCtr="0" anchor="t" bIns="34275" lIns="68575" spcFirstLastPara="1" rIns="68575" wrap="square" tIns="34275">
            <a:spAutoFit/>
          </a:bodyPr>
          <a:lstStyle/>
          <a:p>
            <a:pPr indent="0" lvl="0" marL="0" marR="0" rtl="0" algn="l">
              <a:lnSpc>
                <a:spcPct val="110000"/>
              </a:lnSpc>
              <a:spcBef>
                <a:spcPts val="0"/>
              </a:spcBef>
              <a:spcAft>
                <a:spcPts val="0"/>
              </a:spcAft>
              <a:buClr>
                <a:srgbClr val="7F7F7F"/>
              </a:buClr>
              <a:buSzPts val="1200"/>
              <a:buFont typeface="Noto Sans Symbols"/>
              <a:buNone/>
            </a:pPr>
            <a:r>
              <a:rPr b="1" i="0" lang="en-IN" sz="1100" u="none" cap="none" strike="noStrike">
                <a:solidFill>
                  <a:srgbClr val="0A3F47"/>
                </a:solidFill>
                <a:latin typeface="Montserrat"/>
                <a:ea typeface="Montserrat"/>
                <a:cs typeface="Montserrat"/>
                <a:sym typeface="Montserrat"/>
              </a:rPr>
              <a:t>Aug</a:t>
            </a:r>
            <a:r>
              <a:rPr b="0" i="0" lang="en-IN" sz="900" u="none" cap="none" strike="noStrike">
                <a:solidFill>
                  <a:schemeClr val="dk1"/>
                </a:solidFill>
                <a:latin typeface="Montserrat"/>
                <a:ea typeface="Montserrat"/>
                <a:cs typeface="Montserrat"/>
                <a:sym typeface="Montserrat"/>
              </a:rPr>
              <a:t>  AI conference, team </a:t>
            </a:r>
            <a:r>
              <a:rPr b="1" i="0" lang="en-IN" sz="900" u="none" cap="none" strike="noStrike">
                <a:solidFill>
                  <a:schemeClr val="dk1"/>
                </a:solidFill>
                <a:latin typeface="Montserrat"/>
                <a:ea typeface="Montserrat"/>
                <a:cs typeface="Montserrat"/>
                <a:sym typeface="Montserrat"/>
              </a:rPr>
              <a:t>focused on</a:t>
            </a:r>
            <a:r>
              <a:rPr b="0" i="0" lang="en-IN" sz="900" u="none" cap="none" strike="noStrike">
                <a:solidFill>
                  <a:schemeClr val="dk1"/>
                </a:solidFill>
                <a:latin typeface="Montserrat"/>
                <a:ea typeface="Montserrat"/>
                <a:cs typeface="Montserrat"/>
                <a:sym typeface="Montserrat"/>
              </a:rPr>
              <a:t> producing event.  Support and facilitate messaging to get ideas </a:t>
            </a:r>
            <a:r>
              <a:rPr b="1" i="0" lang="en-IN" sz="900" u="none" cap="none" strike="noStrike">
                <a:solidFill>
                  <a:schemeClr val="dk1"/>
                </a:solidFill>
                <a:latin typeface="Montserrat"/>
                <a:ea typeface="Montserrat"/>
                <a:cs typeface="Montserrat"/>
                <a:sym typeface="Montserrat"/>
              </a:rPr>
              <a:t>out to the market</a:t>
            </a:r>
            <a:endParaRPr b="1" i="0" sz="900" u="none" cap="none" strike="noStrike">
              <a:solidFill>
                <a:schemeClr val="dk1"/>
              </a:solidFill>
              <a:latin typeface="Montserrat"/>
              <a:ea typeface="Montserrat"/>
              <a:cs typeface="Montserrat"/>
              <a:sym typeface="Montserrat"/>
            </a:endParaRPr>
          </a:p>
        </p:txBody>
      </p:sp>
      <p:sp>
        <p:nvSpPr>
          <p:cNvPr id="206" name="Google Shape;206;p7"/>
          <p:cNvSpPr/>
          <p:nvPr/>
        </p:nvSpPr>
        <p:spPr>
          <a:xfrm>
            <a:off x="8121116" y="2957906"/>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7" name="Google Shape;207;p7"/>
          <p:cNvSpPr txBox="1"/>
          <p:nvPr/>
        </p:nvSpPr>
        <p:spPr>
          <a:xfrm>
            <a:off x="6756275" y="3028450"/>
            <a:ext cx="1292100" cy="1155900"/>
          </a:xfrm>
          <a:prstGeom prst="rect">
            <a:avLst/>
          </a:prstGeom>
          <a:noFill/>
          <a:ln>
            <a:noFill/>
          </a:ln>
        </p:spPr>
        <p:txBody>
          <a:bodyPr anchorCtr="0" anchor="t" bIns="34275" lIns="68575" spcFirstLastPara="1" rIns="68575" wrap="square" tIns="34275">
            <a:spAutoFit/>
          </a:bodyPr>
          <a:lstStyle/>
          <a:p>
            <a:pPr indent="0" lvl="0" marL="0" marR="0" rtl="0" algn="r">
              <a:lnSpc>
                <a:spcPct val="110000"/>
              </a:lnSpc>
              <a:spcBef>
                <a:spcPts val="0"/>
              </a:spcBef>
              <a:spcAft>
                <a:spcPts val="0"/>
              </a:spcAft>
              <a:buClr>
                <a:srgbClr val="7F7F7F"/>
              </a:buClr>
              <a:buSzPts val="1200"/>
              <a:buFont typeface="Noto Sans Symbols"/>
              <a:buNone/>
            </a:pPr>
            <a:r>
              <a:rPr b="1" i="0" lang="en-IN" sz="1100" u="none" cap="none" strike="noStrike">
                <a:solidFill>
                  <a:srgbClr val="0A3F47"/>
                </a:solidFill>
                <a:latin typeface="Montserrat"/>
                <a:ea typeface="Montserrat"/>
                <a:cs typeface="Montserrat"/>
                <a:sym typeface="Montserrat"/>
              </a:rPr>
              <a:t>Sept</a:t>
            </a:r>
            <a:br>
              <a:rPr b="0" i="0" lang="en-IN" sz="900" u="none" cap="none" strike="noStrike">
                <a:solidFill>
                  <a:schemeClr val="dk1"/>
                </a:solidFill>
                <a:latin typeface="Montserrat"/>
                <a:ea typeface="Montserrat"/>
                <a:cs typeface="Montserrat"/>
                <a:sym typeface="Montserrat"/>
              </a:rPr>
            </a:br>
            <a:r>
              <a:rPr b="1" i="0" lang="en-IN" sz="900" u="none" cap="none" strike="noStrike">
                <a:solidFill>
                  <a:schemeClr val="dk1"/>
                </a:solidFill>
                <a:latin typeface="Montserrat"/>
                <a:ea typeface="Montserrat"/>
                <a:cs typeface="Montserrat"/>
                <a:sym typeface="Montserrat"/>
              </a:rPr>
              <a:t>Blackbox</a:t>
            </a:r>
            <a:r>
              <a:rPr b="0" i="0" lang="en-IN" sz="900" u="none" cap="none" strike="noStrike">
                <a:solidFill>
                  <a:schemeClr val="dk1"/>
                </a:solidFill>
                <a:latin typeface="Montserrat"/>
                <a:ea typeface="Montserrat"/>
                <a:cs typeface="Montserrat"/>
                <a:sym typeface="Montserrat"/>
              </a:rPr>
              <a:t> </a:t>
            </a:r>
            <a:r>
              <a:rPr b="1" i="0" lang="en-IN" sz="900" u="none" cap="none" strike="noStrike">
                <a:solidFill>
                  <a:schemeClr val="dk1"/>
                </a:solidFill>
                <a:latin typeface="Montserrat"/>
                <a:ea typeface="Montserrat"/>
                <a:cs typeface="Montserrat"/>
                <a:sym typeface="Montserrat"/>
              </a:rPr>
              <a:t>renewal</a:t>
            </a:r>
            <a:r>
              <a:rPr b="0" i="0" lang="en-IN" sz="900" u="none" cap="none" strike="noStrike">
                <a:solidFill>
                  <a:schemeClr val="dk1"/>
                </a:solidFill>
                <a:latin typeface="Montserrat"/>
                <a:ea typeface="Montserrat"/>
                <a:cs typeface="Montserrat"/>
                <a:sym typeface="Montserrat"/>
              </a:rPr>
              <a:t> highlighting messages around AI. AV services expanding to external partners</a:t>
            </a:r>
            <a:endParaRPr b="0" i="0" sz="900" u="none" cap="none" strike="noStrike">
              <a:solidFill>
                <a:schemeClr val="dk1"/>
              </a:solidFill>
              <a:latin typeface="Montserrat"/>
              <a:ea typeface="Montserrat"/>
              <a:cs typeface="Montserrat"/>
              <a:sym typeface="Montserrat"/>
            </a:endParaRPr>
          </a:p>
        </p:txBody>
      </p:sp>
      <p:cxnSp>
        <p:nvCxnSpPr>
          <p:cNvPr id="208" name="Google Shape;208;p7"/>
          <p:cNvCxnSpPr/>
          <p:nvPr/>
        </p:nvCxnSpPr>
        <p:spPr>
          <a:xfrm>
            <a:off x="4916785" y="2974385"/>
            <a:ext cx="0" cy="761700"/>
          </a:xfrm>
          <a:prstGeom prst="straightConnector1">
            <a:avLst/>
          </a:prstGeom>
          <a:noFill/>
          <a:ln cap="flat" cmpd="sng" w="9525">
            <a:solidFill>
              <a:srgbClr val="BFBFBF"/>
            </a:solidFill>
            <a:prstDash val="solid"/>
            <a:miter lim="800000"/>
            <a:headEnd len="med" w="med" type="diamond"/>
            <a:tailEnd len="med" w="med" type="diamond"/>
          </a:ln>
        </p:spPr>
      </p:cxnSp>
      <p:sp>
        <p:nvSpPr>
          <p:cNvPr id="209" name="Google Shape;209;p7"/>
          <p:cNvSpPr/>
          <p:nvPr/>
        </p:nvSpPr>
        <p:spPr>
          <a:xfrm>
            <a:off x="4863541" y="2973981"/>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0" name="Google Shape;210;p7"/>
          <p:cNvSpPr txBox="1"/>
          <p:nvPr/>
        </p:nvSpPr>
        <p:spPr>
          <a:xfrm>
            <a:off x="3510489" y="3028450"/>
            <a:ext cx="1292100" cy="1765500"/>
          </a:xfrm>
          <a:prstGeom prst="rect">
            <a:avLst/>
          </a:prstGeom>
          <a:noFill/>
          <a:ln>
            <a:noFill/>
          </a:ln>
        </p:spPr>
        <p:txBody>
          <a:bodyPr anchorCtr="0" anchor="t" bIns="34275" lIns="68575" spcFirstLastPara="1" rIns="68575" wrap="square" tIns="34275">
            <a:spAutoFit/>
          </a:bodyPr>
          <a:lstStyle/>
          <a:p>
            <a:pPr indent="0" lvl="0" marL="0" marR="0" rtl="0" algn="r">
              <a:lnSpc>
                <a:spcPct val="110000"/>
              </a:lnSpc>
              <a:spcBef>
                <a:spcPts val="0"/>
              </a:spcBef>
              <a:spcAft>
                <a:spcPts val="0"/>
              </a:spcAft>
              <a:buClr>
                <a:srgbClr val="7F7F7F"/>
              </a:buClr>
              <a:buSzPts val="1200"/>
              <a:buFont typeface="Noto Sans Symbols"/>
              <a:buNone/>
            </a:pPr>
            <a:r>
              <a:rPr b="1" i="0" lang="en-IN" sz="1100" u="none" cap="none" strike="noStrike">
                <a:solidFill>
                  <a:srgbClr val="0A3F47"/>
                </a:solidFill>
                <a:latin typeface="Montserrat"/>
                <a:ea typeface="Montserrat"/>
                <a:cs typeface="Montserrat"/>
                <a:sym typeface="Montserrat"/>
              </a:rPr>
              <a:t>Jun</a:t>
            </a:r>
            <a:br>
              <a:rPr b="0" i="0" lang="en-IN" sz="900" u="none" cap="none" strike="noStrike">
                <a:solidFill>
                  <a:schemeClr val="dk1"/>
                </a:solidFill>
                <a:latin typeface="Montserrat"/>
                <a:ea typeface="Montserrat"/>
                <a:cs typeface="Montserrat"/>
                <a:sym typeface="Montserrat"/>
              </a:rPr>
            </a:br>
            <a:r>
              <a:rPr b="1" i="0" lang="en-IN" sz="900" u="none" cap="none" strike="noStrike">
                <a:solidFill>
                  <a:schemeClr val="dk1"/>
                </a:solidFill>
                <a:latin typeface="Montserrat"/>
                <a:ea typeface="Montserrat"/>
                <a:cs typeface="Montserrat"/>
                <a:sym typeface="Montserrat"/>
              </a:rPr>
              <a:t>CorpOps Support</a:t>
            </a:r>
            <a:r>
              <a:rPr b="0" i="0" lang="en-IN" sz="900" u="none" cap="none" strike="noStrike">
                <a:solidFill>
                  <a:schemeClr val="dk1"/>
                </a:solidFill>
                <a:latin typeface="Montserrat"/>
                <a:ea typeface="Montserrat"/>
                <a:cs typeface="Montserrat"/>
                <a:sym typeface="Montserrat"/>
              </a:rPr>
              <a:t> </a:t>
            </a:r>
            <a:r>
              <a:rPr b="1" i="0" lang="en-IN" sz="900" u="none" cap="none" strike="noStrike">
                <a:solidFill>
                  <a:schemeClr val="dk1"/>
                </a:solidFill>
                <a:latin typeface="Montserrat"/>
                <a:ea typeface="Montserrat"/>
                <a:cs typeface="Montserrat"/>
                <a:sym typeface="Montserrat"/>
              </a:rPr>
              <a:t>converting to managed services</a:t>
            </a:r>
            <a:r>
              <a:rPr b="0" i="0" lang="en-IN" sz="900" u="none" cap="none" strike="noStrike">
                <a:solidFill>
                  <a:schemeClr val="dk1"/>
                </a:solidFill>
                <a:latin typeface="Montserrat"/>
                <a:ea typeface="Montserrat"/>
                <a:cs typeface="Montserrat"/>
                <a:sym typeface="Montserrat"/>
              </a:rPr>
              <a:t>. Focused on driving projects to completion and experiencing the return on investment</a:t>
            </a:r>
            <a:endParaRPr b="0" i="0" sz="900" u="none" cap="none" strike="noStrike">
              <a:solidFill>
                <a:schemeClr val="dk1"/>
              </a:solidFill>
              <a:latin typeface="Montserrat"/>
              <a:ea typeface="Montserrat"/>
              <a:cs typeface="Montserrat"/>
              <a:sym typeface="Montserrat"/>
            </a:endParaRPr>
          </a:p>
          <a:p>
            <a:pPr indent="0" lvl="0" marL="0" marR="0" rtl="0" algn="r">
              <a:lnSpc>
                <a:spcPct val="110000"/>
              </a:lnSpc>
              <a:spcBef>
                <a:spcPts val="0"/>
              </a:spcBef>
              <a:spcAft>
                <a:spcPts val="0"/>
              </a:spcAft>
              <a:buClr>
                <a:srgbClr val="7F7F7F"/>
              </a:buClr>
              <a:buSzPts val="1200"/>
              <a:buFont typeface="Noto Sans Symbols"/>
              <a:buNone/>
            </a:pPr>
            <a:r>
              <a:rPr b="0" i="0" lang="en-IN" sz="900" u="none" cap="none" strike="noStrike">
                <a:solidFill>
                  <a:schemeClr val="dk1"/>
                </a:solidFill>
                <a:latin typeface="Montserrat"/>
                <a:ea typeface="Montserrat"/>
                <a:cs typeface="Montserrat"/>
                <a:sym typeface="Montserrat"/>
              </a:rPr>
              <a:t> </a:t>
            </a:r>
            <a:endParaRPr b="0" i="0" sz="900" u="none" cap="none" strike="noStrike">
              <a:solidFill>
                <a:schemeClr val="dk1"/>
              </a:solidFill>
              <a:latin typeface="Montserrat"/>
              <a:ea typeface="Montserrat"/>
              <a:cs typeface="Montserrat"/>
              <a:sym typeface="Montserrat"/>
            </a:endParaRPr>
          </a:p>
        </p:txBody>
      </p:sp>
      <p:cxnSp>
        <p:nvCxnSpPr>
          <p:cNvPr id="211" name="Google Shape;211;p7"/>
          <p:cNvCxnSpPr/>
          <p:nvPr/>
        </p:nvCxnSpPr>
        <p:spPr>
          <a:xfrm>
            <a:off x="2555238" y="1101625"/>
            <a:ext cx="7200" cy="1550700"/>
          </a:xfrm>
          <a:prstGeom prst="straightConnector1">
            <a:avLst/>
          </a:prstGeom>
          <a:noFill/>
          <a:ln cap="flat" cmpd="sng" w="9525">
            <a:solidFill>
              <a:srgbClr val="BFBFBF"/>
            </a:solidFill>
            <a:prstDash val="solid"/>
            <a:miter lim="800000"/>
            <a:headEnd len="med" w="med" type="diamond"/>
            <a:tailEnd len="med" w="med" type="diamond"/>
          </a:ln>
        </p:spPr>
      </p:cxnSp>
      <p:sp>
        <p:nvSpPr>
          <p:cNvPr id="212" name="Google Shape;212;p7"/>
          <p:cNvSpPr/>
          <p:nvPr/>
        </p:nvSpPr>
        <p:spPr>
          <a:xfrm>
            <a:off x="2507366" y="2566020"/>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3" name="Google Shape;213;p7"/>
          <p:cNvCxnSpPr/>
          <p:nvPr/>
        </p:nvCxnSpPr>
        <p:spPr>
          <a:xfrm>
            <a:off x="7561163" y="1058975"/>
            <a:ext cx="7200" cy="1550700"/>
          </a:xfrm>
          <a:prstGeom prst="straightConnector1">
            <a:avLst/>
          </a:prstGeom>
          <a:noFill/>
          <a:ln cap="flat" cmpd="sng" w="9525">
            <a:solidFill>
              <a:srgbClr val="BFBFBF"/>
            </a:solidFill>
            <a:prstDash val="solid"/>
            <a:miter lim="800000"/>
            <a:headEnd len="med" w="med" type="diamond"/>
            <a:tailEnd len="med" w="med" type="diamond"/>
          </a:ln>
        </p:spPr>
      </p:cxnSp>
      <p:sp>
        <p:nvSpPr>
          <p:cNvPr id="214" name="Google Shape;214;p7"/>
          <p:cNvSpPr txBox="1"/>
          <p:nvPr/>
        </p:nvSpPr>
        <p:spPr>
          <a:xfrm>
            <a:off x="7664400" y="1019371"/>
            <a:ext cx="1247700" cy="1003500"/>
          </a:xfrm>
          <a:prstGeom prst="rect">
            <a:avLst/>
          </a:prstGeom>
          <a:noFill/>
          <a:ln>
            <a:noFill/>
          </a:ln>
        </p:spPr>
        <p:txBody>
          <a:bodyPr anchorCtr="0" anchor="t" bIns="34275" lIns="68575" spcFirstLastPara="1" rIns="68575" wrap="square" tIns="34275">
            <a:spAutoFit/>
          </a:bodyPr>
          <a:lstStyle/>
          <a:p>
            <a:pPr indent="0" lvl="0" marL="0" marR="0" rtl="0" algn="l">
              <a:lnSpc>
                <a:spcPct val="110000"/>
              </a:lnSpc>
              <a:spcBef>
                <a:spcPts val="0"/>
              </a:spcBef>
              <a:spcAft>
                <a:spcPts val="0"/>
              </a:spcAft>
              <a:buClr>
                <a:srgbClr val="7F7F7F"/>
              </a:buClr>
              <a:buSzPts val="1200"/>
              <a:buFont typeface="Noto Sans Symbols"/>
              <a:buNone/>
            </a:pPr>
            <a:r>
              <a:rPr b="1" i="0" lang="en-IN" sz="1100" u="none" cap="none" strike="noStrike">
                <a:solidFill>
                  <a:srgbClr val="0A3F47"/>
                </a:solidFill>
                <a:latin typeface="Montserrat"/>
                <a:ea typeface="Montserrat"/>
                <a:cs typeface="Montserrat"/>
                <a:sym typeface="Montserrat"/>
              </a:rPr>
              <a:t>Today</a:t>
            </a:r>
            <a:r>
              <a:rPr b="0" i="0" lang="en-IN" sz="900" u="none" cap="none" strike="noStrike">
                <a:solidFill>
                  <a:schemeClr val="dk1"/>
                </a:solidFill>
                <a:latin typeface="Montserrat"/>
                <a:ea typeface="Montserrat"/>
                <a:cs typeface="Montserrat"/>
                <a:sym typeface="Montserrat"/>
              </a:rPr>
              <a:t>  </a:t>
            </a:r>
            <a:endParaRPr b="0" i="0" sz="900" u="none" cap="none" strike="noStrike">
              <a:solidFill>
                <a:schemeClr val="dk1"/>
              </a:solidFill>
              <a:latin typeface="Montserrat"/>
              <a:ea typeface="Montserrat"/>
              <a:cs typeface="Montserrat"/>
              <a:sym typeface="Montserrat"/>
            </a:endParaRPr>
          </a:p>
          <a:p>
            <a:pPr indent="0" lvl="0" marL="0" marR="0" rtl="0" algn="l">
              <a:lnSpc>
                <a:spcPct val="110000"/>
              </a:lnSpc>
              <a:spcBef>
                <a:spcPts val="0"/>
              </a:spcBef>
              <a:spcAft>
                <a:spcPts val="0"/>
              </a:spcAft>
              <a:buClr>
                <a:srgbClr val="7F7F7F"/>
              </a:buClr>
              <a:buSzPts val="1200"/>
              <a:buFont typeface="Noto Sans Symbols"/>
              <a:buNone/>
            </a:pPr>
            <a:r>
              <a:rPr b="1" i="0" lang="en-IN" sz="900" u="none" cap="none" strike="noStrike">
                <a:solidFill>
                  <a:schemeClr val="dk1"/>
                </a:solidFill>
                <a:latin typeface="Montserrat"/>
                <a:ea typeface="Montserrat"/>
                <a:cs typeface="Montserrat"/>
                <a:sym typeface="Montserrat"/>
              </a:rPr>
              <a:t>PIO</a:t>
            </a:r>
            <a:r>
              <a:rPr b="0" i="0" lang="en-IN" sz="900" u="none" cap="none" strike="noStrike">
                <a:solidFill>
                  <a:schemeClr val="dk1"/>
                </a:solidFill>
                <a:latin typeface="Montserrat"/>
                <a:ea typeface="Montserrat"/>
                <a:cs typeface="Montserrat"/>
                <a:sym typeface="Montserrat"/>
              </a:rPr>
              <a:t> is transferring responsibility of a </a:t>
            </a:r>
            <a:r>
              <a:rPr b="1" i="0" lang="en-IN" sz="900" u="none" cap="none" strike="noStrike">
                <a:solidFill>
                  <a:schemeClr val="dk1"/>
                </a:solidFill>
                <a:latin typeface="Montserrat"/>
                <a:ea typeface="Montserrat"/>
                <a:cs typeface="Montserrat"/>
                <a:sym typeface="Montserrat"/>
              </a:rPr>
              <a:t>managed service</a:t>
            </a:r>
            <a:r>
              <a:rPr b="0" i="0" lang="en-IN" sz="900" u="none" cap="none" strike="noStrike">
                <a:solidFill>
                  <a:schemeClr val="dk1"/>
                </a:solidFill>
                <a:latin typeface="Montserrat"/>
                <a:ea typeface="Montserrat"/>
                <a:cs typeface="Montserrat"/>
                <a:sym typeface="Montserrat"/>
              </a:rPr>
              <a:t> and finalizing agreement</a:t>
            </a:r>
            <a:endParaRPr b="0" i="0" sz="900" u="none" cap="none" strike="noStrike">
              <a:solidFill>
                <a:schemeClr val="dk1"/>
              </a:solidFill>
              <a:latin typeface="Montserrat"/>
              <a:ea typeface="Montserrat"/>
              <a:cs typeface="Montserrat"/>
              <a:sym typeface="Montserrat"/>
            </a:endParaRPr>
          </a:p>
        </p:txBody>
      </p:sp>
      <p:sp>
        <p:nvSpPr>
          <p:cNvPr id="215" name="Google Shape;215;p7"/>
          <p:cNvSpPr/>
          <p:nvPr/>
        </p:nvSpPr>
        <p:spPr>
          <a:xfrm>
            <a:off x="7511516" y="2594695"/>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216" name="Google Shape;216;p7"/>
          <p:cNvCxnSpPr/>
          <p:nvPr/>
        </p:nvCxnSpPr>
        <p:spPr>
          <a:xfrm>
            <a:off x="6621410" y="2947485"/>
            <a:ext cx="0" cy="761700"/>
          </a:xfrm>
          <a:prstGeom prst="straightConnector1">
            <a:avLst/>
          </a:prstGeom>
          <a:noFill/>
          <a:ln cap="flat" cmpd="sng" w="9525">
            <a:solidFill>
              <a:srgbClr val="BFBFBF"/>
            </a:solidFill>
            <a:prstDash val="solid"/>
            <a:miter lim="800000"/>
            <a:headEnd len="med" w="med" type="diamond"/>
            <a:tailEnd len="med" w="med" type="diamond"/>
          </a:ln>
        </p:spPr>
      </p:cxnSp>
      <p:sp>
        <p:nvSpPr>
          <p:cNvPr id="217" name="Google Shape;217;p7"/>
          <p:cNvSpPr/>
          <p:nvPr/>
        </p:nvSpPr>
        <p:spPr>
          <a:xfrm>
            <a:off x="6568141" y="2957906"/>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p7"/>
          <p:cNvSpPr txBox="1"/>
          <p:nvPr/>
        </p:nvSpPr>
        <p:spPr>
          <a:xfrm>
            <a:off x="5164525" y="3028450"/>
            <a:ext cx="1341900" cy="1460700"/>
          </a:xfrm>
          <a:prstGeom prst="rect">
            <a:avLst/>
          </a:prstGeom>
          <a:noFill/>
          <a:ln>
            <a:noFill/>
          </a:ln>
        </p:spPr>
        <p:txBody>
          <a:bodyPr anchorCtr="0" anchor="t" bIns="34275" lIns="68575" spcFirstLastPara="1" rIns="68575" wrap="square" tIns="34275">
            <a:spAutoFit/>
          </a:bodyPr>
          <a:lstStyle/>
          <a:p>
            <a:pPr indent="0" lvl="0" marL="0" marR="0" rtl="0" algn="r">
              <a:lnSpc>
                <a:spcPct val="110000"/>
              </a:lnSpc>
              <a:spcBef>
                <a:spcPts val="0"/>
              </a:spcBef>
              <a:spcAft>
                <a:spcPts val="0"/>
              </a:spcAft>
              <a:buClr>
                <a:srgbClr val="7F7F7F"/>
              </a:buClr>
              <a:buSzPts val="1200"/>
              <a:buFont typeface="Noto Sans Symbols"/>
              <a:buNone/>
            </a:pPr>
            <a:r>
              <a:rPr b="1" i="0" lang="en-IN" sz="1100" u="none" cap="none" strike="noStrike">
                <a:solidFill>
                  <a:srgbClr val="0A3F47"/>
                </a:solidFill>
                <a:latin typeface="Montserrat"/>
                <a:ea typeface="Montserrat"/>
                <a:cs typeface="Montserrat"/>
                <a:sym typeface="Montserrat"/>
              </a:rPr>
              <a:t>Jul</a:t>
            </a:r>
            <a:br>
              <a:rPr b="0" i="0" lang="en-IN" sz="900" u="none" cap="none" strike="noStrike">
                <a:solidFill>
                  <a:schemeClr val="dk1"/>
                </a:solidFill>
                <a:latin typeface="Montserrat"/>
                <a:ea typeface="Montserrat"/>
                <a:cs typeface="Montserrat"/>
                <a:sym typeface="Montserrat"/>
              </a:rPr>
            </a:br>
            <a:r>
              <a:rPr b="1" i="0" lang="en-IN" sz="900" u="none" cap="none" strike="noStrike">
                <a:solidFill>
                  <a:schemeClr val="dk1"/>
                </a:solidFill>
                <a:latin typeface="Montserrat"/>
                <a:ea typeface="Montserrat"/>
                <a:cs typeface="Montserrat"/>
                <a:sym typeface="Montserrat"/>
              </a:rPr>
              <a:t>Cloud Admin Support</a:t>
            </a:r>
            <a:r>
              <a:rPr b="0" i="0" lang="en-IN" sz="900" u="none" cap="none" strike="noStrike">
                <a:solidFill>
                  <a:schemeClr val="dk1"/>
                </a:solidFill>
                <a:latin typeface="Montserrat"/>
                <a:ea typeface="Montserrat"/>
                <a:cs typeface="Montserrat"/>
                <a:sym typeface="Montserrat"/>
              </a:rPr>
              <a:t> </a:t>
            </a:r>
            <a:r>
              <a:rPr b="1" i="0" lang="en-IN" sz="900" u="none" cap="none" strike="noStrike">
                <a:solidFill>
                  <a:schemeClr val="dk1"/>
                </a:solidFill>
                <a:latin typeface="Montserrat"/>
                <a:ea typeface="Montserrat"/>
                <a:cs typeface="Montserrat"/>
                <a:sym typeface="Montserrat"/>
              </a:rPr>
              <a:t>converted to managed services</a:t>
            </a:r>
            <a:r>
              <a:rPr b="0" i="0" lang="en-IN" sz="900" u="none" cap="none" strike="noStrike">
                <a:solidFill>
                  <a:schemeClr val="dk1"/>
                </a:solidFill>
                <a:latin typeface="Montserrat"/>
                <a:ea typeface="Montserrat"/>
                <a:cs typeface="Montserrat"/>
                <a:sym typeface="Montserrat"/>
              </a:rPr>
              <a:t>. </a:t>
            </a:r>
            <a:r>
              <a:rPr b="0" i="0" lang="en-IN" sz="900" u="none" cap="none" strike="noStrike">
                <a:solidFill>
                  <a:schemeClr val="dk1"/>
                </a:solidFill>
                <a:highlight>
                  <a:schemeClr val="lt1"/>
                </a:highlight>
                <a:latin typeface="Montserrat"/>
                <a:ea typeface="Montserrat"/>
                <a:cs typeface="Montserrat"/>
                <a:sym typeface="Montserrat"/>
              </a:rPr>
              <a:t>Focused on projects specific to backend collaboration tools including Slack</a:t>
            </a:r>
            <a:endParaRPr b="0" i="0" sz="900" u="none" cap="none" strike="noStrike">
              <a:solidFill>
                <a:schemeClr val="dk1"/>
              </a:solidFill>
              <a:latin typeface="Montserrat"/>
              <a:ea typeface="Montserrat"/>
              <a:cs typeface="Montserrat"/>
              <a:sym typeface="Montserrat"/>
            </a:endParaRPr>
          </a:p>
        </p:txBody>
      </p:sp>
      <p:cxnSp>
        <p:nvCxnSpPr>
          <p:cNvPr id="219" name="Google Shape;219;p7"/>
          <p:cNvCxnSpPr/>
          <p:nvPr/>
        </p:nvCxnSpPr>
        <p:spPr>
          <a:xfrm>
            <a:off x="5908038" y="1101625"/>
            <a:ext cx="7200" cy="1550700"/>
          </a:xfrm>
          <a:prstGeom prst="straightConnector1">
            <a:avLst/>
          </a:prstGeom>
          <a:noFill/>
          <a:ln cap="flat" cmpd="sng" w="9525">
            <a:solidFill>
              <a:srgbClr val="BFBFBF"/>
            </a:solidFill>
            <a:prstDash val="solid"/>
            <a:miter lim="800000"/>
            <a:headEnd len="med" w="med" type="diamond"/>
            <a:tailEnd len="med" w="med" type="diamond"/>
          </a:ln>
        </p:spPr>
      </p:cxnSp>
      <p:sp>
        <p:nvSpPr>
          <p:cNvPr id="220" name="Google Shape;220;p7"/>
          <p:cNvSpPr/>
          <p:nvPr/>
        </p:nvSpPr>
        <p:spPr>
          <a:xfrm>
            <a:off x="5860166" y="2566020"/>
            <a:ext cx="106500" cy="106500"/>
          </a:xfrm>
          <a:prstGeom prst="ellipse">
            <a:avLst/>
          </a:prstGeom>
          <a:solidFill>
            <a:srgbClr val="211963"/>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pSp>
        <p:nvGrpSpPr>
          <p:cNvPr id="225" name="Google Shape;225;p8"/>
          <p:cNvGrpSpPr/>
          <p:nvPr/>
        </p:nvGrpSpPr>
        <p:grpSpPr>
          <a:xfrm>
            <a:off x="358781" y="1015629"/>
            <a:ext cx="1094407" cy="1431983"/>
            <a:chOff x="-1249152" y="800101"/>
            <a:chExt cx="971399" cy="1400626"/>
          </a:xfrm>
        </p:grpSpPr>
        <p:pic>
          <p:nvPicPr>
            <p:cNvPr descr="Background pattern&#10;&#10;Description automatically generated" id="226" name="Google Shape;226;p8"/>
            <p:cNvPicPr preferRelativeResize="0"/>
            <p:nvPr/>
          </p:nvPicPr>
          <p:blipFill rotWithShape="1">
            <a:blip r:embed="rId3">
              <a:alphaModFix/>
            </a:blip>
            <a:srcRect b="17873" l="23457" r="28997" t="7743"/>
            <a:stretch/>
          </p:blipFill>
          <p:spPr>
            <a:xfrm>
              <a:off x="-1249152" y="800101"/>
              <a:ext cx="971399" cy="1400626"/>
            </a:xfrm>
            <a:custGeom>
              <a:rect b="b" l="l" r="r" t="t"/>
              <a:pathLst>
                <a:path extrusionOk="0" h="1200182" w="1295199">
                  <a:moveTo>
                    <a:pt x="0" y="0"/>
                  </a:moveTo>
                  <a:lnTo>
                    <a:pt x="1295199" y="0"/>
                  </a:lnTo>
                  <a:lnTo>
                    <a:pt x="1295199" y="1200182"/>
                  </a:lnTo>
                  <a:lnTo>
                    <a:pt x="0" y="1200182"/>
                  </a:lnTo>
                  <a:close/>
                </a:path>
              </a:pathLst>
            </a:custGeom>
            <a:noFill/>
            <a:ln>
              <a:noFill/>
            </a:ln>
          </p:spPr>
        </p:pic>
        <p:pic>
          <p:nvPicPr>
            <p:cNvPr descr="Infrastructure - Free files and folders icons" id="227" name="Google Shape;227;p8"/>
            <p:cNvPicPr preferRelativeResize="0"/>
            <p:nvPr/>
          </p:nvPicPr>
          <p:blipFill rotWithShape="1">
            <a:blip r:embed="rId4">
              <a:alphaModFix/>
            </a:blip>
            <a:srcRect b="0" l="0" r="0" t="0"/>
            <a:stretch/>
          </p:blipFill>
          <p:spPr>
            <a:xfrm>
              <a:off x="-943729" y="1056955"/>
              <a:ext cx="338174" cy="338174"/>
            </a:xfrm>
            <a:prstGeom prst="rect">
              <a:avLst/>
            </a:prstGeom>
            <a:noFill/>
            <a:ln>
              <a:noFill/>
            </a:ln>
          </p:spPr>
        </p:pic>
        <p:sp>
          <p:nvSpPr>
            <p:cNvPr id="228" name="Google Shape;228;p8"/>
            <p:cNvSpPr txBox="1"/>
            <p:nvPr/>
          </p:nvSpPr>
          <p:spPr>
            <a:xfrm>
              <a:off x="-1246309" y="1565525"/>
              <a:ext cx="958982" cy="5078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IN" sz="900" u="none" cap="none" strike="noStrike">
                  <a:solidFill>
                    <a:schemeClr val="lt1"/>
                  </a:solidFill>
                  <a:latin typeface="Montserrat"/>
                  <a:ea typeface="Montserrat"/>
                  <a:cs typeface="Montserrat"/>
                  <a:sym typeface="Montserrat"/>
                </a:rPr>
                <a:t>NextGen Engineering Services</a:t>
              </a:r>
              <a:endParaRPr/>
            </a:p>
          </p:txBody>
        </p:sp>
      </p:grpSp>
      <p:sp>
        <p:nvSpPr>
          <p:cNvPr id="229" name="Google Shape;229;p8"/>
          <p:cNvSpPr/>
          <p:nvPr/>
        </p:nvSpPr>
        <p:spPr>
          <a:xfrm>
            <a:off x="3111638" y="3010453"/>
            <a:ext cx="1398825" cy="337500"/>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30" name="Google Shape;230;p8"/>
          <p:cNvSpPr/>
          <p:nvPr/>
        </p:nvSpPr>
        <p:spPr>
          <a:xfrm>
            <a:off x="4646154" y="3010453"/>
            <a:ext cx="130995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31" name="Google Shape;231;p8"/>
          <p:cNvSpPr/>
          <p:nvPr/>
        </p:nvSpPr>
        <p:spPr>
          <a:xfrm>
            <a:off x="7532687" y="3010453"/>
            <a:ext cx="13095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32" name="Google Shape;232;p8"/>
          <p:cNvSpPr/>
          <p:nvPr/>
        </p:nvSpPr>
        <p:spPr>
          <a:xfrm>
            <a:off x="6091950" y="3010453"/>
            <a:ext cx="13050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cxnSp>
        <p:nvCxnSpPr>
          <p:cNvPr id="233" name="Google Shape;233;p8"/>
          <p:cNvCxnSpPr/>
          <p:nvPr/>
        </p:nvCxnSpPr>
        <p:spPr>
          <a:xfrm flipH="1">
            <a:off x="2986934" y="2564299"/>
            <a:ext cx="3375" cy="337950"/>
          </a:xfrm>
          <a:prstGeom prst="straightConnector1">
            <a:avLst/>
          </a:prstGeom>
          <a:noFill/>
          <a:ln cap="flat" cmpd="sng" w="38100">
            <a:solidFill>
              <a:srgbClr val="0F6AE7"/>
            </a:solidFill>
            <a:prstDash val="solid"/>
            <a:round/>
            <a:headEnd len="sm" w="sm" type="none"/>
            <a:tailEnd len="sm" w="sm" type="none"/>
          </a:ln>
        </p:spPr>
      </p:cxnSp>
      <p:cxnSp>
        <p:nvCxnSpPr>
          <p:cNvPr id="234" name="Google Shape;234;p8"/>
          <p:cNvCxnSpPr/>
          <p:nvPr/>
        </p:nvCxnSpPr>
        <p:spPr>
          <a:xfrm flipH="1">
            <a:off x="2980583" y="3005513"/>
            <a:ext cx="3375" cy="337950"/>
          </a:xfrm>
          <a:prstGeom prst="straightConnector1">
            <a:avLst/>
          </a:prstGeom>
          <a:noFill/>
          <a:ln cap="flat" cmpd="sng" w="38100">
            <a:solidFill>
              <a:srgbClr val="0F6AE7"/>
            </a:solidFill>
            <a:prstDash val="solid"/>
            <a:round/>
            <a:headEnd len="sm" w="sm" type="none"/>
            <a:tailEnd len="sm" w="sm" type="none"/>
          </a:ln>
        </p:spPr>
      </p:cxnSp>
      <p:cxnSp>
        <p:nvCxnSpPr>
          <p:cNvPr id="235" name="Google Shape;235;p8"/>
          <p:cNvCxnSpPr/>
          <p:nvPr/>
        </p:nvCxnSpPr>
        <p:spPr>
          <a:xfrm flipH="1">
            <a:off x="2974697" y="3455803"/>
            <a:ext cx="3375" cy="337950"/>
          </a:xfrm>
          <a:prstGeom prst="straightConnector1">
            <a:avLst/>
          </a:prstGeom>
          <a:noFill/>
          <a:ln cap="flat" cmpd="sng" w="38100">
            <a:solidFill>
              <a:srgbClr val="0F6AE7"/>
            </a:solidFill>
            <a:prstDash val="solid"/>
            <a:round/>
            <a:headEnd len="sm" w="sm" type="none"/>
            <a:tailEnd len="sm" w="sm" type="none"/>
          </a:ln>
        </p:spPr>
      </p:cxnSp>
      <p:cxnSp>
        <p:nvCxnSpPr>
          <p:cNvPr id="236" name="Google Shape;236;p8"/>
          <p:cNvCxnSpPr/>
          <p:nvPr/>
        </p:nvCxnSpPr>
        <p:spPr>
          <a:xfrm flipH="1">
            <a:off x="2974697" y="3915881"/>
            <a:ext cx="3375" cy="337950"/>
          </a:xfrm>
          <a:prstGeom prst="straightConnector1">
            <a:avLst/>
          </a:prstGeom>
          <a:noFill/>
          <a:ln cap="flat" cmpd="sng" w="38100">
            <a:solidFill>
              <a:srgbClr val="0F6AE7"/>
            </a:solidFill>
            <a:prstDash val="solid"/>
            <a:round/>
            <a:headEnd len="sm" w="sm" type="none"/>
            <a:tailEnd len="sm" w="sm" type="none"/>
          </a:ln>
        </p:spPr>
      </p:cxnSp>
      <p:sp>
        <p:nvSpPr>
          <p:cNvPr id="237" name="Google Shape;237;p8"/>
          <p:cNvSpPr/>
          <p:nvPr/>
        </p:nvSpPr>
        <p:spPr>
          <a:xfrm>
            <a:off x="2065697" y="2618354"/>
            <a:ext cx="912375" cy="22005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b="1" i="0" lang="en-IN" sz="825" u="none" cap="none" strike="noStrike">
                <a:solidFill>
                  <a:schemeClr val="dk1"/>
                </a:solidFill>
                <a:latin typeface="Montserrat SemiBold"/>
                <a:ea typeface="Montserrat SemiBold"/>
                <a:cs typeface="Montserrat SemiBold"/>
                <a:sym typeface="Montserrat SemiBold"/>
              </a:rPr>
              <a:t>Service Desk</a:t>
            </a:r>
            <a:endParaRPr b="1" i="0" sz="825" u="none" cap="none" strike="noStrike">
              <a:solidFill>
                <a:schemeClr val="dk1"/>
              </a:solidFill>
              <a:latin typeface="Montserrat SemiBold"/>
              <a:ea typeface="Montserrat SemiBold"/>
              <a:cs typeface="Montserrat SemiBold"/>
              <a:sym typeface="Montserrat SemiBold"/>
            </a:endParaRPr>
          </a:p>
        </p:txBody>
      </p:sp>
      <p:sp>
        <p:nvSpPr>
          <p:cNvPr id="238" name="Google Shape;238;p8"/>
          <p:cNvSpPr/>
          <p:nvPr/>
        </p:nvSpPr>
        <p:spPr>
          <a:xfrm>
            <a:off x="2065697" y="3073494"/>
            <a:ext cx="912375" cy="22005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b="1" i="0" lang="en-IN" sz="825" u="none" cap="none" strike="noStrike">
                <a:solidFill>
                  <a:schemeClr val="dk1"/>
                </a:solidFill>
                <a:latin typeface="Montserrat SemiBold"/>
                <a:ea typeface="Montserrat SemiBold"/>
                <a:cs typeface="Montserrat SemiBold"/>
                <a:sym typeface="Montserrat SemiBold"/>
              </a:rPr>
              <a:t>Audio Visual</a:t>
            </a:r>
            <a:endParaRPr b="1" i="0" sz="825" u="none" cap="none" strike="noStrike">
              <a:solidFill>
                <a:schemeClr val="dk1"/>
              </a:solidFill>
              <a:latin typeface="Montserrat SemiBold"/>
              <a:ea typeface="Montserrat SemiBold"/>
              <a:cs typeface="Montserrat SemiBold"/>
              <a:sym typeface="Montserrat SemiBold"/>
            </a:endParaRPr>
          </a:p>
        </p:txBody>
      </p:sp>
      <p:sp>
        <p:nvSpPr>
          <p:cNvPr id="239" name="Google Shape;239;p8"/>
          <p:cNvSpPr/>
          <p:nvPr/>
        </p:nvSpPr>
        <p:spPr>
          <a:xfrm>
            <a:off x="2065697" y="3515855"/>
            <a:ext cx="912375" cy="22005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b="1" i="0" lang="en-IN" sz="825" u="none" cap="none" strike="noStrike">
                <a:solidFill>
                  <a:schemeClr val="dk1"/>
                </a:solidFill>
                <a:latin typeface="Montserrat SemiBold"/>
                <a:ea typeface="Montserrat SemiBold"/>
                <a:cs typeface="Montserrat SemiBold"/>
                <a:sym typeface="Montserrat SemiBold"/>
              </a:rPr>
              <a:t>IT Logistics</a:t>
            </a:r>
            <a:endParaRPr b="1" i="0" sz="825" u="none" cap="none" strike="noStrike">
              <a:solidFill>
                <a:schemeClr val="dk1"/>
              </a:solidFill>
              <a:latin typeface="Montserrat SemiBold"/>
              <a:ea typeface="Montserrat SemiBold"/>
              <a:cs typeface="Montserrat SemiBold"/>
              <a:sym typeface="Montserrat SemiBold"/>
            </a:endParaRPr>
          </a:p>
        </p:txBody>
      </p:sp>
      <p:sp>
        <p:nvSpPr>
          <p:cNvPr id="240" name="Google Shape;240;p8"/>
          <p:cNvSpPr/>
          <p:nvPr/>
        </p:nvSpPr>
        <p:spPr>
          <a:xfrm>
            <a:off x="2065697" y="3891069"/>
            <a:ext cx="1134675" cy="354150"/>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b="1" i="0" lang="en-IN" sz="825" u="none" cap="none" strike="noStrike">
                <a:solidFill>
                  <a:schemeClr val="dk1"/>
                </a:solidFill>
                <a:latin typeface="Montserrat SemiBold"/>
                <a:ea typeface="Montserrat SemiBold"/>
                <a:cs typeface="Montserrat SemiBold"/>
                <a:sym typeface="Montserrat SemiBold"/>
              </a:rPr>
              <a:t>Data Center &amp; Networking</a:t>
            </a:r>
            <a:endParaRPr b="1" i="0" sz="825" u="none" cap="none" strike="noStrike">
              <a:solidFill>
                <a:schemeClr val="dk1"/>
              </a:solidFill>
              <a:latin typeface="Montserrat SemiBold"/>
              <a:ea typeface="Montserrat SemiBold"/>
              <a:cs typeface="Montserrat SemiBold"/>
              <a:sym typeface="Montserrat SemiBold"/>
            </a:endParaRPr>
          </a:p>
        </p:txBody>
      </p:sp>
      <p:pic>
        <p:nvPicPr>
          <p:cNvPr id="241" name="Google Shape;241;p8"/>
          <p:cNvPicPr preferRelativeResize="0"/>
          <p:nvPr/>
        </p:nvPicPr>
        <p:blipFill rotWithShape="1">
          <a:blip r:embed="rId5">
            <a:alphaModFix/>
          </a:blip>
          <a:srcRect b="8446" l="34826" r="39365" t="45449"/>
          <a:stretch/>
        </p:blipFill>
        <p:spPr>
          <a:xfrm>
            <a:off x="1628594" y="3544788"/>
            <a:ext cx="295358" cy="207560"/>
          </a:xfrm>
          <a:prstGeom prst="rect">
            <a:avLst/>
          </a:prstGeom>
          <a:noFill/>
          <a:ln>
            <a:noFill/>
          </a:ln>
        </p:spPr>
      </p:pic>
      <p:pic>
        <p:nvPicPr>
          <p:cNvPr id="242" name="Google Shape;242;p8"/>
          <p:cNvPicPr preferRelativeResize="0"/>
          <p:nvPr/>
        </p:nvPicPr>
        <p:blipFill rotWithShape="1">
          <a:blip r:embed="rId6">
            <a:alphaModFix/>
          </a:blip>
          <a:srcRect b="0" l="0" r="0" t="0"/>
          <a:stretch/>
        </p:blipFill>
        <p:spPr>
          <a:xfrm>
            <a:off x="1620125" y="3999431"/>
            <a:ext cx="294481" cy="227820"/>
          </a:xfrm>
          <a:prstGeom prst="rect">
            <a:avLst/>
          </a:prstGeom>
          <a:noFill/>
          <a:ln>
            <a:noFill/>
          </a:ln>
        </p:spPr>
      </p:pic>
      <p:pic>
        <p:nvPicPr>
          <p:cNvPr id="243" name="Google Shape;243;p8"/>
          <p:cNvPicPr preferRelativeResize="0"/>
          <p:nvPr/>
        </p:nvPicPr>
        <p:blipFill rotWithShape="1">
          <a:blip r:embed="rId7">
            <a:alphaModFix/>
          </a:blip>
          <a:srcRect b="0" l="0" r="0" t="0"/>
          <a:stretch/>
        </p:blipFill>
        <p:spPr>
          <a:xfrm>
            <a:off x="1639094" y="2615716"/>
            <a:ext cx="256544" cy="269780"/>
          </a:xfrm>
          <a:prstGeom prst="rect">
            <a:avLst/>
          </a:prstGeom>
          <a:noFill/>
          <a:ln>
            <a:noFill/>
          </a:ln>
        </p:spPr>
      </p:pic>
      <p:pic>
        <p:nvPicPr>
          <p:cNvPr id="244" name="Google Shape;244;p8"/>
          <p:cNvPicPr preferRelativeResize="0"/>
          <p:nvPr/>
        </p:nvPicPr>
        <p:blipFill rotWithShape="1">
          <a:blip r:embed="rId8">
            <a:alphaModFix/>
          </a:blip>
          <a:srcRect b="33137" l="23874" r="15683" t="39460"/>
          <a:stretch/>
        </p:blipFill>
        <p:spPr>
          <a:xfrm>
            <a:off x="1624386" y="3162819"/>
            <a:ext cx="303773" cy="96862"/>
          </a:xfrm>
          <a:prstGeom prst="rect">
            <a:avLst/>
          </a:prstGeom>
          <a:noFill/>
          <a:ln>
            <a:noFill/>
          </a:ln>
        </p:spPr>
      </p:pic>
      <p:sp>
        <p:nvSpPr>
          <p:cNvPr id="245" name="Google Shape;245;p8"/>
          <p:cNvSpPr/>
          <p:nvPr/>
        </p:nvSpPr>
        <p:spPr>
          <a:xfrm>
            <a:off x="2024606" y="1056955"/>
            <a:ext cx="912375" cy="233775"/>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b="1" i="0" lang="en-IN" sz="825" u="none" cap="none" strike="noStrike">
                <a:solidFill>
                  <a:schemeClr val="dk1"/>
                </a:solidFill>
                <a:latin typeface="Montserrat SemiBold"/>
                <a:ea typeface="Montserrat SemiBold"/>
                <a:cs typeface="Montserrat SemiBold"/>
                <a:sym typeface="Montserrat SemiBold"/>
              </a:rPr>
              <a:t>Software Engineering</a:t>
            </a:r>
            <a:endParaRPr b="1" i="0" sz="825" u="none" cap="none" strike="noStrike">
              <a:solidFill>
                <a:schemeClr val="dk1"/>
              </a:solidFill>
              <a:latin typeface="Montserrat SemiBold"/>
              <a:ea typeface="Montserrat SemiBold"/>
              <a:cs typeface="Montserrat SemiBold"/>
              <a:sym typeface="Montserrat SemiBold"/>
            </a:endParaRPr>
          </a:p>
        </p:txBody>
      </p:sp>
      <p:sp>
        <p:nvSpPr>
          <p:cNvPr id="246" name="Google Shape;246;p8"/>
          <p:cNvSpPr/>
          <p:nvPr/>
        </p:nvSpPr>
        <p:spPr>
          <a:xfrm>
            <a:off x="2024606" y="1499309"/>
            <a:ext cx="912375" cy="233775"/>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b="1" i="0" lang="en-IN" sz="825" u="none" cap="none" strike="noStrike">
                <a:solidFill>
                  <a:schemeClr val="dk1"/>
                </a:solidFill>
                <a:latin typeface="Montserrat SemiBold"/>
                <a:ea typeface="Montserrat SemiBold"/>
                <a:cs typeface="Montserrat SemiBold"/>
                <a:sym typeface="Montserrat SemiBold"/>
              </a:rPr>
              <a:t>Data Engineering</a:t>
            </a:r>
            <a:endParaRPr b="1" i="0" sz="825" u="none" cap="none" strike="noStrike">
              <a:solidFill>
                <a:schemeClr val="dk1"/>
              </a:solidFill>
              <a:latin typeface="Montserrat SemiBold"/>
              <a:ea typeface="Montserrat SemiBold"/>
              <a:cs typeface="Montserrat SemiBold"/>
              <a:sym typeface="Montserrat SemiBold"/>
            </a:endParaRPr>
          </a:p>
        </p:txBody>
      </p:sp>
      <p:sp>
        <p:nvSpPr>
          <p:cNvPr id="247" name="Google Shape;247;p8"/>
          <p:cNvSpPr/>
          <p:nvPr/>
        </p:nvSpPr>
        <p:spPr>
          <a:xfrm>
            <a:off x="2024606" y="1956469"/>
            <a:ext cx="912375" cy="233775"/>
          </a:xfrm>
          <a:prstGeom prst="rect">
            <a:avLst/>
          </a:prstGeom>
          <a:no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rPr b="1" i="0" lang="en-IN" sz="825" u="none" cap="none" strike="noStrike">
                <a:solidFill>
                  <a:schemeClr val="dk1"/>
                </a:solidFill>
                <a:latin typeface="Montserrat SemiBold"/>
                <a:ea typeface="Montserrat SemiBold"/>
                <a:cs typeface="Montserrat SemiBold"/>
                <a:sym typeface="Montserrat SemiBold"/>
              </a:rPr>
              <a:t>Metaverse</a:t>
            </a:r>
            <a:endParaRPr b="1" i="0" sz="825" u="none" cap="none" strike="noStrike">
              <a:solidFill>
                <a:schemeClr val="dk1"/>
              </a:solidFill>
              <a:latin typeface="Montserrat SemiBold"/>
              <a:ea typeface="Montserrat SemiBold"/>
              <a:cs typeface="Montserrat SemiBold"/>
              <a:sym typeface="Montserrat SemiBold"/>
            </a:endParaRPr>
          </a:p>
        </p:txBody>
      </p:sp>
      <p:sp>
        <p:nvSpPr>
          <p:cNvPr id="248" name="Google Shape;248;p8"/>
          <p:cNvSpPr/>
          <p:nvPr/>
        </p:nvSpPr>
        <p:spPr>
          <a:xfrm>
            <a:off x="3101251" y="3463163"/>
            <a:ext cx="94005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Material &amp; Allocation Planning</a:t>
            </a:r>
            <a:endParaRPr b="0" i="0" sz="675" u="none" cap="none" strike="noStrike">
              <a:solidFill>
                <a:srgbClr val="FFFFFF"/>
              </a:solidFill>
              <a:latin typeface="Montserrat"/>
              <a:ea typeface="Montserrat"/>
              <a:cs typeface="Montserrat"/>
              <a:sym typeface="Montserrat"/>
            </a:endParaRPr>
          </a:p>
        </p:txBody>
      </p:sp>
      <p:sp>
        <p:nvSpPr>
          <p:cNvPr id="249" name="Google Shape;249;p8"/>
          <p:cNvSpPr/>
          <p:nvPr/>
        </p:nvSpPr>
        <p:spPr>
          <a:xfrm>
            <a:off x="6084830" y="3463163"/>
            <a:ext cx="8370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PLM</a:t>
            </a:r>
            <a:endParaRPr b="0" i="0" sz="675" u="none" cap="none" strike="noStrike">
              <a:solidFill>
                <a:srgbClr val="FFFFFF"/>
              </a:solidFill>
              <a:latin typeface="Montserrat"/>
              <a:ea typeface="Montserrat"/>
              <a:cs typeface="Montserrat"/>
              <a:sym typeface="Montserrat"/>
            </a:endParaRPr>
          </a:p>
        </p:txBody>
      </p:sp>
      <p:sp>
        <p:nvSpPr>
          <p:cNvPr id="250" name="Google Shape;250;p8"/>
          <p:cNvSpPr/>
          <p:nvPr/>
        </p:nvSpPr>
        <p:spPr>
          <a:xfrm>
            <a:off x="5124651" y="3463163"/>
            <a:ext cx="8370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Logistics &amp; Fulfillment</a:t>
            </a:r>
            <a:endParaRPr b="0" i="0" sz="675" u="none" cap="none" strike="noStrike">
              <a:solidFill>
                <a:srgbClr val="FFFFFF"/>
              </a:solidFill>
              <a:latin typeface="Montserrat"/>
              <a:ea typeface="Montserrat"/>
              <a:cs typeface="Montserrat"/>
              <a:sym typeface="Montserrat"/>
            </a:endParaRPr>
          </a:p>
        </p:txBody>
      </p:sp>
      <p:sp>
        <p:nvSpPr>
          <p:cNvPr id="251" name="Google Shape;251;p8"/>
          <p:cNvSpPr/>
          <p:nvPr/>
        </p:nvSpPr>
        <p:spPr>
          <a:xfrm>
            <a:off x="7045008" y="3463163"/>
            <a:ext cx="8370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Warehouse Management</a:t>
            </a:r>
            <a:endParaRPr b="0" i="0" sz="675" u="none" cap="none" strike="noStrike">
              <a:solidFill>
                <a:srgbClr val="FFFFFF"/>
              </a:solidFill>
              <a:latin typeface="Montserrat"/>
              <a:ea typeface="Montserrat"/>
              <a:cs typeface="Montserrat"/>
              <a:sym typeface="Montserrat"/>
            </a:endParaRPr>
          </a:p>
        </p:txBody>
      </p:sp>
      <p:sp>
        <p:nvSpPr>
          <p:cNvPr id="252" name="Google Shape;252;p8"/>
          <p:cNvSpPr/>
          <p:nvPr/>
        </p:nvSpPr>
        <p:spPr>
          <a:xfrm>
            <a:off x="8005187" y="3463163"/>
            <a:ext cx="8370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Inventory Management</a:t>
            </a:r>
            <a:endParaRPr b="0" i="0" sz="675" u="none" cap="none" strike="noStrike">
              <a:solidFill>
                <a:srgbClr val="FFFFFF"/>
              </a:solidFill>
              <a:latin typeface="Montserrat"/>
              <a:ea typeface="Montserrat"/>
              <a:cs typeface="Montserrat"/>
              <a:sym typeface="Montserrat"/>
            </a:endParaRPr>
          </a:p>
        </p:txBody>
      </p:sp>
      <p:sp>
        <p:nvSpPr>
          <p:cNvPr id="253" name="Google Shape;253;p8"/>
          <p:cNvSpPr/>
          <p:nvPr/>
        </p:nvSpPr>
        <p:spPr>
          <a:xfrm>
            <a:off x="4164473" y="3463163"/>
            <a:ext cx="8370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Procurement</a:t>
            </a:r>
            <a:endParaRPr b="0" i="0" sz="675" u="none" cap="none" strike="noStrike">
              <a:solidFill>
                <a:srgbClr val="FFFFFF"/>
              </a:solidFill>
              <a:latin typeface="Montserrat"/>
              <a:ea typeface="Montserrat"/>
              <a:cs typeface="Montserrat"/>
              <a:sym typeface="Montserrat"/>
            </a:endParaRPr>
          </a:p>
        </p:txBody>
      </p:sp>
      <p:sp>
        <p:nvSpPr>
          <p:cNvPr id="254" name="Google Shape;254;p8"/>
          <p:cNvSpPr/>
          <p:nvPr/>
        </p:nvSpPr>
        <p:spPr>
          <a:xfrm>
            <a:off x="3111370" y="2557743"/>
            <a:ext cx="1402425" cy="337500"/>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55" name="Google Shape;255;p8"/>
          <p:cNvSpPr/>
          <p:nvPr/>
        </p:nvSpPr>
        <p:spPr>
          <a:xfrm>
            <a:off x="4647092" y="2557743"/>
            <a:ext cx="13095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56" name="Google Shape;256;p8"/>
          <p:cNvSpPr/>
          <p:nvPr/>
        </p:nvSpPr>
        <p:spPr>
          <a:xfrm>
            <a:off x="7532687" y="2557743"/>
            <a:ext cx="13095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57" name="Google Shape;257;p8"/>
          <p:cNvSpPr/>
          <p:nvPr/>
        </p:nvSpPr>
        <p:spPr>
          <a:xfrm>
            <a:off x="6089889" y="2557743"/>
            <a:ext cx="1309500"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58" name="Google Shape;258;p8"/>
          <p:cNvSpPr/>
          <p:nvPr/>
        </p:nvSpPr>
        <p:spPr>
          <a:xfrm>
            <a:off x="4091645" y="1451458"/>
            <a:ext cx="1017900"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59" name="Google Shape;259;p8"/>
          <p:cNvSpPr/>
          <p:nvPr/>
        </p:nvSpPr>
        <p:spPr>
          <a:xfrm>
            <a:off x="7491600" y="1451456"/>
            <a:ext cx="1357650"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60" name="Google Shape;260;p8"/>
          <p:cNvSpPr/>
          <p:nvPr/>
        </p:nvSpPr>
        <p:spPr>
          <a:xfrm>
            <a:off x="6461679" y="1451458"/>
            <a:ext cx="953775"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cxnSp>
        <p:nvCxnSpPr>
          <p:cNvPr id="261" name="Google Shape;261;p8"/>
          <p:cNvCxnSpPr/>
          <p:nvPr/>
        </p:nvCxnSpPr>
        <p:spPr>
          <a:xfrm flipH="1">
            <a:off x="2986934" y="1007033"/>
            <a:ext cx="3375" cy="337950"/>
          </a:xfrm>
          <a:prstGeom prst="straightConnector1">
            <a:avLst/>
          </a:prstGeom>
          <a:noFill/>
          <a:ln cap="flat" cmpd="sng" w="38100">
            <a:solidFill>
              <a:srgbClr val="0F6AE7"/>
            </a:solidFill>
            <a:prstDash val="solid"/>
            <a:round/>
            <a:headEnd len="sm" w="sm" type="none"/>
            <a:tailEnd len="sm" w="sm" type="none"/>
          </a:ln>
        </p:spPr>
      </p:cxnSp>
      <p:cxnSp>
        <p:nvCxnSpPr>
          <p:cNvPr id="262" name="Google Shape;262;p8"/>
          <p:cNvCxnSpPr/>
          <p:nvPr/>
        </p:nvCxnSpPr>
        <p:spPr>
          <a:xfrm flipH="1">
            <a:off x="2986934" y="1460249"/>
            <a:ext cx="3375" cy="337950"/>
          </a:xfrm>
          <a:prstGeom prst="straightConnector1">
            <a:avLst/>
          </a:prstGeom>
          <a:noFill/>
          <a:ln cap="flat" cmpd="sng" w="38100">
            <a:solidFill>
              <a:srgbClr val="0F6AE7"/>
            </a:solidFill>
            <a:prstDash val="solid"/>
            <a:round/>
            <a:headEnd len="sm" w="sm" type="none"/>
            <a:tailEnd len="sm" w="sm" type="none"/>
          </a:ln>
        </p:spPr>
      </p:cxnSp>
      <p:cxnSp>
        <p:nvCxnSpPr>
          <p:cNvPr id="263" name="Google Shape;263;p8"/>
          <p:cNvCxnSpPr/>
          <p:nvPr/>
        </p:nvCxnSpPr>
        <p:spPr>
          <a:xfrm flipH="1">
            <a:off x="2986934" y="1912958"/>
            <a:ext cx="3375" cy="337950"/>
          </a:xfrm>
          <a:prstGeom prst="straightConnector1">
            <a:avLst/>
          </a:prstGeom>
          <a:noFill/>
          <a:ln cap="flat" cmpd="sng" w="38100">
            <a:solidFill>
              <a:srgbClr val="0F6AE7"/>
            </a:solidFill>
            <a:prstDash val="solid"/>
            <a:round/>
            <a:headEnd len="sm" w="sm" type="none"/>
            <a:tailEnd len="sm" w="sm" type="none"/>
          </a:ln>
        </p:spPr>
      </p:cxnSp>
      <p:sp>
        <p:nvSpPr>
          <p:cNvPr id="264" name="Google Shape;264;p8"/>
          <p:cNvSpPr/>
          <p:nvPr/>
        </p:nvSpPr>
        <p:spPr>
          <a:xfrm>
            <a:off x="3111638" y="1007539"/>
            <a:ext cx="1077525"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Full Stack Engineering</a:t>
            </a:r>
            <a:endParaRPr b="0" i="0" sz="675" u="none" cap="none" strike="noStrike">
              <a:solidFill>
                <a:srgbClr val="FFFFFF"/>
              </a:solidFill>
              <a:latin typeface="Montserrat"/>
              <a:ea typeface="Montserrat"/>
              <a:cs typeface="Montserrat"/>
              <a:sym typeface="Montserrat"/>
            </a:endParaRPr>
          </a:p>
        </p:txBody>
      </p:sp>
      <p:sp>
        <p:nvSpPr>
          <p:cNvPr id="265" name="Google Shape;265;p8"/>
          <p:cNvSpPr/>
          <p:nvPr/>
        </p:nvSpPr>
        <p:spPr>
          <a:xfrm>
            <a:off x="6892479" y="1009845"/>
            <a:ext cx="1026000"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Quality &amp; Reliability Engineering</a:t>
            </a:r>
            <a:endParaRPr b="0" i="0" sz="675" u="none" cap="none" strike="noStrike">
              <a:solidFill>
                <a:schemeClr val="lt1"/>
              </a:solidFill>
              <a:latin typeface="Montserrat"/>
              <a:ea typeface="Montserrat"/>
              <a:cs typeface="Montserrat"/>
              <a:sym typeface="Montserrat"/>
            </a:endParaRPr>
          </a:p>
        </p:txBody>
      </p:sp>
      <p:sp>
        <p:nvSpPr>
          <p:cNvPr id="266" name="Google Shape;266;p8"/>
          <p:cNvSpPr/>
          <p:nvPr/>
        </p:nvSpPr>
        <p:spPr>
          <a:xfrm>
            <a:off x="5183400" y="1007531"/>
            <a:ext cx="837000"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Cloud Engineering</a:t>
            </a:r>
            <a:endParaRPr b="0" i="0" sz="675" u="none" cap="none" strike="noStrike">
              <a:solidFill>
                <a:srgbClr val="FFFFFF"/>
              </a:solidFill>
              <a:latin typeface="Montserrat"/>
              <a:ea typeface="Montserrat"/>
              <a:cs typeface="Montserrat"/>
              <a:sym typeface="Montserrat"/>
            </a:endParaRPr>
          </a:p>
        </p:txBody>
      </p:sp>
      <p:sp>
        <p:nvSpPr>
          <p:cNvPr id="267" name="Google Shape;267;p8"/>
          <p:cNvSpPr/>
          <p:nvPr/>
        </p:nvSpPr>
        <p:spPr>
          <a:xfrm>
            <a:off x="8003700" y="1007531"/>
            <a:ext cx="837000"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Hyper Automation</a:t>
            </a:r>
            <a:endParaRPr b="0" i="0" sz="675" u="none" cap="none" strike="noStrike">
              <a:solidFill>
                <a:srgbClr val="FFFFFF"/>
              </a:solidFill>
              <a:latin typeface="Montserrat"/>
              <a:ea typeface="Montserrat"/>
              <a:cs typeface="Montserrat"/>
              <a:sym typeface="Montserrat"/>
            </a:endParaRPr>
          </a:p>
        </p:txBody>
      </p:sp>
      <p:sp>
        <p:nvSpPr>
          <p:cNvPr id="268" name="Google Shape;268;p8"/>
          <p:cNvSpPr/>
          <p:nvPr/>
        </p:nvSpPr>
        <p:spPr>
          <a:xfrm>
            <a:off x="4247213" y="1002929"/>
            <a:ext cx="878175"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Digital Integration</a:t>
            </a:r>
            <a:endParaRPr b="0" i="0" sz="675" u="none" cap="none" strike="noStrike">
              <a:solidFill>
                <a:srgbClr val="FFFFFF"/>
              </a:solidFill>
              <a:latin typeface="Montserrat"/>
              <a:ea typeface="Montserrat"/>
              <a:cs typeface="Montserrat"/>
              <a:sym typeface="Montserrat"/>
            </a:endParaRPr>
          </a:p>
        </p:txBody>
      </p:sp>
      <p:sp>
        <p:nvSpPr>
          <p:cNvPr id="269" name="Google Shape;269;p8"/>
          <p:cNvSpPr txBox="1"/>
          <p:nvPr/>
        </p:nvSpPr>
        <p:spPr>
          <a:xfrm>
            <a:off x="7531071" y="1526044"/>
            <a:ext cx="1231875" cy="179138"/>
          </a:xfrm>
          <a:prstGeom prst="rect">
            <a:avLst/>
          </a:prstGeom>
          <a:solidFill>
            <a:srgbClr val="4F2270"/>
          </a:solidFill>
          <a:ln>
            <a:noFill/>
          </a:ln>
        </p:spPr>
        <p:txBody>
          <a:bodyPr anchorCtr="0" anchor="t" bIns="26975" lIns="26975" spcFirstLastPara="1" rIns="26975" wrap="square" tIns="26975">
            <a:spAutoFit/>
          </a:bodyPr>
          <a:lstStyle/>
          <a:p>
            <a:pPr indent="0" lvl="0" marL="0" marR="0" rtl="0" algn="ctr">
              <a:lnSpc>
                <a:spcPct val="12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BI &amp; Advanced Analytics</a:t>
            </a:r>
            <a:endParaRPr b="0" i="0" sz="675" u="none" cap="none" strike="noStrike">
              <a:solidFill>
                <a:schemeClr val="lt1"/>
              </a:solidFill>
              <a:latin typeface="Montserrat"/>
              <a:ea typeface="Montserrat"/>
              <a:cs typeface="Montserrat"/>
              <a:sym typeface="Montserrat"/>
            </a:endParaRPr>
          </a:p>
        </p:txBody>
      </p:sp>
      <p:sp>
        <p:nvSpPr>
          <p:cNvPr id="270" name="Google Shape;270;p8"/>
          <p:cNvSpPr txBox="1"/>
          <p:nvPr/>
        </p:nvSpPr>
        <p:spPr>
          <a:xfrm>
            <a:off x="6519370" y="1503700"/>
            <a:ext cx="877580" cy="262238"/>
          </a:xfrm>
          <a:prstGeom prst="rect">
            <a:avLst/>
          </a:prstGeom>
          <a:solidFill>
            <a:srgbClr val="4F2270"/>
          </a:solidFill>
          <a:ln>
            <a:noFill/>
          </a:ln>
        </p:spPr>
        <p:txBody>
          <a:bodyPr anchorCtr="0" anchor="t" bIns="26975" lIns="26975" spcFirstLastPara="1" rIns="26975" wrap="square" tIns="26975">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Data Management &amp; Integration</a:t>
            </a:r>
            <a:endParaRPr b="0" i="0" sz="675" u="none" cap="none" strike="noStrike">
              <a:solidFill>
                <a:schemeClr val="lt1"/>
              </a:solidFill>
              <a:latin typeface="Montserrat"/>
              <a:ea typeface="Montserrat"/>
              <a:cs typeface="Montserrat"/>
              <a:sym typeface="Montserrat"/>
            </a:endParaRPr>
          </a:p>
        </p:txBody>
      </p:sp>
      <p:pic>
        <p:nvPicPr>
          <p:cNvPr descr="Metaverse, virtual, world, virtual reality, vr, glasses, headset icon -  Download on Iconfinder" id="271" name="Google Shape;271;p8"/>
          <p:cNvPicPr preferRelativeResize="0"/>
          <p:nvPr/>
        </p:nvPicPr>
        <p:blipFill rotWithShape="1">
          <a:blip r:embed="rId9">
            <a:alphaModFix/>
          </a:blip>
          <a:srcRect b="0" l="0" r="0" t="0"/>
          <a:stretch/>
        </p:blipFill>
        <p:spPr>
          <a:xfrm flipH="1">
            <a:off x="1712286" y="1946764"/>
            <a:ext cx="230977" cy="230977"/>
          </a:xfrm>
          <a:prstGeom prst="rect">
            <a:avLst/>
          </a:prstGeom>
          <a:noFill/>
          <a:ln>
            <a:noFill/>
          </a:ln>
        </p:spPr>
      </p:pic>
      <p:pic>
        <p:nvPicPr>
          <p:cNvPr descr="Data engineer Icons &amp; Symbols" id="272" name="Google Shape;272;p8"/>
          <p:cNvPicPr preferRelativeResize="0"/>
          <p:nvPr/>
        </p:nvPicPr>
        <p:blipFill rotWithShape="1">
          <a:blip r:embed="rId10">
            <a:alphaModFix/>
          </a:blip>
          <a:srcRect b="0" l="0" r="0" t="0"/>
          <a:stretch/>
        </p:blipFill>
        <p:spPr>
          <a:xfrm>
            <a:off x="1689944" y="1469155"/>
            <a:ext cx="241211" cy="241211"/>
          </a:xfrm>
          <a:prstGeom prst="rect">
            <a:avLst/>
          </a:prstGeom>
          <a:noFill/>
          <a:ln>
            <a:noFill/>
          </a:ln>
        </p:spPr>
      </p:pic>
      <p:pic>
        <p:nvPicPr>
          <p:cNvPr descr="Software-engineering Icons - Free SVG &amp; PNG Software-engineering Images -  Noun Project" id="273" name="Google Shape;273;p8"/>
          <p:cNvPicPr preferRelativeResize="0"/>
          <p:nvPr/>
        </p:nvPicPr>
        <p:blipFill rotWithShape="1">
          <a:blip r:embed="rId11">
            <a:alphaModFix/>
          </a:blip>
          <a:srcRect b="0" l="0" r="0" t="0"/>
          <a:stretch/>
        </p:blipFill>
        <p:spPr>
          <a:xfrm>
            <a:off x="1691637" y="1040700"/>
            <a:ext cx="234022" cy="234022"/>
          </a:xfrm>
          <a:prstGeom prst="rect">
            <a:avLst/>
          </a:prstGeom>
          <a:noFill/>
          <a:ln>
            <a:noFill/>
          </a:ln>
        </p:spPr>
      </p:pic>
      <p:cxnSp>
        <p:nvCxnSpPr>
          <p:cNvPr id="274" name="Google Shape;274;p8"/>
          <p:cNvCxnSpPr/>
          <p:nvPr/>
        </p:nvCxnSpPr>
        <p:spPr>
          <a:xfrm>
            <a:off x="1574517" y="2456095"/>
            <a:ext cx="7327575" cy="0"/>
          </a:xfrm>
          <a:prstGeom prst="straightConnector1">
            <a:avLst/>
          </a:prstGeom>
          <a:noFill/>
          <a:ln cap="flat" cmpd="sng" w="19050">
            <a:solidFill>
              <a:srgbClr val="A5A5A5"/>
            </a:solidFill>
            <a:prstDash val="dot"/>
            <a:round/>
            <a:headEnd len="sm" w="sm" type="none"/>
            <a:tailEnd len="med" w="med" type="diamond"/>
          </a:ln>
        </p:spPr>
      </p:cxnSp>
      <p:sp>
        <p:nvSpPr>
          <p:cNvPr id="275" name="Google Shape;275;p8"/>
          <p:cNvSpPr/>
          <p:nvPr/>
        </p:nvSpPr>
        <p:spPr>
          <a:xfrm>
            <a:off x="5168925" y="1451458"/>
            <a:ext cx="1231875"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Data Engineering</a:t>
            </a:r>
            <a:endParaRPr b="0" i="0" sz="675" u="none" cap="none" strike="noStrike">
              <a:solidFill>
                <a:srgbClr val="FFFFFF"/>
              </a:solidFill>
              <a:latin typeface="Montserrat"/>
              <a:ea typeface="Montserrat"/>
              <a:cs typeface="Montserrat"/>
              <a:sym typeface="Montserrat"/>
            </a:endParaRPr>
          </a:p>
        </p:txBody>
      </p:sp>
      <p:sp>
        <p:nvSpPr>
          <p:cNvPr id="276" name="Google Shape;276;p8"/>
          <p:cNvSpPr/>
          <p:nvPr/>
        </p:nvSpPr>
        <p:spPr>
          <a:xfrm>
            <a:off x="6121013" y="1002929"/>
            <a:ext cx="686250"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DevSecOps</a:t>
            </a:r>
            <a:endParaRPr b="0" i="0" sz="675" u="none" cap="none" strike="noStrike">
              <a:solidFill>
                <a:srgbClr val="FFFFFF"/>
              </a:solidFill>
              <a:latin typeface="Montserrat"/>
              <a:ea typeface="Montserrat"/>
              <a:cs typeface="Montserrat"/>
              <a:sym typeface="Montserrat"/>
            </a:endParaRPr>
          </a:p>
        </p:txBody>
      </p:sp>
      <p:sp>
        <p:nvSpPr>
          <p:cNvPr id="277" name="Google Shape;277;p8"/>
          <p:cNvSpPr/>
          <p:nvPr/>
        </p:nvSpPr>
        <p:spPr>
          <a:xfrm>
            <a:off x="3101251" y="3924844"/>
            <a:ext cx="1188450" cy="337500"/>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Topology Plan &amp; Design Engineering</a:t>
            </a:r>
            <a:endParaRPr b="0" i="0" sz="675" u="none" cap="none" strike="noStrike">
              <a:solidFill>
                <a:srgbClr val="FFFFFF"/>
              </a:solidFill>
              <a:latin typeface="Montserrat"/>
              <a:ea typeface="Montserrat"/>
              <a:cs typeface="Montserrat"/>
              <a:sym typeface="Montserrat"/>
            </a:endParaRPr>
          </a:p>
        </p:txBody>
      </p:sp>
      <p:sp>
        <p:nvSpPr>
          <p:cNvPr id="278" name="Google Shape;278;p8"/>
          <p:cNvSpPr/>
          <p:nvPr/>
        </p:nvSpPr>
        <p:spPr>
          <a:xfrm>
            <a:off x="4360406" y="3924844"/>
            <a:ext cx="878175"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Deployment &amp; Provisioning</a:t>
            </a:r>
            <a:endParaRPr b="0" i="0" sz="675" u="none" cap="none" strike="noStrike">
              <a:solidFill>
                <a:srgbClr val="FFFFFF"/>
              </a:solidFill>
              <a:latin typeface="Montserrat"/>
              <a:ea typeface="Montserrat"/>
              <a:cs typeface="Montserrat"/>
              <a:sym typeface="Montserrat"/>
            </a:endParaRPr>
          </a:p>
        </p:txBody>
      </p:sp>
      <p:sp>
        <p:nvSpPr>
          <p:cNvPr id="279" name="Google Shape;279;p8"/>
          <p:cNvSpPr/>
          <p:nvPr/>
        </p:nvSpPr>
        <p:spPr>
          <a:xfrm>
            <a:off x="7940027" y="3924844"/>
            <a:ext cx="912375"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R&amp;D Lab Builds &amp; Management</a:t>
            </a:r>
            <a:endParaRPr b="0" i="0" sz="675" u="none" cap="none" strike="noStrike">
              <a:solidFill>
                <a:srgbClr val="FFFFFF"/>
              </a:solidFill>
              <a:latin typeface="Montserrat"/>
              <a:ea typeface="Montserrat"/>
              <a:cs typeface="Montserrat"/>
              <a:sym typeface="Montserrat"/>
            </a:endParaRPr>
          </a:p>
        </p:txBody>
      </p:sp>
      <p:sp>
        <p:nvSpPr>
          <p:cNvPr id="280" name="Google Shape;280;p8"/>
          <p:cNvSpPr/>
          <p:nvPr/>
        </p:nvSpPr>
        <p:spPr>
          <a:xfrm>
            <a:off x="5309288" y="3915881"/>
            <a:ext cx="715275"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Monitoring &amp; Operations</a:t>
            </a:r>
            <a:endParaRPr b="0" i="0" sz="675" u="none" cap="none" strike="noStrike">
              <a:solidFill>
                <a:srgbClr val="FFFFFF"/>
              </a:solidFill>
              <a:latin typeface="Montserrat"/>
              <a:ea typeface="Montserrat"/>
              <a:cs typeface="Montserrat"/>
              <a:sym typeface="Montserrat"/>
            </a:endParaRPr>
          </a:p>
        </p:txBody>
      </p:sp>
      <p:sp>
        <p:nvSpPr>
          <p:cNvPr id="281" name="Google Shape;281;p8"/>
          <p:cNvSpPr/>
          <p:nvPr/>
        </p:nvSpPr>
        <p:spPr>
          <a:xfrm>
            <a:off x="3111638" y="1918589"/>
            <a:ext cx="1357650" cy="337500"/>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82" name="Google Shape;282;p8"/>
          <p:cNvSpPr/>
          <p:nvPr/>
        </p:nvSpPr>
        <p:spPr>
          <a:xfrm>
            <a:off x="4605063" y="1918589"/>
            <a:ext cx="1309950"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83" name="Google Shape;283;p8"/>
          <p:cNvSpPr/>
          <p:nvPr/>
        </p:nvSpPr>
        <p:spPr>
          <a:xfrm>
            <a:off x="7491600" y="1918594"/>
            <a:ext cx="1357650"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84" name="Google Shape;284;p8"/>
          <p:cNvSpPr/>
          <p:nvPr/>
        </p:nvSpPr>
        <p:spPr>
          <a:xfrm>
            <a:off x="6050859" y="1918589"/>
            <a:ext cx="1305000" cy="336825"/>
          </a:xfrm>
          <a:prstGeom prst="roundRect">
            <a:avLst>
              <a:gd fmla="val 0" name="adj"/>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675" u="none" cap="none" strike="noStrike">
              <a:solidFill>
                <a:srgbClr val="FFFFFF"/>
              </a:solidFill>
              <a:latin typeface="Montserrat"/>
              <a:ea typeface="Montserrat"/>
              <a:cs typeface="Montserrat"/>
              <a:sym typeface="Montserrat"/>
            </a:endParaRPr>
          </a:p>
        </p:txBody>
      </p:sp>
      <p:sp>
        <p:nvSpPr>
          <p:cNvPr id="285" name="Google Shape;285;p8"/>
          <p:cNvSpPr txBox="1"/>
          <p:nvPr/>
        </p:nvSpPr>
        <p:spPr>
          <a:xfrm>
            <a:off x="3222625" y="2599266"/>
            <a:ext cx="1275750" cy="242352"/>
          </a:xfrm>
          <a:prstGeom prst="rect">
            <a:avLst/>
          </a:prstGeom>
          <a:solidFill>
            <a:srgbClr val="084A62"/>
          </a:solid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Network Services</a:t>
            </a:r>
            <a:endParaRPr b="0" i="0" sz="675" u="none" cap="none" strike="noStrike">
              <a:solidFill>
                <a:schemeClr val="lt1"/>
              </a:solidFill>
              <a:latin typeface="Montserrat"/>
              <a:ea typeface="Montserrat"/>
              <a:cs typeface="Montserrat"/>
              <a:sym typeface="Montserrat"/>
            </a:endParaRPr>
          </a:p>
        </p:txBody>
      </p:sp>
      <p:sp>
        <p:nvSpPr>
          <p:cNvPr id="286" name="Google Shape;286;p8"/>
          <p:cNvSpPr txBox="1"/>
          <p:nvPr/>
        </p:nvSpPr>
        <p:spPr>
          <a:xfrm>
            <a:off x="4656259" y="2551215"/>
            <a:ext cx="1277325" cy="346226"/>
          </a:xfrm>
          <a:prstGeom prst="rect">
            <a:avLst/>
          </a:prstGeom>
          <a:solidFill>
            <a:srgbClr val="084A62"/>
          </a:solid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Personal Computing  Devices</a:t>
            </a:r>
            <a:endParaRPr b="0" i="0" sz="675" u="none" cap="none" strike="noStrike">
              <a:solidFill>
                <a:schemeClr val="lt1"/>
              </a:solidFill>
              <a:latin typeface="Montserrat"/>
              <a:ea typeface="Montserrat"/>
              <a:cs typeface="Montserrat"/>
              <a:sym typeface="Montserrat"/>
            </a:endParaRPr>
          </a:p>
        </p:txBody>
      </p:sp>
      <p:sp>
        <p:nvSpPr>
          <p:cNvPr id="287" name="Google Shape;287;p8"/>
          <p:cNvSpPr txBox="1"/>
          <p:nvPr/>
        </p:nvSpPr>
        <p:spPr>
          <a:xfrm>
            <a:off x="6093995" y="2603698"/>
            <a:ext cx="1266300" cy="242352"/>
          </a:xfrm>
          <a:prstGeom prst="rect">
            <a:avLst/>
          </a:prstGeom>
          <a:solidFill>
            <a:srgbClr val="084A62"/>
          </a:solid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ITSM</a:t>
            </a:r>
            <a:endParaRPr b="0" i="0" sz="675" u="none" cap="none" strike="noStrike">
              <a:solidFill>
                <a:schemeClr val="lt1"/>
              </a:solidFill>
              <a:latin typeface="Montserrat"/>
              <a:ea typeface="Montserrat"/>
              <a:cs typeface="Montserrat"/>
              <a:sym typeface="Montserrat"/>
            </a:endParaRPr>
          </a:p>
        </p:txBody>
      </p:sp>
      <p:sp>
        <p:nvSpPr>
          <p:cNvPr id="288" name="Google Shape;288;p8"/>
          <p:cNvSpPr txBox="1"/>
          <p:nvPr/>
        </p:nvSpPr>
        <p:spPr>
          <a:xfrm>
            <a:off x="7627642" y="2597679"/>
            <a:ext cx="1137825" cy="242352"/>
          </a:xfrm>
          <a:prstGeom prst="rect">
            <a:avLst/>
          </a:prstGeom>
          <a:solidFill>
            <a:srgbClr val="084A62"/>
          </a:solid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Access Management</a:t>
            </a:r>
            <a:endParaRPr b="0" i="0" sz="675" u="none" cap="none" strike="noStrike">
              <a:solidFill>
                <a:schemeClr val="lt1"/>
              </a:solidFill>
              <a:latin typeface="Montserrat"/>
              <a:ea typeface="Montserrat"/>
              <a:cs typeface="Montserrat"/>
              <a:sym typeface="Montserrat"/>
            </a:endParaRPr>
          </a:p>
        </p:txBody>
      </p:sp>
      <p:sp>
        <p:nvSpPr>
          <p:cNvPr id="289" name="Google Shape;289;p8"/>
          <p:cNvSpPr txBox="1"/>
          <p:nvPr/>
        </p:nvSpPr>
        <p:spPr>
          <a:xfrm>
            <a:off x="4802518" y="3010131"/>
            <a:ext cx="953775" cy="346226"/>
          </a:xfrm>
          <a:prstGeom prst="rect">
            <a:avLst/>
          </a:prstGeom>
          <a:no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Maintenance &amp; Break-Fix</a:t>
            </a:r>
            <a:endParaRPr b="0" i="0" sz="675" u="none" cap="none" strike="noStrike">
              <a:solidFill>
                <a:schemeClr val="lt1"/>
              </a:solidFill>
              <a:latin typeface="Montserrat"/>
              <a:ea typeface="Montserrat"/>
              <a:cs typeface="Montserrat"/>
              <a:sym typeface="Montserrat"/>
            </a:endParaRPr>
          </a:p>
        </p:txBody>
      </p:sp>
      <p:sp>
        <p:nvSpPr>
          <p:cNvPr id="290" name="Google Shape;290;p8"/>
          <p:cNvSpPr txBox="1"/>
          <p:nvPr/>
        </p:nvSpPr>
        <p:spPr>
          <a:xfrm>
            <a:off x="6174799" y="3058875"/>
            <a:ext cx="1132875" cy="242352"/>
          </a:xfrm>
          <a:prstGeom prst="rect">
            <a:avLst/>
          </a:prstGeom>
          <a:solidFill>
            <a:srgbClr val="084A62"/>
          </a:solid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Event Support</a:t>
            </a:r>
            <a:endParaRPr b="0" i="0" sz="675" u="none" cap="none" strike="noStrike">
              <a:solidFill>
                <a:schemeClr val="lt1"/>
              </a:solidFill>
              <a:latin typeface="Montserrat"/>
              <a:ea typeface="Montserrat"/>
              <a:cs typeface="Montserrat"/>
              <a:sym typeface="Montserrat"/>
            </a:endParaRPr>
          </a:p>
        </p:txBody>
      </p:sp>
      <p:sp>
        <p:nvSpPr>
          <p:cNvPr id="291" name="Google Shape;291;p8"/>
          <p:cNvSpPr txBox="1"/>
          <p:nvPr/>
        </p:nvSpPr>
        <p:spPr>
          <a:xfrm>
            <a:off x="7649776" y="3058875"/>
            <a:ext cx="1085400" cy="242352"/>
          </a:xfrm>
          <a:prstGeom prst="rect">
            <a:avLst/>
          </a:prstGeom>
          <a:solidFill>
            <a:srgbClr val="084A62"/>
          </a:solid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Help Desk</a:t>
            </a:r>
            <a:endParaRPr b="0" i="0" sz="675" u="none" cap="none" strike="noStrike">
              <a:solidFill>
                <a:schemeClr val="lt1"/>
              </a:solidFill>
              <a:latin typeface="Montserrat"/>
              <a:ea typeface="Montserrat"/>
              <a:cs typeface="Montserrat"/>
              <a:sym typeface="Montserrat"/>
            </a:endParaRPr>
          </a:p>
        </p:txBody>
      </p:sp>
      <p:sp>
        <p:nvSpPr>
          <p:cNvPr id="292" name="Google Shape;292;p8"/>
          <p:cNvSpPr txBox="1"/>
          <p:nvPr/>
        </p:nvSpPr>
        <p:spPr>
          <a:xfrm>
            <a:off x="3289094" y="3055989"/>
            <a:ext cx="1132875" cy="242352"/>
          </a:xfrm>
          <a:prstGeom prst="rect">
            <a:avLst/>
          </a:prstGeom>
          <a:solidFill>
            <a:srgbClr val="084A62"/>
          </a:solid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Integration</a:t>
            </a:r>
            <a:endParaRPr b="0" i="0" sz="675" u="none" cap="none" strike="noStrike">
              <a:solidFill>
                <a:schemeClr val="lt1"/>
              </a:solidFill>
              <a:latin typeface="Arial"/>
              <a:ea typeface="Arial"/>
              <a:cs typeface="Arial"/>
              <a:sym typeface="Arial"/>
            </a:endParaRPr>
          </a:p>
        </p:txBody>
      </p:sp>
      <p:sp>
        <p:nvSpPr>
          <p:cNvPr id="293" name="Google Shape;293;p8"/>
          <p:cNvSpPr txBox="1"/>
          <p:nvPr/>
        </p:nvSpPr>
        <p:spPr>
          <a:xfrm>
            <a:off x="3111638" y="1459574"/>
            <a:ext cx="949950" cy="328725"/>
          </a:xfrm>
          <a:prstGeom prst="rect">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Data Modernization</a:t>
            </a:r>
            <a:endParaRPr b="0" i="0" sz="675" u="none" cap="none" strike="noStrike">
              <a:solidFill>
                <a:srgbClr val="FFFFFF"/>
              </a:solidFill>
              <a:latin typeface="Montserrat"/>
              <a:ea typeface="Montserrat"/>
              <a:cs typeface="Montserrat"/>
              <a:sym typeface="Montserrat"/>
            </a:endParaRPr>
          </a:p>
        </p:txBody>
      </p:sp>
      <p:sp>
        <p:nvSpPr>
          <p:cNvPr id="294" name="Google Shape;294;p8"/>
          <p:cNvSpPr txBox="1"/>
          <p:nvPr/>
        </p:nvSpPr>
        <p:spPr>
          <a:xfrm>
            <a:off x="4069517" y="1526177"/>
            <a:ext cx="1085400" cy="158364"/>
          </a:xfrm>
          <a:prstGeom prst="rect">
            <a:avLst/>
          </a:prstGeom>
          <a:noFill/>
          <a:ln>
            <a:noFill/>
          </a:ln>
        </p:spPr>
        <p:txBody>
          <a:bodyPr anchorCtr="0" anchor="t" bIns="26975" lIns="26975" spcFirstLastPara="1" rIns="26975" wrap="square" tIns="26975">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AI &amp; Data Science</a:t>
            </a:r>
            <a:endParaRPr b="0" i="0" sz="675" u="none" cap="none" strike="noStrike">
              <a:solidFill>
                <a:schemeClr val="lt1"/>
              </a:solidFill>
              <a:latin typeface="Montserrat"/>
              <a:ea typeface="Montserrat"/>
              <a:cs typeface="Montserrat"/>
              <a:sym typeface="Montserrat"/>
            </a:endParaRPr>
          </a:p>
        </p:txBody>
      </p:sp>
      <p:sp>
        <p:nvSpPr>
          <p:cNvPr id="295" name="Google Shape;295;p8"/>
          <p:cNvSpPr txBox="1"/>
          <p:nvPr/>
        </p:nvSpPr>
        <p:spPr>
          <a:xfrm>
            <a:off x="4688622" y="1923742"/>
            <a:ext cx="1154025" cy="346226"/>
          </a:xfrm>
          <a:prstGeom prst="rect">
            <a:avLst/>
          </a:prstGeom>
          <a:no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Design &amp; Content Creation</a:t>
            </a:r>
            <a:endParaRPr b="0" i="0" sz="675" u="none" cap="none" strike="noStrike">
              <a:solidFill>
                <a:srgbClr val="000000"/>
              </a:solidFill>
              <a:latin typeface="Arial"/>
              <a:ea typeface="Arial"/>
              <a:cs typeface="Arial"/>
              <a:sym typeface="Arial"/>
            </a:endParaRPr>
          </a:p>
        </p:txBody>
      </p:sp>
      <p:sp>
        <p:nvSpPr>
          <p:cNvPr id="296" name="Google Shape;296;p8"/>
          <p:cNvSpPr txBox="1"/>
          <p:nvPr/>
        </p:nvSpPr>
        <p:spPr>
          <a:xfrm>
            <a:off x="6014744" y="1888989"/>
            <a:ext cx="1370925" cy="380925"/>
          </a:xfrm>
          <a:prstGeom prst="rect">
            <a:avLst/>
          </a:prstGeom>
          <a:solidFill>
            <a:srgbClr val="4F2270"/>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Persona Storyboarding &amp; UX Planning</a:t>
            </a:r>
            <a:endParaRPr b="0" i="0" sz="675" u="none" cap="none" strike="noStrike">
              <a:solidFill>
                <a:srgbClr val="FFFFFF"/>
              </a:solidFill>
              <a:latin typeface="Montserrat"/>
              <a:ea typeface="Montserrat"/>
              <a:cs typeface="Montserrat"/>
              <a:sym typeface="Montserrat"/>
            </a:endParaRPr>
          </a:p>
        </p:txBody>
      </p:sp>
      <p:sp>
        <p:nvSpPr>
          <p:cNvPr id="297" name="Google Shape;297;p8"/>
          <p:cNvSpPr txBox="1"/>
          <p:nvPr/>
        </p:nvSpPr>
        <p:spPr>
          <a:xfrm>
            <a:off x="7608685" y="1967011"/>
            <a:ext cx="1085400" cy="242352"/>
          </a:xfrm>
          <a:prstGeom prst="rect">
            <a:avLst/>
          </a:prstGeom>
          <a:solidFill>
            <a:srgbClr val="4F2270"/>
          </a:solid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3D Modelling</a:t>
            </a:r>
            <a:endParaRPr b="0" i="0" sz="675" u="none" cap="none" strike="noStrike">
              <a:solidFill>
                <a:schemeClr val="lt1"/>
              </a:solidFill>
              <a:latin typeface="Montserrat"/>
              <a:ea typeface="Montserrat"/>
              <a:cs typeface="Montserrat"/>
              <a:sym typeface="Montserrat"/>
            </a:endParaRPr>
          </a:p>
        </p:txBody>
      </p:sp>
      <p:sp>
        <p:nvSpPr>
          <p:cNvPr id="298" name="Google Shape;298;p8"/>
          <p:cNvSpPr txBox="1"/>
          <p:nvPr/>
        </p:nvSpPr>
        <p:spPr>
          <a:xfrm>
            <a:off x="3289094" y="1967011"/>
            <a:ext cx="1148625" cy="242352"/>
          </a:xfrm>
          <a:prstGeom prst="rect">
            <a:avLst/>
          </a:prstGeom>
          <a:solidFill>
            <a:srgbClr val="4F2270"/>
          </a:solidFill>
          <a:ln>
            <a:noFill/>
          </a:ln>
        </p:spPr>
        <p:txBody>
          <a:bodyPr anchorCtr="0" anchor="ctr" bIns="68550" lIns="68550" spcFirstLastPara="1" rIns="68550" wrap="square" tIns="68550">
            <a:spAutoFit/>
          </a:bodyPr>
          <a:lstStyle/>
          <a:p>
            <a:pPr indent="0" lvl="0" marL="0" marR="0" rtl="0" algn="ctr">
              <a:lnSpc>
                <a:spcPct val="100000"/>
              </a:lnSpc>
              <a:spcBef>
                <a:spcPts val="0"/>
              </a:spcBef>
              <a:spcAft>
                <a:spcPts val="0"/>
              </a:spcAft>
              <a:buNone/>
            </a:pPr>
            <a:r>
              <a:rPr b="0" i="0" lang="en-IN" sz="675" u="none" cap="none" strike="noStrike">
                <a:solidFill>
                  <a:schemeClr val="lt1"/>
                </a:solidFill>
                <a:latin typeface="Montserrat"/>
                <a:ea typeface="Montserrat"/>
                <a:cs typeface="Montserrat"/>
                <a:sym typeface="Montserrat"/>
              </a:rPr>
              <a:t>Metaverse Advisory</a:t>
            </a:r>
            <a:endParaRPr b="0" i="0" sz="675" u="none" cap="none" strike="noStrike">
              <a:solidFill>
                <a:srgbClr val="000000"/>
              </a:solidFill>
              <a:latin typeface="Arial"/>
              <a:ea typeface="Arial"/>
              <a:cs typeface="Arial"/>
              <a:sym typeface="Arial"/>
            </a:endParaRPr>
          </a:p>
        </p:txBody>
      </p:sp>
      <p:cxnSp>
        <p:nvCxnSpPr>
          <p:cNvPr id="299" name="Google Shape;299;p8"/>
          <p:cNvCxnSpPr/>
          <p:nvPr/>
        </p:nvCxnSpPr>
        <p:spPr>
          <a:xfrm>
            <a:off x="355144" y="800100"/>
            <a:ext cx="0" cy="3731850"/>
          </a:xfrm>
          <a:prstGeom prst="straightConnector1">
            <a:avLst/>
          </a:prstGeom>
          <a:noFill/>
          <a:ln cap="flat" cmpd="sng" w="9525">
            <a:solidFill>
              <a:srgbClr val="A5A5A5"/>
            </a:solidFill>
            <a:prstDash val="solid"/>
            <a:round/>
            <a:headEnd len="med" w="med" type="diamond"/>
            <a:tailEnd len="med" w="med" type="diamond"/>
          </a:ln>
        </p:spPr>
      </p:cxnSp>
      <p:sp>
        <p:nvSpPr>
          <p:cNvPr id="300" name="Google Shape;300;p8"/>
          <p:cNvSpPr/>
          <p:nvPr/>
        </p:nvSpPr>
        <p:spPr>
          <a:xfrm>
            <a:off x="302376" y="1747910"/>
            <a:ext cx="105525" cy="105525"/>
          </a:xfrm>
          <a:prstGeom prst="ellipse">
            <a:avLst/>
          </a:prstGeom>
          <a:solidFill>
            <a:srgbClr val="7030A0"/>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301" name="Google Shape;301;p8"/>
          <p:cNvSpPr/>
          <p:nvPr/>
        </p:nvSpPr>
        <p:spPr>
          <a:xfrm>
            <a:off x="6095269" y="3915881"/>
            <a:ext cx="785025"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Server and Cache Management</a:t>
            </a:r>
            <a:endParaRPr b="0" i="0" sz="675" u="none" cap="none" strike="noStrike">
              <a:solidFill>
                <a:srgbClr val="FFFFFF"/>
              </a:solidFill>
              <a:latin typeface="Montserrat"/>
              <a:ea typeface="Montserrat"/>
              <a:cs typeface="Montserrat"/>
              <a:sym typeface="Montserrat"/>
            </a:endParaRPr>
          </a:p>
        </p:txBody>
      </p:sp>
      <p:sp>
        <p:nvSpPr>
          <p:cNvPr id="302" name="Google Shape;302;p8"/>
          <p:cNvSpPr/>
          <p:nvPr/>
        </p:nvSpPr>
        <p:spPr>
          <a:xfrm>
            <a:off x="6938400" y="3924844"/>
            <a:ext cx="912375" cy="336825"/>
          </a:xfrm>
          <a:prstGeom prst="roundRect">
            <a:avLst>
              <a:gd fmla="val 0" name="adj"/>
            </a:avLst>
          </a:prstGeom>
          <a:solidFill>
            <a:srgbClr val="084A6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0" i="0" lang="en-IN" sz="675" u="none" cap="none" strike="noStrike">
                <a:solidFill>
                  <a:srgbClr val="FFFFFF"/>
                </a:solidFill>
                <a:latin typeface="Montserrat"/>
                <a:ea typeface="Montserrat"/>
                <a:cs typeface="Montserrat"/>
                <a:sym typeface="Montserrat"/>
              </a:rPr>
              <a:t>Wireless, Backbone &amp; Edge </a:t>
            </a:r>
            <a:endParaRPr b="0" i="0" sz="675" u="none" cap="none" strike="noStrike">
              <a:solidFill>
                <a:srgbClr val="FFFFFF"/>
              </a:solidFill>
              <a:latin typeface="Montserrat"/>
              <a:ea typeface="Montserrat"/>
              <a:cs typeface="Montserrat"/>
              <a:sym typeface="Montserrat"/>
            </a:endParaRPr>
          </a:p>
        </p:txBody>
      </p:sp>
      <p:sp>
        <p:nvSpPr>
          <p:cNvPr id="303" name="Google Shape;303;p8"/>
          <p:cNvSpPr/>
          <p:nvPr/>
        </p:nvSpPr>
        <p:spPr>
          <a:xfrm>
            <a:off x="278141" y="656752"/>
            <a:ext cx="2152575" cy="204750"/>
          </a:xfrm>
          <a:prstGeom prst="rect">
            <a:avLst/>
          </a:prstGeom>
          <a:solidFill>
            <a:srgbClr val="C14B08"/>
          </a:solidFill>
          <a:ln cap="flat" cmpd="sng" w="28575">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IN" sz="675" u="none" cap="none" strike="noStrike">
                <a:solidFill>
                  <a:srgbClr val="FFFFFF"/>
                </a:solidFill>
                <a:latin typeface="Montserrat"/>
                <a:ea typeface="Montserrat"/>
                <a:cs typeface="Montserrat"/>
                <a:sym typeface="Montserrat"/>
              </a:rPr>
              <a:t>Rainmakers - 100+ Years of joint experience</a:t>
            </a:r>
            <a:endParaRPr b="1" i="0" sz="675" u="none" cap="none" strike="noStrike">
              <a:solidFill>
                <a:srgbClr val="FFFFFF"/>
              </a:solidFill>
              <a:latin typeface="Montserrat"/>
              <a:ea typeface="Montserrat"/>
              <a:cs typeface="Montserrat"/>
              <a:sym typeface="Montserrat"/>
            </a:endParaRPr>
          </a:p>
        </p:txBody>
      </p:sp>
      <p:sp>
        <p:nvSpPr>
          <p:cNvPr id="304" name="Google Shape;304;p8"/>
          <p:cNvSpPr/>
          <p:nvPr/>
        </p:nvSpPr>
        <p:spPr>
          <a:xfrm>
            <a:off x="2528420" y="656752"/>
            <a:ext cx="2043675" cy="204750"/>
          </a:xfrm>
          <a:prstGeom prst="rect">
            <a:avLst/>
          </a:prstGeom>
          <a:solidFill>
            <a:srgbClr val="C14B08"/>
          </a:solidFill>
          <a:ln cap="flat" cmpd="sng" w="28575">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IN" sz="675" u="none" cap="none" strike="noStrike">
                <a:solidFill>
                  <a:srgbClr val="FFFFFF"/>
                </a:solidFill>
                <a:latin typeface="Montserrat"/>
                <a:ea typeface="Montserrat"/>
                <a:cs typeface="Montserrat"/>
                <a:sym typeface="Montserrat"/>
              </a:rPr>
              <a:t>200+ Niche Brains in Silicon Valley</a:t>
            </a:r>
            <a:endParaRPr b="1" i="0" sz="675" u="none" cap="none" strike="noStrike">
              <a:solidFill>
                <a:srgbClr val="FFFFFF"/>
              </a:solidFill>
              <a:latin typeface="Montserrat"/>
              <a:ea typeface="Montserrat"/>
              <a:cs typeface="Montserrat"/>
              <a:sym typeface="Montserrat"/>
            </a:endParaRPr>
          </a:p>
        </p:txBody>
      </p:sp>
      <p:sp>
        <p:nvSpPr>
          <p:cNvPr id="305" name="Google Shape;305;p8"/>
          <p:cNvSpPr/>
          <p:nvPr/>
        </p:nvSpPr>
        <p:spPr>
          <a:xfrm>
            <a:off x="4669685" y="656752"/>
            <a:ext cx="2152800" cy="204750"/>
          </a:xfrm>
          <a:prstGeom prst="rect">
            <a:avLst/>
          </a:prstGeom>
          <a:solidFill>
            <a:srgbClr val="C14B08"/>
          </a:solidFill>
          <a:ln cap="flat" cmpd="sng" w="28575">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IN" sz="675" u="none" cap="none" strike="noStrike">
                <a:solidFill>
                  <a:srgbClr val="FFFFFF"/>
                </a:solidFill>
                <a:latin typeface="Montserrat"/>
                <a:ea typeface="Montserrat"/>
                <a:cs typeface="Montserrat"/>
                <a:sym typeface="Montserrat"/>
              </a:rPr>
              <a:t>Impacting $5Bn+ customer revenue</a:t>
            </a:r>
            <a:endParaRPr b="1" i="0" sz="675" u="none" cap="none" strike="noStrike">
              <a:solidFill>
                <a:srgbClr val="FFFFFF"/>
              </a:solidFill>
              <a:latin typeface="Montserrat"/>
              <a:ea typeface="Montserrat"/>
              <a:cs typeface="Montserrat"/>
              <a:sym typeface="Montserrat"/>
            </a:endParaRPr>
          </a:p>
        </p:txBody>
      </p:sp>
      <p:sp>
        <p:nvSpPr>
          <p:cNvPr id="306" name="Google Shape;306;p8"/>
          <p:cNvSpPr/>
          <p:nvPr/>
        </p:nvSpPr>
        <p:spPr>
          <a:xfrm>
            <a:off x="6920146" y="654526"/>
            <a:ext cx="2043675" cy="204750"/>
          </a:xfrm>
          <a:prstGeom prst="rect">
            <a:avLst/>
          </a:prstGeom>
          <a:solidFill>
            <a:srgbClr val="C14B08"/>
          </a:solidFill>
          <a:ln cap="flat" cmpd="sng" w="28575">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IN" sz="675" u="none" cap="none" strike="noStrike">
                <a:solidFill>
                  <a:srgbClr val="FFFFFF"/>
                </a:solidFill>
                <a:latin typeface="Montserrat"/>
                <a:ea typeface="Montserrat"/>
                <a:cs typeface="Montserrat"/>
                <a:sym typeface="Montserrat"/>
              </a:rPr>
              <a:t>Solving for Future of IT Infrastructure</a:t>
            </a:r>
            <a:endParaRPr b="1" i="0" sz="675" u="none" cap="none" strike="noStrike">
              <a:solidFill>
                <a:srgbClr val="FFFFFF"/>
              </a:solidFill>
              <a:latin typeface="Montserrat"/>
              <a:ea typeface="Montserrat"/>
              <a:cs typeface="Montserrat"/>
              <a:sym typeface="Montserrat"/>
            </a:endParaRPr>
          </a:p>
        </p:txBody>
      </p:sp>
      <p:sp>
        <p:nvSpPr>
          <p:cNvPr id="307" name="Google Shape;307;p8"/>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SERVICE OFFERINGS</a:t>
            </a:r>
            <a:endParaRPr/>
          </a:p>
        </p:txBody>
      </p:sp>
      <p:sp>
        <p:nvSpPr>
          <p:cNvPr id="308" name="Google Shape;308;p8"/>
          <p:cNvSpPr txBox="1"/>
          <p:nvPr/>
        </p:nvSpPr>
        <p:spPr>
          <a:xfrm>
            <a:off x="230674" y="297179"/>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Our End-to-End Infrastructure and Engineering Services</a:t>
            </a:r>
            <a:endParaRPr/>
          </a:p>
        </p:txBody>
      </p:sp>
      <p:grpSp>
        <p:nvGrpSpPr>
          <p:cNvPr id="309" name="Google Shape;309;p8"/>
          <p:cNvGrpSpPr/>
          <p:nvPr/>
        </p:nvGrpSpPr>
        <p:grpSpPr>
          <a:xfrm>
            <a:off x="314829" y="2497597"/>
            <a:ext cx="1216020" cy="1845803"/>
            <a:chOff x="-842869" y="4068144"/>
            <a:chExt cx="1080418" cy="1947083"/>
          </a:xfrm>
        </p:grpSpPr>
        <p:pic>
          <p:nvPicPr>
            <p:cNvPr descr="Background pattern&#10;&#10;Description automatically generated" id="310" name="Google Shape;310;p8"/>
            <p:cNvPicPr preferRelativeResize="0"/>
            <p:nvPr/>
          </p:nvPicPr>
          <p:blipFill rotWithShape="1">
            <a:blip r:embed="rId12">
              <a:alphaModFix/>
            </a:blip>
            <a:srcRect b="3438" l="32188" r="47649" t="15444"/>
            <a:stretch/>
          </p:blipFill>
          <p:spPr>
            <a:xfrm>
              <a:off x="-800245" y="4068144"/>
              <a:ext cx="971399" cy="1947083"/>
            </a:xfrm>
            <a:custGeom>
              <a:rect b="b" l="l" r="r" t="t"/>
              <a:pathLst>
                <a:path extrusionOk="0" h="2596111" w="1295199">
                  <a:moveTo>
                    <a:pt x="0" y="0"/>
                  </a:moveTo>
                  <a:lnTo>
                    <a:pt x="1295199" y="0"/>
                  </a:lnTo>
                  <a:lnTo>
                    <a:pt x="1295199" y="2596111"/>
                  </a:lnTo>
                  <a:lnTo>
                    <a:pt x="0" y="2596111"/>
                  </a:lnTo>
                  <a:close/>
                </a:path>
              </a:pathLst>
            </a:custGeom>
            <a:noFill/>
            <a:ln>
              <a:noFill/>
            </a:ln>
          </p:spPr>
        </p:pic>
        <p:sp>
          <p:nvSpPr>
            <p:cNvPr id="311" name="Google Shape;311;p8"/>
            <p:cNvSpPr txBox="1"/>
            <p:nvPr/>
          </p:nvSpPr>
          <p:spPr>
            <a:xfrm>
              <a:off x="-842869" y="5193322"/>
              <a:ext cx="108041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IN" sz="900" u="none" cap="none" strike="noStrike">
                  <a:solidFill>
                    <a:srgbClr val="FFFFFF"/>
                  </a:solidFill>
                  <a:latin typeface="Montserrat"/>
                  <a:ea typeface="Montserrat"/>
                  <a:cs typeface="Montserrat"/>
                  <a:sym typeface="Montserrat"/>
                </a:rPr>
                <a:t>Digital Workplace &amp; Infrastructure Services</a:t>
              </a:r>
              <a:endParaRPr/>
            </a:p>
          </p:txBody>
        </p:sp>
        <p:pic>
          <p:nvPicPr>
            <p:cNvPr descr="Technology - Free technology icons" id="312" name="Google Shape;312;p8"/>
            <p:cNvPicPr preferRelativeResize="0"/>
            <p:nvPr/>
          </p:nvPicPr>
          <p:blipFill rotWithShape="1">
            <a:blip r:embed="rId13">
              <a:alphaModFix/>
            </a:blip>
            <a:srcRect b="0" l="0" r="0" t="0"/>
            <a:stretch/>
          </p:blipFill>
          <p:spPr>
            <a:xfrm>
              <a:off x="-483633" y="4548501"/>
              <a:ext cx="338174" cy="338174"/>
            </a:xfrm>
            <a:prstGeom prst="rect">
              <a:avLst/>
            </a:prstGeom>
            <a:noFill/>
            <a:ln>
              <a:noFill/>
            </a:ln>
          </p:spPr>
        </p:pic>
      </p:grpSp>
      <p:sp>
        <p:nvSpPr>
          <p:cNvPr id="313" name="Google Shape;313;p8"/>
          <p:cNvSpPr/>
          <p:nvPr/>
        </p:nvSpPr>
        <p:spPr>
          <a:xfrm>
            <a:off x="302376" y="3525380"/>
            <a:ext cx="105525" cy="105525"/>
          </a:xfrm>
          <a:prstGeom prst="ellipse">
            <a:avLst/>
          </a:prstGeom>
          <a:solidFill>
            <a:srgbClr val="053141"/>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9"/>
          <p:cNvSpPr/>
          <p:nvPr/>
        </p:nvSpPr>
        <p:spPr>
          <a:xfrm>
            <a:off x="3255488" y="1098574"/>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19" name="Google Shape;319;p9"/>
          <p:cNvSpPr/>
          <p:nvPr/>
        </p:nvSpPr>
        <p:spPr>
          <a:xfrm>
            <a:off x="3255488" y="1401077"/>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0" name="Google Shape;320;p9"/>
          <p:cNvSpPr/>
          <p:nvPr/>
        </p:nvSpPr>
        <p:spPr>
          <a:xfrm>
            <a:off x="3255488" y="1706770"/>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1" name="Google Shape;321;p9"/>
          <p:cNvSpPr/>
          <p:nvPr/>
        </p:nvSpPr>
        <p:spPr>
          <a:xfrm>
            <a:off x="3255488" y="2012461"/>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2" name="Google Shape;322;p9"/>
          <p:cNvSpPr/>
          <p:nvPr/>
        </p:nvSpPr>
        <p:spPr>
          <a:xfrm>
            <a:off x="3255488" y="2335516"/>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3" name="Google Shape;323;p9"/>
          <p:cNvSpPr/>
          <p:nvPr/>
        </p:nvSpPr>
        <p:spPr>
          <a:xfrm>
            <a:off x="3255488" y="2719702"/>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4" name="Google Shape;324;p9"/>
          <p:cNvSpPr/>
          <p:nvPr/>
        </p:nvSpPr>
        <p:spPr>
          <a:xfrm>
            <a:off x="3255488" y="3022204"/>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5" name="Google Shape;325;p9"/>
          <p:cNvSpPr/>
          <p:nvPr/>
        </p:nvSpPr>
        <p:spPr>
          <a:xfrm>
            <a:off x="3255488" y="3350224"/>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6" name="Google Shape;326;p9"/>
          <p:cNvSpPr/>
          <p:nvPr/>
        </p:nvSpPr>
        <p:spPr>
          <a:xfrm>
            <a:off x="3255488" y="3639967"/>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7" name="Google Shape;327;p9"/>
          <p:cNvSpPr/>
          <p:nvPr/>
        </p:nvSpPr>
        <p:spPr>
          <a:xfrm>
            <a:off x="3255488" y="4001299"/>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8" name="Google Shape;328;p9"/>
          <p:cNvSpPr/>
          <p:nvPr/>
        </p:nvSpPr>
        <p:spPr>
          <a:xfrm>
            <a:off x="3255488" y="4301137"/>
            <a:ext cx="261439" cy="261439"/>
          </a:xfrm>
          <a:prstGeom prst="ellipse">
            <a:avLst/>
          </a:prstGeom>
          <a:solidFill>
            <a:schemeClr val="lt1"/>
          </a:solidFill>
          <a:ln cap="flat" cmpd="sng" w="9525">
            <a:solidFill>
              <a:srgbClr val="BFBFBF"/>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329" name="Google Shape;329;p9"/>
          <p:cNvSpPr/>
          <p:nvPr/>
        </p:nvSpPr>
        <p:spPr>
          <a:xfrm>
            <a:off x="278142" y="765394"/>
            <a:ext cx="2152594" cy="204815"/>
          </a:xfrm>
          <a:prstGeom prst="rect">
            <a:avLst/>
          </a:prstGeom>
          <a:solidFill>
            <a:schemeClr val="accen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IN" sz="675" u="none" cap="none" strike="noStrike">
                <a:solidFill>
                  <a:srgbClr val="FFFFFF"/>
                </a:solidFill>
                <a:latin typeface="Montserrat"/>
                <a:ea typeface="Montserrat"/>
                <a:cs typeface="Montserrat"/>
                <a:sym typeface="Montserrat"/>
              </a:rPr>
              <a:t>Rainmakers - 100+ Years </a:t>
            </a:r>
            <a:r>
              <a:rPr b="0" i="0" lang="en-IN" sz="675" u="none" cap="none" strike="noStrike">
                <a:solidFill>
                  <a:srgbClr val="FFFFFF"/>
                </a:solidFill>
                <a:latin typeface="Montserrat"/>
                <a:ea typeface="Montserrat"/>
                <a:cs typeface="Montserrat"/>
                <a:sym typeface="Montserrat"/>
              </a:rPr>
              <a:t>of joint experience</a:t>
            </a:r>
            <a:endParaRPr b="0" i="0" sz="1050" u="none" cap="none" strike="noStrike">
              <a:solidFill>
                <a:schemeClr val="lt1"/>
              </a:solidFill>
              <a:latin typeface="Arial"/>
              <a:ea typeface="Arial"/>
              <a:cs typeface="Arial"/>
              <a:sym typeface="Arial"/>
            </a:endParaRPr>
          </a:p>
        </p:txBody>
      </p:sp>
      <p:sp>
        <p:nvSpPr>
          <p:cNvPr id="330" name="Google Shape;330;p9"/>
          <p:cNvSpPr/>
          <p:nvPr/>
        </p:nvSpPr>
        <p:spPr>
          <a:xfrm>
            <a:off x="2496671" y="765394"/>
            <a:ext cx="2043579" cy="204815"/>
          </a:xfrm>
          <a:prstGeom prst="rect">
            <a:avLst/>
          </a:prstGeom>
          <a:solidFill>
            <a:schemeClr val="accen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IN" sz="675" u="none" cap="none" strike="noStrike">
                <a:solidFill>
                  <a:srgbClr val="FFFFFF"/>
                </a:solidFill>
                <a:latin typeface="Montserrat"/>
                <a:ea typeface="Montserrat"/>
                <a:cs typeface="Montserrat"/>
                <a:sym typeface="Montserrat"/>
              </a:rPr>
              <a:t>400+ Niche Brains </a:t>
            </a:r>
            <a:r>
              <a:rPr b="0" i="0" lang="en-IN" sz="675" u="none" cap="none" strike="noStrike">
                <a:solidFill>
                  <a:srgbClr val="FFFFFF"/>
                </a:solidFill>
                <a:latin typeface="Montserrat"/>
                <a:ea typeface="Montserrat"/>
                <a:cs typeface="Montserrat"/>
                <a:sym typeface="Montserrat"/>
              </a:rPr>
              <a:t>in Silicon Valley</a:t>
            </a:r>
            <a:endParaRPr b="0" i="0" sz="1050" u="none" cap="none" strike="noStrike">
              <a:solidFill>
                <a:schemeClr val="lt1"/>
              </a:solidFill>
              <a:latin typeface="Arial"/>
              <a:ea typeface="Arial"/>
              <a:cs typeface="Arial"/>
              <a:sym typeface="Arial"/>
            </a:endParaRPr>
          </a:p>
        </p:txBody>
      </p:sp>
      <p:sp>
        <p:nvSpPr>
          <p:cNvPr id="331" name="Google Shape;331;p9"/>
          <p:cNvSpPr/>
          <p:nvPr/>
        </p:nvSpPr>
        <p:spPr>
          <a:xfrm>
            <a:off x="4618886" y="765394"/>
            <a:ext cx="2152775" cy="204815"/>
          </a:xfrm>
          <a:prstGeom prst="rect">
            <a:avLst/>
          </a:prstGeom>
          <a:solidFill>
            <a:schemeClr val="accen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IN" sz="675" u="none" cap="none" strike="noStrike">
                <a:solidFill>
                  <a:srgbClr val="FFFFFF"/>
                </a:solidFill>
                <a:latin typeface="Montserrat"/>
                <a:ea typeface="Montserrat"/>
                <a:cs typeface="Montserrat"/>
                <a:sym typeface="Montserrat"/>
              </a:rPr>
              <a:t>Impacting $5Bn+ customer revenue</a:t>
            </a:r>
            <a:endParaRPr b="1" i="0" sz="675" u="none" cap="none" strike="noStrike">
              <a:solidFill>
                <a:srgbClr val="FFFFFF"/>
              </a:solidFill>
              <a:latin typeface="Montserrat"/>
              <a:ea typeface="Montserrat"/>
              <a:cs typeface="Montserrat"/>
              <a:sym typeface="Montserrat"/>
            </a:endParaRPr>
          </a:p>
        </p:txBody>
      </p:sp>
      <p:sp>
        <p:nvSpPr>
          <p:cNvPr id="332" name="Google Shape;332;p9"/>
          <p:cNvSpPr/>
          <p:nvPr/>
        </p:nvSpPr>
        <p:spPr>
          <a:xfrm>
            <a:off x="303059" y="2679693"/>
            <a:ext cx="1499650" cy="1235912"/>
          </a:xfrm>
          <a:prstGeom prst="rect">
            <a:avLst/>
          </a:prstGeom>
          <a:solidFill>
            <a:schemeClr val="accent1"/>
          </a:solidFill>
          <a:ln>
            <a:noFill/>
          </a:ln>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Data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Engineering</a:t>
            </a:r>
            <a:endParaRPr b="0" i="0" sz="900" u="none" cap="none" strike="noStrike">
              <a:solidFill>
                <a:srgbClr val="FFFFFF"/>
              </a:solidFill>
              <a:latin typeface="Montserrat"/>
              <a:ea typeface="Montserrat"/>
              <a:cs typeface="Montserrat"/>
              <a:sym typeface="Montserrat"/>
            </a:endParaRPr>
          </a:p>
        </p:txBody>
      </p:sp>
      <p:sp>
        <p:nvSpPr>
          <p:cNvPr id="333" name="Google Shape;333;p9"/>
          <p:cNvSpPr/>
          <p:nvPr/>
        </p:nvSpPr>
        <p:spPr>
          <a:xfrm>
            <a:off x="302068" y="1079368"/>
            <a:ext cx="1500641" cy="1517588"/>
          </a:xfrm>
          <a:prstGeom prst="rect">
            <a:avLst/>
          </a:prstGeom>
          <a:solidFill>
            <a:srgbClr val="2C2E8C"/>
          </a:solidFill>
          <a:ln>
            <a:noFill/>
          </a:ln>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Software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Engineering</a:t>
            </a:r>
            <a:endParaRPr b="0" i="0" sz="900" u="none" cap="none" strike="noStrike">
              <a:solidFill>
                <a:srgbClr val="FFFFFF"/>
              </a:solidFill>
              <a:latin typeface="Montserrat"/>
              <a:ea typeface="Montserrat"/>
              <a:cs typeface="Montserrat"/>
              <a:sym typeface="Montserrat"/>
            </a:endParaRPr>
          </a:p>
        </p:txBody>
      </p:sp>
      <p:sp>
        <p:nvSpPr>
          <p:cNvPr id="334" name="Google Shape;334;p9"/>
          <p:cNvSpPr/>
          <p:nvPr/>
        </p:nvSpPr>
        <p:spPr>
          <a:xfrm>
            <a:off x="302068" y="3965180"/>
            <a:ext cx="1500641" cy="662447"/>
          </a:xfrm>
          <a:prstGeom prst="rect">
            <a:avLst/>
          </a:prstGeom>
          <a:gradFill>
            <a:gsLst>
              <a:gs pos="0">
                <a:srgbClr val="089CA2"/>
              </a:gs>
              <a:gs pos="100000">
                <a:srgbClr val="057579"/>
              </a:gs>
            </a:gsLst>
            <a:lin ang="2700000" scaled="0"/>
          </a:gradFill>
          <a:ln>
            <a:noFill/>
          </a:ln>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t/>
            </a:r>
            <a:endParaRPr b="0" i="0" sz="9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b="0" i="0" lang="en-IN" sz="900" u="none" cap="none" strike="noStrike">
                <a:solidFill>
                  <a:srgbClr val="FFFFFF"/>
                </a:solidFill>
                <a:latin typeface="Montserrat"/>
                <a:ea typeface="Montserrat"/>
                <a:cs typeface="Montserrat"/>
                <a:sym typeface="Montserrat"/>
              </a:rPr>
              <a:t>Metaverse</a:t>
            </a:r>
            <a:endParaRPr b="0" i="0" sz="1050" u="none" cap="none" strike="noStrike">
              <a:solidFill>
                <a:srgbClr val="000000"/>
              </a:solidFill>
              <a:latin typeface="Arial"/>
              <a:ea typeface="Arial"/>
              <a:cs typeface="Arial"/>
              <a:sym typeface="Arial"/>
            </a:endParaRPr>
          </a:p>
        </p:txBody>
      </p:sp>
      <p:sp>
        <p:nvSpPr>
          <p:cNvPr id="335" name="Google Shape;335;p9"/>
          <p:cNvSpPr txBox="1"/>
          <p:nvPr/>
        </p:nvSpPr>
        <p:spPr>
          <a:xfrm>
            <a:off x="2197371" y="1393252"/>
            <a:ext cx="956428" cy="262238"/>
          </a:xfrm>
          <a:prstGeom prst="rect">
            <a:avLst/>
          </a:prstGeom>
          <a:noFill/>
          <a:ln>
            <a:noFill/>
          </a:ln>
        </p:spPr>
        <p:txBody>
          <a:bodyPr anchorCtr="0" anchor="t" bIns="26975" lIns="26975" spcFirstLastPara="1" rIns="26975" wrap="square" tIns="26975">
            <a:spAutoFit/>
          </a:bodyPr>
          <a:lstStyle/>
          <a:p>
            <a:pPr indent="0" lvl="0" marL="0" marR="0" rtl="0" algn="ct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Digital Integrations &amp; ERP App Dev </a:t>
            </a:r>
            <a:endParaRPr b="0" i="0" sz="1050" u="none" cap="none" strike="noStrike">
              <a:solidFill>
                <a:srgbClr val="000000"/>
              </a:solidFill>
              <a:latin typeface="Arial"/>
              <a:ea typeface="Arial"/>
              <a:cs typeface="Arial"/>
              <a:sym typeface="Arial"/>
            </a:endParaRPr>
          </a:p>
        </p:txBody>
      </p:sp>
      <p:sp>
        <p:nvSpPr>
          <p:cNvPr id="336" name="Google Shape;336;p9"/>
          <p:cNvSpPr txBox="1"/>
          <p:nvPr/>
        </p:nvSpPr>
        <p:spPr>
          <a:xfrm>
            <a:off x="2033933" y="2392454"/>
            <a:ext cx="1119864" cy="158364"/>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QA &amp; Automation</a:t>
            </a:r>
            <a:endParaRPr b="0" i="0" sz="1050" u="none" cap="none" strike="noStrike">
              <a:solidFill>
                <a:srgbClr val="000000"/>
              </a:solidFill>
              <a:latin typeface="Arial"/>
              <a:ea typeface="Arial"/>
              <a:cs typeface="Arial"/>
              <a:sym typeface="Arial"/>
            </a:endParaRPr>
          </a:p>
        </p:txBody>
      </p:sp>
      <p:sp>
        <p:nvSpPr>
          <p:cNvPr id="337" name="Google Shape;337;p9"/>
          <p:cNvSpPr txBox="1"/>
          <p:nvPr/>
        </p:nvSpPr>
        <p:spPr>
          <a:xfrm>
            <a:off x="1979198" y="2086989"/>
            <a:ext cx="1174601" cy="158364"/>
          </a:xfrm>
          <a:prstGeom prst="rect">
            <a:avLst/>
          </a:prstGeom>
          <a:noFill/>
          <a:ln>
            <a:noFill/>
          </a:ln>
        </p:spPr>
        <p:txBody>
          <a:bodyPr anchorCtr="0" anchor="ctr"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Functional Expertise</a:t>
            </a:r>
            <a:endParaRPr b="0" i="0" sz="1050" u="none" cap="none" strike="noStrike">
              <a:solidFill>
                <a:srgbClr val="000000"/>
              </a:solidFill>
              <a:latin typeface="Arial"/>
              <a:ea typeface="Arial"/>
              <a:cs typeface="Arial"/>
              <a:sym typeface="Arial"/>
            </a:endParaRPr>
          </a:p>
        </p:txBody>
      </p:sp>
      <p:sp>
        <p:nvSpPr>
          <p:cNvPr id="338" name="Google Shape;338;p9"/>
          <p:cNvSpPr txBox="1"/>
          <p:nvPr/>
        </p:nvSpPr>
        <p:spPr>
          <a:xfrm>
            <a:off x="2005265" y="1734895"/>
            <a:ext cx="1146825" cy="158364"/>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Cloud Engineering</a:t>
            </a:r>
            <a:endParaRPr b="0" i="0" sz="1050" u="none" cap="none" strike="noStrike">
              <a:solidFill>
                <a:srgbClr val="000000"/>
              </a:solidFill>
              <a:latin typeface="Arial"/>
              <a:ea typeface="Arial"/>
              <a:cs typeface="Arial"/>
              <a:sym typeface="Arial"/>
            </a:endParaRPr>
          </a:p>
        </p:txBody>
      </p:sp>
      <p:sp>
        <p:nvSpPr>
          <p:cNvPr id="339" name="Google Shape;339;p9"/>
          <p:cNvSpPr txBox="1"/>
          <p:nvPr/>
        </p:nvSpPr>
        <p:spPr>
          <a:xfrm>
            <a:off x="2145586" y="1082380"/>
            <a:ext cx="1008225"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Digital Experience (Web &amp; Mobile)</a:t>
            </a:r>
            <a:endParaRPr b="0" i="0" sz="1050" u="none" cap="none" strike="noStrike">
              <a:solidFill>
                <a:srgbClr val="000000"/>
              </a:solidFill>
              <a:latin typeface="Arial"/>
              <a:ea typeface="Arial"/>
              <a:cs typeface="Arial"/>
              <a:sym typeface="Arial"/>
            </a:endParaRPr>
          </a:p>
        </p:txBody>
      </p:sp>
      <p:grpSp>
        <p:nvGrpSpPr>
          <p:cNvPr id="340" name="Google Shape;340;p9"/>
          <p:cNvGrpSpPr/>
          <p:nvPr/>
        </p:nvGrpSpPr>
        <p:grpSpPr>
          <a:xfrm rot="10800000">
            <a:off x="3646800" y="1114368"/>
            <a:ext cx="264480" cy="221833"/>
            <a:chOff x="-208857" y="1451729"/>
            <a:chExt cx="352640" cy="538609"/>
          </a:xfrm>
        </p:grpSpPr>
        <p:cxnSp>
          <p:nvCxnSpPr>
            <p:cNvPr id="341" name="Google Shape;341;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42" name="Google Shape;342;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343" name="Google Shape;343;p9"/>
          <p:cNvSpPr/>
          <p:nvPr/>
        </p:nvSpPr>
        <p:spPr>
          <a:xfrm>
            <a:off x="6851091" y="763168"/>
            <a:ext cx="2112635" cy="204815"/>
          </a:xfrm>
          <a:prstGeom prst="rect">
            <a:avLst/>
          </a:prstGeom>
          <a:solidFill>
            <a:schemeClr val="accent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rPr b="1" i="0" lang="en-IN" sz="675" u="none" cap="none" strike="noStrike">
                <a:solidFill>
                  <a:srgbClr val="FFFFFF"/>
                </a:solidFill>
                <a:latin typeface="Montserrat"/>
                <a:ea typeface="Montserrat"/>
                <a:cs typeface="Montserrat"/>
                <a:sym typeface="Montserrat"/>
              </a:rPr>
              <a:t>Solving complex problems for Growing Biz</a:t>
            </a:r>
            <a:endParaRPr b="1" i="0" sz="675" u="none" cap="none" strike="noStrike">
              <a:solidFill>
                <a:srgbClr val="FFFFFF"/>
              </a:solidFill>
              <a:latin typeface="Montserrat"/>
              <a:ea typeface="Montserrat"/>
              <a:cs typeface="Montserrat"/>
              <a:sym typeface="Montserrat"/>
            </a:endParaRPr>
          </a:p>
        </p:txBody>
      </p:sp>
      <p:pic>
        <p:nvPicPr>
          <p:cNvPr descr="Ui Ux outline" id="344" name="Google Shape;344;p9"/>
          <p:cNvPicPr preferRelativeResize="0"/>
          <p:nvPr/>
        </p:nvPicPr>
        <p:blipFill rotWithShape="1">
          <a:blip r:embed="rId3">
            <a:alphaModFix/>
          </a:blip>
          <a:srcRect b="0" l="0" r="0" t="0"/>
          <a:stretch/>
        </p:blipFill>
        <p:spPr>
          <a:xfrm>
            <a:off x="3304376" y="1144486"/>
            <a:ext cx="164175" cy="164175"/>
          </a:xfrm>
          <a:prstGeom prst="rect">
            <a:avLst/>
          </a:prstGeom>
          <a:noFill/>
          <a:ln>
            <a:noFill/>
          </a:ln>
        </p:spPr>
      </p:pic>
      <p:pic>
        <p:nvPicPr>
          <p:cNvPr descr="Link outline" id="345" name="Google Shape;345;p9"/>
          <p:cNvPicPr preferRelativeResize="0"/>
          <p:nvPr/>
        </p:nvPicPr>
        <p:blipFill rotWithShape="1">
          <a:blip r:embed="rId4">
            <a:alphaModFix/>
          </a:blip>
          <a:srcRect b="0" l="0" r="0" t="0"/>
          <a:stretch/>
        </p:blipFill>
        <p:spPr>
          <a:xfrm>
            <a:off x="3286028" y="1434152"/>
            <a:ext cx="199503" cy="199503"/>
          </a:xfrm>
          <a:prstGeom prst="rect">
            <a:avLst/>
          </a:prstGeom>
          <a:noFill/>
          <a:ln>
            <a:noFill/>
          </a:ln>
        </p:spPr>
      </p:pic>
      <p:grpSp>
        <p:nvGrpSpPr>
          <p:cNvPr id="346" name="Google Shape;346;p9"/>
          <p:cNvGrpSpPr/>
          <p:nvPr/>
        </p:nvGrpSpPr>
        <p:grpSpPr>
          <a:xfrm rot="10800000">
            <a:off x="3646800" y="1425107"/>
            <a:ext cx="264480" cy="221833"/>
            <a:chOff x="-208857" y="1451729"/>
            <a:chExt cx="352640" cy="538609"/>
          </a:xfrm>
        </p:grpSpPr>
        <p:cxnSp>
          <p:nvCxnSpPr>
            <p:cNvPr id="347" name="Google Shape;347;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48" name="Google Shape;348;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descr="Syncing cloud outline" id="349" name="Google Shape;349;p9"/>
          <p:cNvPicPr preferRelativeResize="0"/>
          <p:nvPr/>
        </p:nvPicPr>
        <p:blipFill rotWithShape="1">
          <a:blip r:embed="rId5">
            <a:alphaModFix/>
          </a:blip>
          <a:srcRect b="0" l="0" r="0" t="0"/>
          <a:stretch/>
        </p:blipFill>
        <p:spPr>
          <a:xfrm>
            <a:off x="3298286" y="1736386"/>
            <a:ext cx="181367" cy="181367"/>
          </a:xfrm>
          <a:prstGeom prst="rect">
            <a:avLst/>
          </a:prstGeom>
          <a:noFill/>
          <a:ln>
            <a:noFill/>
          </a:ln>
        </p:spPr>
      </p:pic>
      <p:grpSp>
        <p:nvGrpSpPr>
          <p:cNvPr id="350" name="Google Shape;350;p9"/>
          <p:cNvGrpSpPr/>
          <p:nvPr/>
        </p:nvGrpSpPr>
        <p:grpSpPr>
          <a:xfrm rot="10800000">
            <a:off x="3646800" y="1728906"/>
            <a:ext cx="264480" cy="221833"/>
            <a:chOff x="-208857" y="1451729"/>
            <a:chExt cx="352640" cy="538609"/>
          </a:xfrm>
        </p:grpSpPr>
        <p:cxnSp>
          <p:nvCxnSpPr>
            <p:cNvPr id="351" name="Google Shape;351;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52" name="Google Shape;352;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grpSp>
        <p:nvGrpSpPr>
          <p:cNvPr id="353" name="Google Shape;353;p9"/>
          <p:cNvGrpSpPr/>
          <p:nvPr/>
        </p:nvGrpSpPr>
        <p:grpSpPr>
          <a:xfrm rot="10800000">
            <a:off x="3646800" y="2032704"/>
            <a:ext cx="264480" cy="221833"/>
            <a:chOff x="-208857" y="1451729"/>
            <a:chExt cx="352640" cy="538609"/>
          </a:xfrm>
        </p:grpSpPr>
        <p:cxnSp>
          <p:nvCxnSpPr>
            <p:cNvPr id="354" name="Google Shape;354;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55" name="Google Shape;355;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descr="Clipboard Badge outline" id="356" name="Google Shape;356;p9"/>
          <p:cNvPicPr preferRelativeResize="0"/>
          <p:nvPr/>
        </p:nvPicPr>
        <p:blipFill rotWithShape="1">
          <a:blip r:embed="rId6">
            <a:alphaModFix/>
          </a:blip>
          <a:srcRect b="0" l="0" r="0" t="0"/>
          <a:stretch/>
        </p:blipFill>
        <p:spPr>
          <a:xfrm>
            <a:off x="3298286" y="2051741"/>
            <a:ext cx="181367" cy="181367"/>
          </a:xfrm>
          <a:prstGeom prst="rect">
            <a:avLst/>
          </a:prstGeom>
          <a:noFill/>
          <a:ln>
            <a:noFill/>
          </a:ln>
        </p:spPr>
      </p:pic>
      <p:pic>
        <p:nvPicPr>
          <p:cNvPr descr="Robot outline" id="357" name="Google Shape;357;p9"/>
          <p:cNvPicPr preferRelativeResize="0"/>
          <p:nvPr/>
        </p:nvPicPr>
        <p:blipFill rotWithShape="1">
          <a:blip r:embed="rId7">
            <a:alphaModFix/>
          </a:blip>
          <a:srcRect b="0" l="0" r="0" t="0"/>
          <a:stretch/>
        </p:blipFill>
        <p:spPr>
          <a:xfrm>
            <a:off x="3301476" y="2356653"/>
            <a:ext cx="181367" cy="181367"/>
          </a:xfrm>
          <a:prstGeom prst="rect">
            <a:avLst/>
          </a:prstGeom>
          <a:noFill/>
          <a:ln>
            <a:noFill/>
          </a:ln>
        </p:spPr>
      </p:pic>
      <p:grpSp>
        <p:nvGrpSpPr>
          <p:cNvPr id="358" name="Google Shape;358;p9"/>
          <p:cNvGrpSpPr/>
          <p:nvPr/>
        </p:nvGrpSpPr>
        <p:grpSpPr>
          <a:xfrm rot="10800000">
            <a:off x="3646800" y="2361712"/>
            <a:ext cx="264480" cy="221833"/>
            <a:chOff x="-208857" y="1451729"/>
            <a:chExt cx="352640" cy="538609"/>
          </a:xfrm>
        </p:grpSpPr>
        <p:cxnSp>
          <p:nvCxnSpPr>
            <p:cNvPr id="359" name="Google Shape;359;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60" name="Google Shape;360;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361" name="Google Shape;361;p9"/>
          <p:cNvSpPr txBox="1"/>
          <p:nvPr/>
        </p:nvSpPr>
        <p:spPr>
          <a:xfrm>
            <a:off x="2033933" y="2748310"/>
            <a:ext cx="1119864" cy="158364"/>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Data Modernization</a:t>
            </a:r>
            <a:endParaRPr b="0" i="0" sz="1050" u="none" cap="none" strike="noStrike">
              <a:solidFill>
                <a:srgbClr val="000000"/>
              </a:solidFill>
              <a:latin typeface="Arial"/>
              <a:ea typeface="Arial"/>
              <a:cs typeface="Arial"/>
              <a:sym typeface="Arial"/>
            </a:endParaRPr>
          </a:p>
        </p:txBody>
      </p:sp>
      <p:grpSp>
        <p:nvGrpSpPr>
          <p:cNvPr id="362" name="Google Shape;362;p9"/>
          <p:cNvGrpSpPr/>
          <p:nvPr/>
        </p:nvGrpSpPr>
        <p:grpSpPr>
          <a:xfrm rot="10800000">
            <a:off x="3646800" y="2717570"/>
            <a:ext cx="264480" cy="221833"/>
            <a:chOff x="-208857" y="1451729"/>
            <a:chExt cx="352640" cy="538609"/>
          </a:xfrm>
        </p:grpSpPr>
        <p:cxnSp>
          <p:nvCxnSpPr>
            <p:cNvPr id="363" name="Google Shape;363;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64" name="Google Shape;364;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365" name="Google Shape;365;p9"/>
          <p:cNvSpPr txBox="1"/>
          <p:nvPr/>
        </p:nvSpPr>
        <p:spPr>
          <a:xfrm>
            <a:off x="2033933" y="2998659"/>
            <a:ext cx="1119864"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Artificial Intelligence (AI) &amp; Data Science</a:t>
            </a:r>
            <a:endParaRPr b="0" i="0" sz="1050" u="none" cap="none" strike="noStrike">
              <a:solidFill>
                <a:srgbClr val="000000"/>
              </a:solidFill>
              <a:latin typeface="Arial"/>
              <a:ea typeface="Arial"/>
              <a:cs typeface="Arial"/>
              <a:sym typeface="Arial"/>
            </a:endParaRPr>
          </a:p>
        </p:txBody>
      </p:sp>
      <p:grpSp>
        <p:nvGrpSpPr>
          <p:cNvPr id="366" name="Google Shape;366;p9"/>
          <p:cNvGrpSpPr/>
          <p:nvPr/>
        </p:nvGrpSpPr>
        <p:grpSpPr>
          <a:xfrm rot="10800000">
            <a:off x="3646801" y="3028600"/>
            <a:ext cx="264480" cy="221833"/>
            <a:chOff x="-208857" y="1451729"/>
            <a:chExt cx="352640" cy="538609"/>
          </a:xfrm>
        </p:grpSpPr>
        <p:cxnSp>
          <p:nvCxnSpPr>
            <p:cNvPr id="367" name="Google Shape;367;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68" name="Google Shape;368;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id="369" name="Google Shape;369;p9"/>
          <p:cNvPicPr preferRelativeResize="0"/>
          <p:nvPr/>
        </p:nvPicPr>
        <p:blipFill rotWithShape="1">
          <a:blip r:embed="rId8">
            <a:alphaModFix/>
          </a:blip>
          <a:srcRect b="0" l="0" r="0" t="0"/>
          <a:stretch/>
        </p:blipFill>
        <p:spPr>
          <a:xfrm>
            <a:off x="3306892" y="2767473"/>
            <a:ext cx="168662" cy="164879"/>
          </a:xfrm>
          <a:prstGeom prst="rect">
            <a:avLst/>
          </a:prstGeom>
          <a:noFill/>
          <a:ln>
            <a:noFill/>
          </a:ln>
        </p:spPr>
      </p:pic>
      <p:sp>
        <p:nvSpPr>
          <p:cNvPr id="370" name="Google Shape;370;p9"/>
          <p:cNvSpPr txBox="1"/>
          <p:nvPr/>
        </p:nvSpPr>
        <p:spPr>
          <a:xfrm>
            <a:off x="2033933" y="3356575"/>
            <a:ext cx="1119864" cy="179138"/>
          </a:xfrm>
          <a:prstGeom prst="rect">
            <a:avLst/>
          </a:prstGeom>
          <a:noFill/>
          <a:ln>
            <a:noFill/>
          </a:ln>
        </p:spPr>
        <p:txBody>
          <a:bodyPr anchorCtr="0" anchor="t" bIns="26975" lIns="26975" spcFirstLastPara="1" rIns="26975" wrap="square" tIns="26975">
            <a:spAutoFit/>
          </a:bodyPr>
          <a:lstStyle/>
          <a:p>
            <a:pPr indent="0" lvl="0" marL="0" marR="0" rtl="0" algn="r">
              <a:lnSpc>
                <a:spcPct val="12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Data Modelling</a:t>
            </a:r>
            <a:endParaRPr b="0" i="0" sz="1050" u="none" cap="none" strike="noStrike">
              <a:solidFill>
                <a:srgbClr val="000000"/>
              </a:solidFill>
              <a:latin typeface="Arial"/>
              <a:ea typeface="Arial"/>
              <a:cs typeface="Arial"/>
              <a:sym typeface="Arial"/>
            </a:endParaRPr>
          </a:p>
        </p:txBody>
      </p:sp>
      <p:grpSp>
        <p:nvGrpSpPr>
          <p:cNvPr id="371" name="Google Shape;371;p9"/>
          <p:cNvGrpSpPr/>
          <p:nvPr/>
        </p:nvGrpSpPr>
        <p:grpSpPr>
          <a:xfrm rot="10800000">
            <a:off x="3646801" y="3355154"/>
            <a:ext cx="264480" cy="221833"/>
            <a:chOff x="-208857" y="1451729"/>
            <a:chExt cx="352640" cy="538609"/>
          </a:xfrm>
        </p:grpSpPr>
        <p:cxnSp>
          <p:nvCxnSpPr>
            <p:cNvPr id="372" name="Google Shape;372;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73" name="Google Shape;373;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374" name="Google Shape;374;p9"/>
          <p:cNvSpPr txBox="1"/>
          <p:nvPr/>
        </p:nvSpPr>
        <p:spPr>
          <a:xfrm>
            <a:off x="2033933" y="3615601"/>
            <a:ext cx="1119864"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Managed Data &amp; Analytical Services</a:t>
            </a:r>
            <a:endParaRPr b="0" i="0" sz="1050" u="none" cap="none" strike="noStrike">
              <a:solidFill>
                <a:srgbClr val="000000"/>
              </a:solidFill>
              <a:latin typeface="Arial"/>
              <a:ea typeface="Arial"/>
              <a:cs typeface="Arial"/>
              <a:sym typeface="Arial"/>
            </a:endParaRPr>
          </a:p>
        </p:txBody>
      </p:sp>
      <p:grpSp>
        <p:nvGrpSpPr>
          <p:cNvPr id="375" name="Google Shape;375;p9"/>
          <p:cNvGrpSpPr/>
          <p:nvPr/>
        </p:nvGrpSpPr>
        <p:grpSpPr>
          <a:xfrm rot="10800000">
            <a:off x="3646801" y="3659934"/>
            <a:ext cx="264480" cy="221833"/>
            <a:chOff x="-208857" y="1451729"/>
            <a:chExt cx="352640" cy="538609"/>
          </a:xfrm>
        </p:grpSpPr>
        <p:cxnSp>
          <p:nvCxnSpPr>
            <p:cNvPr id="376" name="Google Shape;376;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77" name="Google Shape;377;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378" name="Google Shape;378;p9"/>
          <p:cNvSpPr txBox="1"/>
          <p:nvPr/>
        </p:nvSpPr>
        <p:spPr>
          <a:xfrm>
            <a:off x="2033933" y="4048087"/>
            <a:ext cx="1119864" cy="158364"/>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Metaverse Advisory</a:t>
            </a:r>
            <a:endParaRPr b="0" i="0" sz="1050" u="none" cap="none" strike="noStrike">
              <a:solidFill>
                <a:srgbClr val="000000"/>
              </a:solidFill>
              <a:latin typeface="Arial"/>
              <a:ea typeface="Arial"/>
              <a:cs typeface="Arial"/>
              <a:sym typeface="Arial"/>
            </a:endParaRPr>
          </a:p>
        </p:txBody>
      </p:sp>
      <p:grpSp>
        <p:nvGrpSpPr>
          <p:cNvPr id="379" name="Google Shape;379;p9"/>
          <p:cNvGrpSpPr/>
          <p:nvPr/>
        </p:nvGrpSpPr>
        <p:grpSpPr>
          <a:xfrm rot="10800000">
            <a:off x="3646801" y="4025079"/>
            <a:ext cx="264480" cy="221833"/>
            <a:chOff x="-208857" y="1451729"/>
            <a:chExt cx="352640" cy="538609"/>
          </a:xfrm>
        </p:grpSpPr>
        <p:cxnSp>
          <p:nvCxnSpPr>
            <p:cNvPr id="380" name="Google Shape;380;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81" name="Google Shape;381;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382" name="Google Shape;382;p9"/>
          <p:cNvSpPr txBox="1"/>
          <p:nvPr/>
        </p:nvSpPr>
        <p:spPr>
          <a:xfrm>
            <a:off x="1570962" y="4294091"/>
            <a:ext cx="1582837" cy="262238"/>
          </a:xfrm>
          <a:prstGeom prst="rect">
            <a:avLst/>
          </a:prstGeom>
          <a:noFill/>
          <a:ln>
            <a:noFill/>
          </a:ln>
        </p:spPr>
        <p:txBody>
          <a:bodyPr anchorCtr="0" anchor="t" bIns="26975" lIns="26975" spcFirstLastPara="1" rIns="26975" wrap="square" tIns="26975">
            <a:spAutoFit/>
          </a:bodyPr>
          <a:lstStyle/>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Design &amp; Content </a:t>
            </a:r>
            <a:endParaRPr b="0" i="0" sz="105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None/>
            </a:pPr>
            <a:r>
              <a:rPr b="1" i="0" lang="en-IN" sz="675" u="none" cap="none" strike="noStrike">
                <a:solidFill>
                  <a:srgbClr val="000000"/>
                </a:solidFill>
                <a:latin typeface="Montserrat SemiBold"/>
                <a:ea typeface="Montserrat SemiBold"/>
                <a:cs typeface="Montserrat SemiBold"/>
                <a:sym typeface="Montserrat SemiBold"/>
              </a:rPr>
              <a:t>Creation</a:t>
            </a:r>
            <a:endParaRPr b="0" i="0" sz="1050" u="none" cap="none" strike="noStrike">
              <a:solidFill>
                <a:srgbClr val="000000"/>
              </a:solidFill>
              <a:latin typeface="Arial"/>
              <a:ea typeface="Arial"/>
              <a:cs typeface="Arial"/>
              <a:sym typeface="Arial"/>
            </a:endParaRPr>
          </a:p>
        </p:txBody>
      </p:sp>
      <p:grpSp>
        <p:nvGrpSpPr>
          <p:cNvPr id="383" name="Google Shape;383;p9"/>
          <p:cNvGrpSpPr/>
          <p:nvPr/>
        </p:nvGrpSpPr>
        <p:grpSpPr>
          <a:xfrm rot="10800000">
            <a:off x="3646801" y="4337803"/>
            <a:ext cx="264480" cy="221833"/>
            <a:chOff x="-208857" y="1451729"/>
            <a:chExt cx="352640" cy="538609"/>
          </a:xfrm>
        </p:grpSpPr>
        <p:cxnSp>
          <p:nvCxnSpPr>
            <p:cNvPr id="384" name="Google Shape;384;p9"/>
            <p:cNvCxnSpPr/>
            <p:nvPr/>
          </p:nvCxnSpPr>
          <p:spPr>
            <a:xfrm>
              <a:off x="143783" y="1451729"/>
              <a:ext cx="0" cy="538609"/>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385" name="Google Shape;385;p9"/>
            <p:cNvCxnSpPr/>
            <p:nvPr/>
          </p:nvCxnSpPr>
          <p:spPr>
            <a:xfrm rot="10800000">
              <a:off x="-208857" y="1721033"/>
              <a:ext cx="352640" cy="1"/>
            </a:xfrm>
            <a:prstGeom prst="straightConnector1">
              <a:avLst/>
            </a:prstGeom>
            <a:solidFill>
              <a:srgbClr val="954F72"/>
            </a:solidFill>
            <a:ln cap="flat" cmpd="sng" w="12700">
              <a:solidFill>
                <a:srgbClr val="A5A5A5"/>
              </a:solidFill>
              <a:prstDash val="solid"/>
              <a:round/>
              <a:headEnd len="sm" w="sm" type="none"/>
              <a:tailEnd len="sm" w="sm" type="none"/>
            </a:ln>
          </p:spPr>
        </p:cxnSp>
      </p:grpSp>
      <p:pic>
        <p:nvPicPr>
          <p:cNvPr descr="Artificial Intelligence outline" id="386" name="Google Shape;386;p9"/>
          <p:cNvPicPr preferRelativeResize="0"/>
          <p:nvPr/>
        </p:nvPicPr>
        <p:blipFill rotWithShape="1">
          <a:blip r:embed="rId9">
            <a:alphaModFix/>
          </a:blip>
          <a:srcRect b="0" l="0" r="0" t="0"/>
          <a:stretch/>
        </p:blipFill>
        <p:spPr>
          <a:xfrm>
            <a:off x="3300541" y="3058094"/>
            <a:ext cx="181367" cy="181367"/>
          </a:xfrm>
          <a:prstGeom prst="rect">
            <a:avLst/>
          </a:prstGeom>
          <a:noFill/>
          <a:ln>
            <a:noFill/>
          </a:ln>
        </p:spPr>
      </p:pic>
      <p:pic>
        <p:nvPicPr>
          <p:cNvPr descr="Research outline" id="387" name="Google Shape;387;p9"/>
          <p:cNvPicPr preferRelativeResize="0"/>
          <p:nvPr/>
        </p:nvPicPr>
        <p:blipFill rotWithShape="1">
          <a:blip r:embed="rId10">
            <a:alphaModFix/>
          </a:blip>
          <a:srcRect b="0" l="0" r="0" t="0"/>
          <a:stretch/>
        </p:blipFill>
        <p:spPr>
          <a:xfrm>
            <a:off x="3300281" y="3390503"/>
            <a:ext cx="181367" cy="181367"/>
          </a:xfrm>
          <a:prstGeom prst="rect">
            <a:avLst/>
          </a:prstGeom>
          <a:noFill/>
          <a:ln>
            <a:noFill/>
          </a:ln>
        </p:spPr>
      </p:pic>
      <p:pic>
        <p:nvPicPr>
          <p:cNvPr descr="Statistics outline" id="388" name="Google Shape;388;p9"/>
          <p:cNvPicPr preferRelativeResize="0"/>
          <p:nvPr/>
        </p:nvPicPr>
        <p:blipFill rotWithShape="1">
          <a:blip r:embed="rId11">
            <a:alphaModFix/>
          </a:blip>
          <a:srcRect b="0" l="0" r="0" t="0"/>
          <a:stretch/>
        </p:blipFill>
        <p:spPr>
          <a:xfrm>
            <a:off x="3307301" y="3692891"/>
            <a:ext cx="164879" cy="164879"/>
          </a:xfrm>
          <a:prstGeom prst="rect">
            <a:avLst/>
          </a:prstGeom>
          <a:noFill/>
          <a:ln>
            <a:noFill/>
          </a:ln>
        </p:spPr>
      </p:pic>
      <p:pic>
        <p:nvPicPr>
          <p:cNvPr descr="5,028 Business advisory icon Images, Stock Photos &amp; Vectors | Shutterstock" id="389" name="Google Shape;389;p9"/>
          <p:cNvPicPr preferRelativeResize="0"/>
          <p:nvPr/>
        </p:nvPicPr>
        <p:blipFill rotWithShape="1">
          <a:blip r:embed="rId12">
            <a:alphaModFix/>
          </a:blip>
          <a:srcRect b="6224" l="0" r="0" t="0"/>
          <a:stretch/>
        </p:blipFill>
        <p:spPr>
          <a:xfrm>
            <a:off x="3305286" y="4052033"/>
            <a:ext cx="163262" cy="164879"/>
          </a:xfrm>
          <a:prstGeom prst="rect">
            <a:avLst/>
          </a:prstGeom>
          <a:noFill/>
          <a:ln>
            <a:noFill/>
          </a:ln>
        </p:spPr>
      </p:pic>
      <p:pic>
        <p:nvPicPr>
          <p:cNvPr descr="Illustrator outline" id="390" name="Google Shape;390;p9"/>
          <p:cNvPicPr preferRelativeResize="0"/>
          <p:nvPr/>
        </p:nvPicPr>
        <p:blipFill rotWithShape="1">
          <a:blip r:embed="rId13">
            <a:alphaModFix/>
          </a:blip>
          <a:srcRect b="0" l="0" r="0" t="0"/>
          <a:stretch/>
        </p:blipFill>
        <p:spPr>
          <a:xfrm>
            <a:off x="3300281" y="4345564"/>
            <a:ext cx="181367" cy="181367"/>
          </a:xfrm>
          <a:prstGeom prst="rect">
            <a:avLst/>
          </a:prstGeom>
          <a:noFill/>
          <a:ln>
            <a:noFill/>
          </a:ln>
        </p:spPr>
      </p:pic>
      <p:cxnSp>
        <p:nvCxnSpPr>
          <p:cNvPr id="391" name="Google Shape;391;p9"/>
          <p:cNvCxnSpPr/>
          <p:nvPr/>
        </p:nvCxnSpPr>
        <p:spPr>
          <a:xfrm>
            <a:off x="1979197" y="2639162"/>
            <a:ext cx="6982921" cy="0"/>
          </a:xfrm>
          <a:prstGeom prst="straightConnector1">
            <a:avLst/>
          </a:prstGeom>
          <a:noFill/>
          <a:ln cap="flat" cmpd="sng" w="9525">
            <a:solidFill>
              <a:srgbClr val="7F7F7F"/>
            </a:solidFill>
            <a:prstDash val="solid"/>
            <a:round/>
            <a:headEnd len="med" w="med" type="diamond"/>
            <a:tailEnd len="med" w="med" type="diamond"/>
          </a:ln>
        </p:spPr>
      </p:cxnSp>
      <p:cxnSp>
        <p:nvCxnSpPr>
          <p:cNvPr id="392" name="Google Shape;392;p9"/>
          <p:cNvCxnSpPr/>
          <p:nvPr/>
        </p:nvCxnSpPr>
        <p:spPr>
          <a:xfrm>
            <a:off x="1979197" y="3963665"/>
            <a:ext cx="6982921" cy="0"/>
          </a:xfrm>
          <a:prstGeom prst="straightConnector1">
            <a:avLst/>
          </a:prstGeom>
          <a:noFill/>
          <a:ln cap="flat" cmpd="sng" w="9525">
            <a:solidFill>
              <a:srgbClr val="7F7F7F"/>
            </a:solidFill>
            <a:prstDash val="solid"/>
            <a:round/>
            <a:headEnd len="med" w="med" type="diamond"/>
            <a:tailEnd len="med" w="med" type="diamond"/>
          </a:ln>
        </p:spPr>
      </p:cxnSp>
      <p:sp>
        <p:nvSpPr>
          <p:cNvPr id="393" name="Google Shape;393;p9"/>
          <p:cNvSpPr/>
          <p:nvPr/>
        </p:nvSpPr>
        <p:spPr>
          <a:xfrm>
            <a:off x="3915527" y="1415954"/>
            <a:ext cx="927273"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1" i="0" lang="en-IN" sz="600" u="none" cap="none" strike="noStrike">
                <a:solidFill>
                  <a:schemeClr val="dk1"/>
                </a:solidFill>
                <a:latin typeface="Montserrat"/>
                <a:ea typeface="Montserrat"/>
                <a:cs typeface="Montserrat"/>
                <a:sym typeface="Montserrat"/>
              </a:rPr>
              <a:t>EAI &amp; B2Bi Integrations</a:t>
            </a:r>
            <a:endParaRPr b="1" i="0" sz="1100" u="none" cap="none" strike="noStrike">
              <a:solidFill>
                <a:schemeClr val="dk1"/>
              </a:solidFill>
              <a:latin typeface="Arial"/>
              <a:ea typeface="Arial"/>
              <a:cs typeface="Arial"/>
              <a:sym typeface="Arial"/>
            </a:endParaRPr>
          </a:p>
        </p:txBody>
      </p:sp>
      <p:sp>
        <p:nvSpPr>
          <p:cNvPr id="394" name="Google Shape;394;p9"/>
          <p:cNvSpPr/>
          <p:nvPr/>
        </p:nvSpPr>
        <p:spPr>
          <a:xfrm>
            <a:off x="6695268" y="1415954"/>
            <a:ext cx="717148"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1" i="0" lang="en-IN" sz="600" u="none" cap="none" strike="noStrike">
                <a:solidFill>
                  <a:schemeClr val="dk1"/>
                </a:solidFill>
                <a:latin typeface="Montserrat"/>
                <a:ea typeface="Montserrat"/>
                <a:cs typeface="Montserrat"/>
                <a:sym typeface="Montserrat"/>
              </a:rPr>
              <a:t>OEM Connector Development</a:t>
            </a:r>
            <a:endParaRPr b="1" i="0" sz="1200" u="none" cap="none" strike="noStrike">
              <a:solidFill>
                <a:schemeClr val="dk1"/>
              </a:solidFill>
              <a:latin typeface="Arial"/>
              <a:ea typeface="Arial"/>
              <a:cs typeface="Arial"/>
              <a:sym typeface="Arial"/>
            </a:endParaRPr>
          </a:p>
        </p:txBody>
      </p:sp>
      <p:sp>
        <p:nvSpPr>
          <p:cNvPr id="395" name="Google Shape;395;p9"/>
          <p:cNvSpPr/>
          <p:nvPr/>
        </p:nvSpPr>
        <p:spPr>
          <a:xfrm>
            <a:off x="5691677" y="1415954"/>
            <a:ext cx="947495"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1" i="0" lang="en-IN" sz="600" u="none" cap="none" strike="noStrike">
                <a:solidFill>
                  <a:schemeClr val="dk1"/>
                </a:solidFill>
                <a:latin typeface="Montserrat"/>
                <a:ea typeface="Montserrat"/>
                <a:cs typeface="Montserrat"/>
                <a:sym typeface="Montserrat"/>
              </a:rPr>
              <a:t>HA &amp; DR Ready Platform Dev</a:t>
            </a:r>
            <a:endParaRPr b="1" i="0" sz="600" u="none" cap="none" strike="noStrike">
              <a:solidFill>
                <a:schemeClr val="dk1"/>
              </a:solidFill>
              <a:latin typeface="Montserrat"/>
              <a:ea typeface="Montserrat"/>
              <a:cs typeface="Montserrat"/>
              <a:sym typeface="Montserrat"/>
            </a:endParaRPr>
          </a:p>
        </p:txBody>
      </p:sp>
      <p:sp>
        <p:nvSpPr>
          <p:cNvPr id="396" name="Google Shape;396;p9"/>
          <p:cNvSpPr/>
          <p:nvPr/>
        </p:nvSpPr>
        <p:spPr>
          <a:xfrm>
            <a:off x="4910959" y="1415954"/>
            <a:ext cx="724622"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1" i="0" lang="en-IN" sz="600" u="none" cap="none" strike="noStrike">
                <a:solidFill>
                  <a:schemeClr val="dk1"/>
                </a:solidFill>
                <a:latin typeface="Montserrat"/>
                <a:ea typeface="Montserrat"/>
                <a:cs typeface="Montserrat"/>
                <a:sym typeface="Montserrat"/>
              </a:rPr>
              <a:t>API Dev Testing &amp; Monitoring</a:t>
            </a:r>
            <a:endParaRPr b="1" i="0" sz="1100" u="none" cap="none" strike="noStrike">
              <a:solidFill>
                <a:schemeClr val="dk1"/>
              </a:solidFill>
              <a:latin typeface="Arial"/>
              <a:ea typeface="Arial"/>
              <a:cs typeface="Arial"/>
              <a:sym typeface="Arial"/>
            </a:endParaRPr>
          </a:p>
        </p:txBody>
      </p:sp>
      <p:sp>
        <p:nvSpPr>
          <p:cNvPr id="397" name="Google Shape;397;p9"/>
          <p:cNvSpPr/>
          <p:nvPr/>
        </p:nvSpPr>
        <p:spPr>
          <a:xfrm>
            <a:off x="3911588" y="1726242"/>
            <a:ext cx="927273"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Cloud Strategy &amp; Portfolio assessment</a:t>
            </a:r>
            <a:endParaRPr b="0" i="0" sz="525" u="none" cap="none" strike="noStrike">
              <a:solidFill>
                <a:schemeClr val="dk1"/>
              </a:solidFill>
              <a:latin typeface="Montserrat"/>
              <a:ea typeface="Montserrat"/>
              <a:cs typeface="Montserrat"/>
              <a:sym typeface="Montserrat"/>
            </a:endParaRPr>
          </a:p>
        </p:txBody>
      </p:sp>
      <p:sp>
        <p:nvSpPr>
          <p:cNvPr id="398" name="Google Shape;398;p9"/>
          <p:cNvSpPr/>
          <p:nvPr/>
        </p:nvSpPr>
        <p:spPr>
          <a:xfrm>
            <a:off x="7468512" y="1410230"/>
            <a:ext cx="717148"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SAP – S4 HANA</a:t>
            </a:r>
            <a:endParaRPr b="0" i="0" sz="1050" u="none" cap="none" strike="noStrike">
              <a:solidFill>
                <a:schemeClr val="dk1"/>
              </a:solidFill>
              <a:latin typeface="Arial"/>
              <a:ea typeface="Arial"/>
              <a:cs typeface="Arial"/>
              <a:sym typeface="Arial"/>
            </a:endParaRPr>
          </a:p>
        </p:txBody>
      </p:sp>
      <p:sp>
        <p:nvSpPr>
          <p:cNvPr id="399" name="Google Shape;399;p9"/>
          <p:cNvSpPr/>
          <p:nvPr/>
        </p:nvSpPr>
        <p:spPr>
          <a:xfrm>
            <a:off x="8246577" y="1408946"/>
            <a:ext cx="717148"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SAP – ABAP…</a:t>
            </a:r>
            <a:endParaRPr b="0" i="0" sz="1050" u="none" cap="none" strike="noStrike">
              <a:solidFill>
                <a:schemeClr val="dk1"/>
              </a:solidFill>
              <a:latin typeface="Arial"/>
              <a:ea typeface="Arial"/>
              <a:cs typeface="Arial"/>
              <a:sym typeface="Arial"/>
            </a:endParaRPr>
          </a:p>
        </p:txBody>
      </p:sp>
      <p:sp>
        <p:nvSpPr>
          <p:cNvPr id="400" name="Google Shape;400;p9"/>
          <p:cNvSpPr/>
          <p:nvPr/>
        </p:nvSpPr>
        <p:spPr>
          <a:xfrm>
            <a:off x="4910958" y="1726242"/>
            <a:ext cx="1784310"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Cloud Agnostic or Cloud Native development </a:t>
            </a:r>
            <a:br>
              <a:rPr b="0" i="0" lang="en-IN" sz="525" u="none" cap="none" strike="noStrike">
                <a:solidFill>
                  <a:schemeClr val="dk1"/>
                </a:solidFill>
                <a:latin typeface="Montserrat"/>
                <a:ea typeface="Montserrat"/>
                <a:cs typeface="Montserrat"/>
                <a:sym typeface="Montserrat"/>
              </a:rPr>
            </a:br>
            <a:r>
              <a:rPr b="0" i="0" lang="en-IN" sz="525" u="none" cap="none" strike="noStrike">
                <a:solidFill>
                  <a:schemeClr val="dk1"/>
                </a:solidFill>
                <a:latin typeface="Montserrat"/>
                <a:ea typeface="Montserrat"/>
                <a:cs typeface="Montserrat"/>
                <a:sym typeface="Montserrat"/>
              </a:rPr>
              <a:t>(Application, microservices, containers, APIs)</a:t>
            </a:r>
            <a:endParaRPr b="0" i="0" sz="525" u="none" cap="none" strike="noStrike">
              <a:solidFill>
                <a:schemeClr val="dk1"/>
              </a:solidFill>
              <a:latin typeface="Montserrat"/>
              <a:ea typeface="Montserrat"/>
              <a:cs typeface="Montserrat"/>
              <a:sym typeface="Montserrat"/>
            </a:endParaRPr>
          </a:p>
        </p:txBody>
      </p:sp>
      <p:sp>
        <p:nvSpPr>
          <p:cNvPr id="401" name="Google Shape;401;p9"/>
          <p:cNvSpPr/>
          <p:nvPr/>
        </p:nvSpPr>
        <p:spPr>
          <a:xfrm>
            <a:off x="6767367" y="1726242"/>
            <a:ext cx="740614"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1" i="0" lang="en-IN" sz="600" u="none" cap="none" strike="noStrike">
                <a:solidFill>
                  <a:schemeClr val="dk1"/>
                </a:solidFill>
                <a:latin typeface="Montserrat"/>
                <a:ea typeface="Montserrat"/>
                <a:cs typeface="Montserrat"/>
                <a:sym typeface="Montserrat"/>
              </a:rPr>
              <a:t>Dev Sec Ops</a:t>
            </a:r>
            <a:endParaRPr b="1" i="0" sz="600" u="none" cap="none" strike="noStrike">
              <a:solidFill>
                <a:schemeClr val="dk1"/>
              </a:solidFill>
              <a:latin typeface="Montserrat"/>
              <a:ea typeface="Montserrat"/>
              <a:cs typeface="Montserrat"/>
              <a:sym typeface="Montserrat"/>
            </a:endParaRPr>
          </a:p>
        </p:txBody>
      </p:sp>
      <p:sp>
        <p:nvSpPr>
          <p:cNvPr id="402" name="Google Shape;402;p9"/>
          <p:cNvSpPr/>
          <p:nvPr/>
        </p:nvSpPr>
        <p:spPr>
          <a:xfrm>
            <a:off x="7580079" y="1726242"/>
            <a:ext cx="1383647"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Cloud Automation - IaaS</a:t>
            </a:r>
            <a:endParaRPr b="0" i="0" sz="525" u="none" cap="none" strike="noStrike">
              <a:solidFill>
                <a:schemeClr val="dk1"/>
              </a:solidFill>
              <a:latin typeface="Montserrat"/>
              <a:ea typeface="Montserrat"/>
              <a:cs typeface="Montserrat"/>
              <a:sym typeface="Montserrat"/>
            </a:endParaRPr>
          </a:p>
        </p:txBody>
      </p:sp>
      <p:sp>
        <p:nvSpPr>
          <p:cNvPr id="403" name="Google Shape;403;p9"/>
          <p:cNvSpPr/>
          <p:nvPr/>
        </p:nvSpPr>
        <p:spPr>
          <a:xfrm>
            <a:off x="3917019" y="2030039"/>
            <a:ext cx="719188"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Supply Chain Management</a:t>
            </a:r>
            <a:endParaRPr b="0" i="0" sz="1050" u="none" cap="none" strike="noStrike">
              <a:solidFill>
                <a:schemeClr val="dk1"/>
              </a:solidFill>
              <a:latin typeface="Arial"/>
              <a:ea typeface="Arial"/>
              <a:cs typeface="Arial"/>
              <a:sym typeface="Arial"/>
            </a:endParaRPr>
          </a:p>
        </p:txBody>
      </p:sp>
      <p:sp>
        <p:nvSpPr>
          <p:cNvPr id="404" name="Google Shape;404;p9"/>
          <p:cNvSpPr/>
          <p:nvPr/>
        </p:nvSpPr>
        <p:spPr>
          <a:xfrm>
            <a:off x="4704087" y="2030039"/>
            <a:ext cx="653752"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Production Planning</a:t>
            </a:r>
            <a:endParaRPr b="0" i="0" sz="1050" u="none" cap="none" strike="noStrike">
              <a:solidFill>
                <a:schemeClr val="dk1"/>
              </a:solidFill>
              <a:latin typeface="Arial"/>
              <a:ea typeface="Arial"/>
              <a:cs typeface="Arial"/>
              <a:sym typeface="Arial"/>
            </a:endParaRPr>
          </a:p>
        </p:txBody>
      </p:sp>
      <p:sp>
        <p:nvSpPr>
          <p:cNvPr id="405" name="Google Shape;405;p9"/>
          <p:cNvSpPr/>
          <p:nvPr/>
        </p:nvSpPr>
        <p:spPr>
          <a:xfrm>
            <a:off x="6029509" y="2030039"/>
            <a:ext cx="591809"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Manufacturing</a:t>
            </a:r>
            <a:endParaRPr b="0" i="0" sz="1050" u="none" cap="none" strike="noStrike">
              <a:solidFill>
                <a:schemeClr val="dk1"/>
              </a:solidFill>
              <a:latin typeface="Arial"/>
              <a:ea typeface="Arial"/>
              <a:cs typeface="Arial"/>
              <a:sym typeface="Arial"/>
            </a:endParaRPr>
          </a:p>
        </p:txBody>
      </p:sp>
      <p:sp>
        <p:nvSpPr>
          <p:cNvPr id="406" name="Google Shape;406;p9"/>
          <p:cNvSpPr/>
          <p:nvPr/>
        </p:nvSpPr>
        <p:spPr>
          <a:xfrm>
            <a:off x="5425717" y="2032703"/>
            <a:ext cx="530727"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EWM</a:t>
            </a:r>
            <a:endParaRPr b="0" i="0" sz="1050" u="none" cap="none" strike="noStrike">
              <a:solidFill>
                <a:schemeClr val="dk1"/>
              </a:solidFill>
              <a:latin typeface="Arial"/>
              <a:ea typeface="Arial"/>
              <a:cs typeface="Arial"/>
              <a:sym typeface="Arial"/>
            </a:endParaRPr>
          </a:p>
        </p:txBody>
      </p:sp>
      <p:sp>
        <p:nvSpPr>
          <p:cNvPr id="407" name="Google Shape;407;p9"/>
          <p:cNvSpPr/>
          <p:nvPr/>
        </p:nvSpPr>
        <p:spPr>
          <a:xfrm>
            <a:off x="8190970" y="2032703"/>
            <a:ext cx="432330"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Logistics</a:t>
            </a:r>
            <a:endParaRPr b="0" i="0" sz="1050" u="none" cap="none" strike="noStrike">
              <a:solidFill>
                <a:schemeClr val="dk1"/>
              </a:solidFill>
              <a:latin typeface="Arial"/>
              <a:ea typeface="Arial"/>
              <a:cs typeface="Arial"/>
              <a:sym typeface="Arial"/>
            </a:endParaRPr>
          </a:p>
        </p:txBody>
      </p:sp>
      <p:sp>
        <p:nvSpPr>
          <p:cNvPr id="408" name="Google Shape;408;p9"/>
          <p:cNvSpPr/>
          <p:nvPr/>
        </p:nvSpPr>
        <p:spPr>
          <a:xfrm>
            <a:off x="3911281" y="2333004"/>
            <a:ext cx="758405"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Test Automation Frameworks</a:t>
            </a:r>
            <a:endParaRPr b="0" i="0" sz="1050" u="none" cap="none" strike="noStrike">
              <a:solidFill>
                <a:schemeClr val="dk1"/>
              </a:solidFill>
              <a:latin typeface="Arial"/>
              <a:ea typeface="Arial"/>
              <a:cs typeface="Arial"/>
              <a:sym typeface="Arial"/>
            </a:endParaRPr>
          </a:p>
        </p:txBody>
      </p:sp>
      <p:sp>
        <p:nvSpPr>
          <p:cNvPr id="409" name="Google Shape;409;p9"/>
          <p:cNvSpPr/>
          <p:nvPr/>
        </p:nvSpPr>
        <p:spPr>
          <a:xfrm>
            <a:off x="6389434" y="2330010"/>
            <a:ext cx="719189"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Robotic Process Automation</a:t>
            </a:r>
            <a:endParaRPr b="0" i="0" sz="1050" u="none" cap="none" strike="noStrike">
              <a:solidFill>
                <a:schemeClr val="dk1"/>
              </a:solidFill>
              <a:latin typeface="Arial"/>
              <a:ea typeface="Arial"/>
              <a:cs typeface="Arial"/>
              <a:sym typeface="Arial"/>
            </a:endParaRPr>
          </a:p>
        </p:txBody>
      </p:sp>
      <p:sp>
        <p:nvSpPr>
          <p:cNvPr id="410" name="Google Shape;410;p9"/>
          <p:cNvSpPr/>
          <p:nvPr/>
        </p:nvSpPr>
        <p:spPr>
          <a:xfrm>
            <a:off x="4737279" y="2326518"/>
            <a:ext cx="591809"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30" u="none" cap="none" strike="noStrike">
                <a:solidFill>
                  <a:schemeClr val="dk1"/>
                </a:solidFill>
                <a:latin typeface="Montserrat"/>
                <a:ea typeface="Montserrat"/>
                <a:cs typeface="Montserrat"/>
                <a:sym typeface="Montserrat"/>
              </a:rPr>
              <a:t>Manual Testing</a:t>
            </a:r>
            <a:endParaRPr b="0" i="0" sz="530" u="none" cap="none" strike="noStrike">
              <a:solidFill>
                <a:schemeClr val="dk1"/>
              </a:solidFill>
              <a:latin typeface="Montserrat"/>
              <a:ea typeface="Montserrat"/>
              <a:cs typeface="Montserrat"/>
              <a:sym typeface="Montserrat"/>
            </a:endParaRPr>
          </a:p>
        </p:txBody>
      </p:sp>
      <p:sp>
        <p:nvSpPr>
          <p:cNvPr id="411" name="Google Shape;411;p9"/>
          <p:cNvSpPr/>
          <p:nvPr/>
        </p:nvSpPr>
        <p:spPr>
          <a:xfrm>
            <a:off x="7164293" y="2332918"/>
            <a:ext cx="1021293" cy="2258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AI/ML based Decision Mgmt. System</a:t>
            </a:r>
            <a:endParaRPr b="0" i="0" sz="1050" u="none" cap="none" strike="noStrike">
              <a:solidFill>
                <a:schemeClr val="dk1"/>
              </a:solidFill>
              <a:latin typeface="Arial"/>
              <a:ea typeface="Arial"/>
              <a:cs typeface="Arial"/>
              <a:sym typeface="Arial"/>
            </a:endParaRPr>
          </a:p>
        </p:txBody>
      </p:sp>
      <p:sp>
        <p:nvSpPr>
          <p:cNvPr id="412" name="Google Shape;412;p9"/>
          <p:cNvSpPr/>
          <p:nvPr/>
        </p:nvSpPr>
        <p:spPr>
          <a:xfrm>
            <a:off x="5402146" y="2329274"/>
            <a:ext cx="931494"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QA Scripts &amp; Frameworks</a:t>
            </a:r>
            <a:endParaRPr b="0" i="0" sz="1050" u="none" cap="none" strike="noStrike">
              <a:solidFill>
                <a:schemeClr val="dk1"/>
              </a:solidFill>
              <a:latin typeface="Arial"/>
              <a:ea typeface="Arial"/>
              <a:cs typeface="Arial"/>
              <a:sym typeface="Arial"/>
            </a:endParaRPr>
          </a:p>
        </p:txBody>
      </p:sp>
      <p:sp>
        <p:nvSpPr>
          <p:cNvPr id="413" name="Google Shape;413;p9"/>
          <p:cNvSpPr/>
          <p:nvPr/>
        </p:nvSpPr>
        <p:spPr>
          <a:xfrm>
            <a:off x="7584113" y="2037467"/>
            <a:ext cx="530727"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Finance</a:t>
            </a:r>
            <a:endParaRPr b="0" i="0" sz="1050" u="none" cap="none" strike="noStrike">
              <a:solidFill>
                <a:schemeClr val="dk1"/>
              </a:solidFill>
              <a:latin typeface="Arial"/>
              <a:ea typeface="Arial"/>
              <a:cs typeface="Arial"/>
              <a:sym typeface="Arial"/>
            </a:endParaRPr>
          </a:p>
        </p:txBody>
      </p:sp>
      <p:sp>
        <p:nvSpPr>
          <p:cNvPr id="414" name="Google Shape;414;p9"/>
          <p:cNvSpPr/>
          <p:nvPr/>
        </p:nvSpPr>
        <p:spPr>
          <a:xfrm>
            <a:off x="6706307" y="2036981"/>
            <a:ext cx="801675"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Product Lifecycle Management</a:t>
            </a:r>
            <a:endParaRPr b="0" i="0" sz="1050" u="none" cap="none" strike="noStrike">
              <a:solidFill>
                <a:schemeClr val="dk1"/>
              </a:solidFill>
              <a:latin typeface="Arial"/>
              <a:ea typeface="Arial"/>
              <a:cs typeface="Arial"/>
              <a:sym typeface="Arial"/>
            </a:endParaRPr>
          </a:p>
        </p:txBody>
      </p:sp>
      <p:sp>
        <p:nvSpPr>
          <p:cNvPr id="415" name="Google Shape;415;p9"/>
          <p:cNvSpPr/>
          <p:nvPr/>
        </p:nvSpPr>
        <p:spPr>
          <a:xfrm>
            <a:off x="8260503" y="2333004"/>
            <a:ext cx="703223"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Bot Monitoring</a:t>
            </a:r>
            <a:endParaRPr b="0" i="0" sz="1050" u="none" cap="none" strike="noStrike">
              <a:solidFill>
                <a:schemeClr val="dk1"/>
              </a:solidFill>
              <a:latin typeface="Arial"/>
              <a:ea typeface="Arial"/>
              <a:cs typeface="Arial"/>
              <a:sym typeface="Arial"/>
            </a:endParaRPr>
          </a:p>
        </p:txBody>
      </p:sp>
      <p:sp>
        <p:nvSpPr>
          <p:cNvPr id="416" name="Google Shape;416;p9"/>
          <p:cNvSpPr/>
          <p:nvPr/>
        </p:nvSpPr>
        <p:spPr>
          <a:xfrm>
            <a:off x="3911281" y="2714906"/>
            <a:ext cx="921839"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Cloud / Hybrid Data Modernization</a:t>
            </a:r>
            <a:endParaRPr b="0" i="0" sz="1050" u="none" cap="none" strike="noStrike">
              <a:solidFill>
                <a:schemeClr val="dk1"/>
              </a:solidFill>
              <a:latin typeface="Arial"/>
              <a:ea typeface="Arial"/>
              <a:cs typeface="Arial"/>
              <a:sym typeface="Arial"/>
            </a:endParaRPr>
          </a:p>
        </p:txBody>
      </p:sp>
      <p:sp>
        <p:nvSpPr>
          <p:cNvPr id="417" name="Google Shape;417;p9"/>
          <p:cNvSpPr/>
          <p:nvPr/>
        </p:nvSpPr>
        <p:spPr>
          <a:xfrm>
            <a:off x="4910652" y="2714906"/>
            <a:ext cx="719189"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Data Migration</a:t>
            </a:r>
            <a:endParaRPr b="0" i="0" sz="1050" u="none" cap="none" strike="noStrike">
              <a:solidFill>
                <a:schemeClr val="dk1"/>
              </a:solidFill>
              <a:latin typeface="Arial"/>
              <a:ea typeface="Arial"/>
              <a:cs typeface="Arial"/>
              <a:sym typeface="Arial"/>
            </a:endParaRPr>
          </a:p>
        </p:txBody>
      </p:sp>
      <p:sp>
        <p:nvSpPr>
          <p:cNvPr id="418" name="Google Shape;418;p9"/>
          <p:cNvSpPr/>
          <p:nvPr/>
        </p:nvSpPr>
        <p:spPr>
          <a:xfrm>
            <a:off x="6705531" y="2714906"/>
            <a:ext cx="1000088"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Data Monetization</a:t>
            </a:r>
            <a:endParaRPr b="0" i="0" sz="1050" u="none" cap="none" strike="noStrike">
              <a:solidFill>
                <a:schemeClr val="dk1"/>
              </a:solidFill>
              <a:latin typeface="Arial"/>
              <a:ea typeface="Arial"/>
              <a:cs typeface="Arial"/>
              <a:sym typeface="Arial"/>
            </a:endParaRPr>
          </a:p>
        </p:txBody>
      </p:sp>
      <p:sp>
        <p:nvSpPr>
          <p:cNvPr id="419" name="Google Shape;419;p9"/>
          <p:cNvSpPr/>
          <p:nvPr/>
        </p:nvSpPr>
        <p:spPr>
          <a:xfrm>
            <a:off x="7782675" y="2714906"/>
            <a:ext cx="1181051"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Modern Data Architecture Implementation</a:t>
            </a:r>
            <a:endParaRPr b="0" i="0" sz="1050" u="none" cap="none" strike="noStrike">
              <a:solidFill>
                <a:schemeClr val="dk1"/>
              </a:solidFill>
              <a:latin typeface="Arial"/>
              <a:ea typeface="Arial"/>
              <a:cs typeface="Arial"/>
              <a:sym typeface="Arial"/>
            </a:endParaRPr>
          </a:p>
        </p:txBody>
      </p:sp>
      <p:sp>
        <p:nvSpPr>
          <p:cNvPr id="420" name="Google Shape;420;p9"/>
          <p:cNvSpPr/>
          <p:nvPr/>
        </p:nvSpPr>
        <p:spPr>
          <a:xfrm>
            <a:off x="5701938" y="2717569"/>
            <a:ext cx="931494"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Data Prep &amp; Curation for AI &amp; Analytics</a:t>
            </a:r>
            <a:endParaRPr b="0" i="0" sz="1050" u="none" cap="none" strike="noStrike">
              <a:solidFill>
                <a:schemeClr val="dk1"/>
              </a:solidFill>
              <a:latin typeface="Arial"/>
              <a:ea typeface="Arial"/>
              <a:cs typeface="Arial"/>
              <a:sym typeface="Arial"/>
            </a:endParaRPr>
          </a:p>
        </p:txBody>
      </p:sp>
      <p:sp>
        <p:nvSpPr>
          <p:cNvPr id="421" name="Google Shape;421;p9"/>
          <p:cNvSpPr/>
          <p:nvPr/>
        </p:nvSpPr>
        <p:spPr>
          <a:xfrm>
            <a:off x="3906803" y="3025935"/>
            <a:ext cx="921839"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AI Labs for Plug &amp; Play</a:t>
            </a:r>
            <a:endParaRPr b="0" i="0" sz="1050" u="none" cap="none" strike="noStrike">
              <a:solidFill>
                <a:schemeClr val="dk1"/>
              </a:solidFill>
              <a:latin typeface="Arial"/>
              <a:ea typeface="Arial"/>
              <a:cs typeface="Arial"/>
              <a:sym typeface="Arial"/>
            </a:endParaRPr>
          </a:p>
        </p:txBody>
      </p:sp>
      <p:sp>
        <p:nvSpPr>
          <p:cNvPr id="422" name="Google Shape;422;p9"/>
          <p:cNvSpPr/>
          <p:nvPr/>
        </p:nvSpPr>
        <p:spPr>
          <a:xfrm>
            <a:off x="4906173" y="3025935"/>
            <a:ext cx="884188"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Conversational AI</a:t>
            </a:r>
            <a:endParaRPr b="0" i="0" sz="1050" u="none" cap="none" strike="noStrike">
              <a:solidFill>
                <a:schemeClr val="dk1"/>
              </a:solidFill>
              <a:latin typeface="Arial"/>
              <a:ea typeface="Arial"/>
              <a:cs typeface="Arial"/>
              <a:sym typeface="Arial"/>
            </a:endParaRPr>
          </a:p>
        </p:txBody>
      </p:sp>
      <p:sp>
        <p:nvSpPr>
          <p:cNvPr id="423" name="Google Shape;423;p9"/>
          <p:cNvSpPr/>
          <p:nvPr/>
        </p:nvSpPr>
        <p:spPr>
          <a:xfrm>
            <a:off x="5867893" y="3025935"/>
            <a:ext cx="771278"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Machine Learning &amp; Deep Learning </a:t>
            </a:r>
            <a:endParaRPr b="0" i="0" sz="1050" u="none" cap="none" strike="noStrike">
              <a:solidFill>
                <a:schemeClr val="dk1"/>
              </a:solidFill>
              <a:latin typeface="Arial"/>
              <a:ea typeface="Arial"/>
              <a:cs typeface="Arial"/>
              <a:sym typeface="Arial"/>
            </a:endParaRPr>
          </a:p>
        </p:txBody>
      </p:sp>
      <p:sp>
        <p:nvSpPr>
          <p:cNvPr id="424" name="Google Shape;424;p9"/>
          <p:cNvSpPr/>
          <p:nvPr/>
        </p:nvSpPr>
        <p:spPr>
          <a:xfrm>
            <a:off x="6716704" y="3025935"/>
            <a:ext cx="1000088"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AI led Digital &amp; Business Transformations</a:t>
            </a:r>
            <a:endParaRPr b="0" i="0" sz="1050" u="none" cap="none" strike="noStrike">
              <a:solidFill>
                <a:schemeClr val="dk1"/>
              </a:solidFill>
              <a:latin typeface="Arial"/>
              <a:ea typeface="Arial"/>
              <a:cs typeface="Arial"/>
              <a:sym typeface="Arial"/>
            </a:endParaRPr>
          </a:p>
        </p:txBody>
      </p:sp>
      <p:sp>
        <p:nvSpPr>
          <p:cNvPr id="425" name="Google Shape;425;p9"/>
          <p:cNvSpPr/>
          <p:nvPr/>
        </p:nvSpPr>
        <p:spPr>
          <a:xfrm>
            <a:off x="7782675" y="3025935"/>
            <a:ext cx="1181050"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AI driven Process Automation</a:t>
            </a:r>
            <a:endParaRPr b="0" i="0" sz="1050" u="none" cap="none" strike="noStrike">
              <a:solidFill>
                <a:schemeClr val="dk1"/>
              </a:solidFill>
              <a:latin typeface="Arial"/>
              <a:ea typeface="Arial"/>
              <a:cs typeface="Arial"/>
              <a:sym typeface="Arial"/>
            </a:endParaRPr>
          </a:p>
        </p:txBody>
      </p:sp>
      <p:sp>
        <p:nvSpPr>
          <p:cNvPr id="426" name="Google Shape;426;p9"/>
          <p:cNvSpPr/>
          <p:nvPr/>
        </p:nvSpPr>
        <p:spPr>
          <a:xfrm>
            <a:off x="3911281" y="3352490"/>
            <a:ext cx="917361"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Data Warehousing</a:t>
            </a:r>
            <a:endParaRPr b="0" i="0" sz="1050" u="none" cap="none" strike="noStrike">
              <a:solidFill>
                <a:schemeClr val="dk1"/>
              </a:solidFill>
              <a:latin typeface="Arial"/>
              <a:ea typeface="Arial"/>
              <a:cs typeface="Arial"/>
              <a:sym typeface="Arial"/>
            </a:endParaRPr>
          </a:p>
        </p:txBody>
      </p:sp>
      <p:sp>
        <p:nvSpPr>
          <p:cNvPr id="427" name="Google Shape;427;p9"/>
          <p:cNvSpPr/>
          <p:nvPr/>
        </p:nvSpPr>
        <p:spPr>
          <a:xfrm>
            <a:off x="6023253" y="3355153"/>
            <a:ext cx="744114"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Abbottdata design and Development</a:t>
            </a:r>
            <a:endParaRPr b="0" i="0" sz="525" u="none" cap="none" strike="noStrike">
              <a:solidFill>
                <a:schemeClr val="dk1"/>
              </a:solidFill>
              <a:latin typeface="Montserrat"/>
              <a:ea typeface="Montserrat"/>
              <a:cs typeface="Montserrat"/>
              <a:sym typeface="Montserrat"/>
            </a:endParaRPr>
          </a:p>
        </p:txBody>
      </p:sp>
      <p:sp>
        <p:nvSpPr>
          <p:cNvPr id="428" name="Google Shape;428;p9"/>
          <p:cNvSpPr/>
          <p:nvPr/>
        </p:nvSpPr>
        <p:spPr>
          <a:xfrm>
            <a:off x="6834178" y="3358178"/>
            <a:ext cx="871440"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1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Data Processing and Optimization</a:t>
            </a:r>
            <a:endParaRPr b="0" i="0" sz="1050" u="none" cap="none" strike="noStrike">
              <a:solidFill>
                <a:schemeClr val="dk1"/>
              </a:solidFill>
              <a:latin typeface="Arial"/>
              <a:ea typeface="Arial"/>
              <a:cs typeface="Arial"/>
              <a:sym typeface="Arial"/>
            </a:endParaRPr>
          </a:p>
        </p:txBody>
      </p:sp>
      <p:sp>
        <p:nvSpPr>
          <p:cNvPr id="429" name="Google Shape;429;p9"/>
          <p:cNvSpPr/>
          <p:nvPr/>
        </p:nvSpPr>
        <p:spPr>
          <a:xfrm>
            <a:off x="7787152" y="3352490"/>
            <a:ext cx="1176572"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BI &amp; Data Visualization (PowerBi/Tableau)</a:t>
            </a:r>
            <a:endParaRPr b="0" i="0" sz="1050" u="none" cap="none" strike="noStrike">
              <a:solidFill>
                <a:schemeClr val="dk1"/>
              </a:solidFill>
              <a:latin typeface="Arial"/>
              <a:ea typeface="Arial"/>
              <a:cs typeface="Arial"/>
              <a:sym typeface="Arial"/>
            </a:endParaRPr>
          </a:p>
        </p:txBody>
      </p:sp>
      <p:sp>
        <p:nvSpPr>
          <p:cNvPr id="430" name="Google Shape;430;p9"/>
          <p:cNvSpPr/>
          <p:nvPr/>
        </p:nvSpPr>
        <p:spPr>
          <a:xfrm>
            <a:off x="4895453" y="3352490"/>
            <a:ext cx="1060991"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Real Time, Batch and Micro Batch Data Integration</a:t>
            </a:r>
            <a:endParaRPr b="0" i="0" sz="1050" u="none" cap="none" strike="noStrike">
              <a:solidFill>
                <a:schemeClr val="dk1"/>
              </a:solidFill>
              <a:latin typeface="Arial"/>
              <a:ea typeface="Arial"/>
              <a:cs typeface="Arial"/>
              <a:sym typeface="Arial"/>
            </a:endParaRPr>
          </a:p>
        </p:txBody>
      </p:sp>
      <p:sp>
        <p:nvSpPr>
          <p:cNvPr id="431" name="Google Shape;431;p9"/>
          <p:cNvSpPr/>
          <p:nvPr/>
        </p:nvSpPr>
        <p:spPr>
          <a:xfrm>
            <a:off x="3911281" y="3657269"/>
            <a:ext cx="917361"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Master Data Management</a:t>
            </a:r>
            <a:endParaRPr b="0" i="0" sz="1050" u="none" cap="none" strike="noStrike">
              <a:solidFill>
                <a:schemeClr val="dk1"/>
              </a:solidFill>
              <a:latin typeface="Arial"/>
              <a:ea typeface="Arial"/>
              <a:cs typeface="Arial"/>
              <a:sym typeface="Arial"/>
            </a:endParaRPr>
          </a:p>
        </p:txBody>
      </p:sp>
      <p:sp>
        <p:nvSpPr>
          <p:cNvPr id="432" name="Google Shape;432;p9"/>
          <p:cNvSpPr/>
          <p:nvPr/>
        </p:nvSpPr>
        <p:spPr>
          <a:xfrm>
            <a:off x="6023253" y="3654749"/>
            <a:ext cx="1000087"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1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Data Management Platform Implementation</a:t>
            </a:r>
            <a:endParaRPr b="0" i="0" sz="1050" u="none" cap="none" strike="noStrike">
              <a:solidFill>
                <a:schemeClr val="dk1"/>
              </a:solidFill>
              <a:latin typeface="Arial"/>
              <a:ea typeface="Arial"/>
              <a:cs typeface="Arial"/>
              <a:sym typeface="Arial"/>
            </a:endParaRPr>
          </a:p>
        </p:txBody>
      </p:sp>
      <p:sp>
        <p:nvSpPr>
          <p:cNvPr id="433" name="Google Shape;433;p9"/>
          <p:cNvSpPr/>
          <p:nvPr/>
        </p:nvSpPr>
        <p:spPr>
          <a:xfrm>
            <a:off x="4895453" y="3657269"/>
            <a:ext cx="1060991"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Customer 360° &amp; Product Master Analytics</a:t>
            </a:r>
            <a:endParaRPr b="0" i="0" sz="525" u="none" cap="none" strike="noStrike">
              <a:solidFill>
                <a:schemeClr val="dk1"/>
              </a:solidFill>
              <a:latin typeface="Montserrat"/>
              <a:ea typeface="Montserrat"/>
              <a:cs typeface="Montserrat"/>
              <a:sym typeface="Montserrat"/>
            </a:endParaRPr>
          </a:p>
        </p:txBody>
      </p:sp>
      <p:sp>
        <p:nvSpPr>
          <p:cNvPr id="434" name="Google Shape;434;p9"/>
          <p:cNvSpPr/>
          <p:nvPr/>
        </p:nvSpPr>
        <p:spPr>
          <a:xfrm>
            <a:off x="7090148" y="3659933"/>
            <a:ext cx="692526"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Data Quality as-a-service</a:t>
            </a:r>
            <a:endParaRPr b="0" i="0" sz="1050" u="none" cap="none" strike="noStrike">
              <a:solidFill>
                <a:schemeClr val="dk1"/>
              </a:solidFill>
              <a:latin typeface="Arial"/>
              <a:ea typeface="Arial"/>
              <a:cs typeface="Arial"/>
              <a:sym typeface="Arial"/>
            </a:endParaRPr>
          </a:p>
        </p:txBody>
      </p:sp>
      <p:sp>
        <p:nvSpPr>
          <p:cNvPr id="435" name="Google Shape;435;p9"/>
          <p:cNvSpPr/>
          <p:nvPr/>
        </p:nvSpPr>
        <p:spPr>
          <a:xfrm>
            <a:off x="7849485" y="3659933"/>
            <a:ext cx="1114240"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Run/Operate on Prem &amp; Cloud - DW/Data Lakes/EDW</a:t>
            </a:r>
            <a:endParaRPr b="0" i="0" sz="1050" u="none" cap="none" strike="noStrike">
              <a:solidFill>
                <a:schemeClr val="dk1"/>
              </a:solidFill>
              <a:latin typeface="Arial"/>
              <a:ea typeface="Arial"/>
              <a:cs typeface="Arial"/>
              <a:sym typeface="Arial"/>
            </a:endParaRPr>
          </a:p>
        </p:txBody>
      </p:sp>
      <p:sp>
        <p:nvSpPr>
          <p:cNvPr id="436" name="Google Shape;436;p9"/>
          <p:cNvSpPr/>
          <p:nvPr/>
        </p:nvSpPr>
        <p:spPr>
          <a:xfrm>
            <a:off x="3912542" y="4022414"/>
            <a:ext cx="921839"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Product Strategy</a:t>
            </a:r>
            <a:endParaRPr b="0" i="0" sz="1050" u="none" cap="none" strike="noStrike">
              <a:solidFill>
                <a:schemeClr val="dk1"/>
              </a:solidFill>
              <a:latin typeface="Arial"/>
              <a:ea typeface="Arial"/>
              <a:cs typeface="Arial"/>
              <a:sym typeface="Arial"/>
            </a:endParaRPr>
          </a:p>
        </p:txBody>
      </p:sp>
      <p:sp>
        <p:nvSpPr>
          <p:cNvPr id="437" name="Google Shape;437;p9"/>
          <p:cNvSpPr/>
          <p:nvPr/>
        </p:nvSpPr>
        <p:spPr>
          <a:xfrm>
            <a:off x="4911912" y="4022414"/>
            <a:ext cx="884188"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Feature &amp; Use Case Identification</a:t>
            </a:r>
            <a:endParaRPr b="0" i="0" sz="1050" u="none" cap="none" strike="noStrike">
              <a:solidFill>
                <a:schemeClr val="dk1"/>
              </a:solidFill>
              <a:latin typeface="Arial"/>
              <a:ea typeface="Arial"/>
              <a:cs typeface="Arial"/>
              <a:sym typeface="Arial"/>
            </a:endParaRPr>
          </a:p>
        </p:txBody>
      </p:sp>
      <p:sp>
        <p:nvSpPr>
          <p:cNvPr id="438" name="Google Shape;438;p9"/>
          <p:cNvSpPr/>
          <p:nvPr/>
        </p:nvSpPr>
        <p:spPr>
          <a:xfrm>
            <a:off x="5873633" y="4022414"/>
            <a:ext cx="893735"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1"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Persona Storyboarding &amp; UX Planning</a:t>
            </a:r>
            <a:endParaRPr b="0" i="0" sz="1050" u="none" cap="none" strike="noStrike">
              <a:solidFill>
                <a:schemeClr val="dk1"/>
              </a:solidFill>
              <a:latin typeface="Arial"/>
              <a:ea typeface="Arial"/>
              <a:cs typeface="Arial"/>
              <a:sym typeface="Arial"/>
            </a:endParaRPr>
          </a:p>
        </p:txBody>
      </p:sp>
      <p:sp>
        <p:nvSpPr>
          <p:cNvPr id="439" name="Google Shape;439;p9"/>
          <p:cNvSpPr/>
          <p:nvPr/>
        </p:nvSpPr>
        <p:spPr>
          <a:xfrm>
            <a:off x="6851090" y="4022414"/>
            <a:ext cx="871440"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1"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Platform &amp; Hardware Selection</a:t>
            </a:r>
            <a:endParaRPr b="0" i="0" sz="1050" u="none" cap="none" strike="noStrike">
              <a:solidFill>
                <a:schemeClr val="dk1"/>
              </a:solidFill>
              <a:latin typeface="Arial"/>
              <a:ea typeface="Arial"/>
              <a:cs typeface="Arial"/>
              <a:sym typeface="Arial"/>
            </a:endParaRPr>
          </a:p>
        </p:txBody>
      </p:sp>
      <p:sp>
        <p:nvSpPr>
          <p:cNvPr id="440" name="Google Shape;440;p9"/>
          <p:cNvSpPr/>
          <p:nvPr/>
        </p:nvSpPr>
        <p:spPr>
          <a:xfrm>
            <a:off x="7788414" y="4022414"/>
            <a:ext cx="1181050"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NextGen Virtual Infra</a:t>
            </a:r>
            <a:endParaRPr b="0" i="0" sz="1050" u="none" cap="none" strike="noStrike">
              <a:solidFill>
                <a:schemeClr val="dk1"/>
              </a:solidFill>
              <a:latin typeface="Arial"/>
              <a:ea typeface="Arial"/>
              <a:cs typeface="Arial"/>
              <a:sym typeface="Arial"/>
            </a:endParaRPr>
          </a:p>
        </p:txBody>
      </p:sp>
      <p:sp>
        <p:nvSpPr>
          <p:cNvPr id="441" name="Google Shape;441;p9"/>
          <p:cNvSpPr/>
          <p:nvPr/>
        </p:nvSpPr>
        <p:spPr>
          <a:xfrm>
            <a:off x="3917020" y="4335139"/>
            <a:ext cx="917361"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Ui/UX Design</a:t>
            </a:r>
            <a:endParaRPr b="0" i="0" sz="1050" u="none" cap="none" strike="noStrike">
              <a:solidFill>
                <a:schemeClr val="dk1"/>
              </a:solidFill>
              <a:latin typeface="Arial"/>
              <a:ea typeface="Arial"/>
              <a:cs typeface="Arial"/>
              <a:sym typeface="Arial"/>
            </a:endParaRPr>
          </a:p>
        </p:txBody>
      </p:sp>
      <p:sp>
        <p:nvSpPr>
          <p:cNvPr id="442" name="Google Shape;442;p9"/>
          <p:cNvSpPr/>
          <p:nvPr/>
        </p:nvSpPr>
        <p:spPr>
          <a:xfrm>
            <a:off x="6028992" y="4337802"/>
            <a:ext cx="744114"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3D Modelling</a:t>
            </a:r>
            <a:endParaRPr b="0" i="0" sz="525" u="none" cap="none" strike="noStrike">
              <a:solidFill>
                <a:schemeClr val="dk1"/>
              </a:solidFill>
              <a:latin typeface="Montserrat"/>
              <a:ea typeface="Montserrat"/>
              <a:cs typeface="Montserrat"/>
              <a:sym typeface="Montserrat"/>
            </a:endParaRPr>
          </a:p>
        </p:txBody>
      </p:sp>
      <p:sp>
        <p:nvSpPr>
          <p:cNvPr id="443" name="Google Shape;443;p9"/>
          <p:cNvSpPr/>
          <p:nvPr/>
        </p:nvSpPr>
        <p:spPr>
          <a:xfrm>
            <a:off x="6839917" y="4340828"/>
            <a:ext cx="871440"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1"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AR &amp; VR app design </a:t>
            </a:r>
            <a:endParaRPr b="0" i="0" sz="525" u="none" cap="none" strike="noStrike">
              <a:solidFill>
                <a:schemeClr val="dk1"/>
              </a:solidFill>
              <a:latin typeface="Montserrat"/>
              <a:ea typeface="Montserrat"/>
              <a:cs typeface="Montserrat"/>
              <a:sym typeface="Montserrat"/>
            </a:endParaRPr>
          </a:p>
        </p:txBody>
      </p:sp>
      <p:sp>
        <p:nvSpPr>
          <p:cNvPr id="444" name="Google Shape;444;p9"/>
          <p:cNvSpPr/>
          <p:nvPr/>
        </p:nvSpPr>
        <p:spPr>
          <a:xfrm>
            <a:off x="7792891" y="4335139"/>
            <a:ext cx="1176572"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Storyboard and Training Content</a:t>
            </a:r>
            <a:endParaRPr b="0" i="0" sz="1050" u="none" cap="none" strike="noStrike">
              <a:solidFill>
                <a:schemeClr val="dk1"/>
              </a:solidFill>
              <a:latin typeface="Arial"/>
              <a:ea typeface="Arial"/>
              <a:cs typeface="Arial"/>
              <a:sym typeface="Arial"/>
            </a:endParaRPr>
          </a:p>
        </p:txBody>
      </p:sp>
      <p:sp>
        <p:nvSpPr>
          <p:cNvPr id="445" name="Google Shape;445;p9"/>
          <p:cNvSpPr/>
          <p:nvPr/>
        </p:nvSpPr>
        <p:spPr>
          <a:xfrm>
            <a:off x="4901192" y="4335139"/>
            <a:ext cx="1060991"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Imagery, 360° Video and Spatial Audio</a:t>
            </a:r>
            <a:endParaRPr b="0" i="0" sz="525" u="none" cap="none" strike="noStrike">
              <a:solidFill>
                <a:schemeClr val="dk1"/>
              </a:solidFill>
              <a:latin typeface="Montserrat"/>
              <a:ea typeface="Montserrat"/>
              <a:cs typeface="Montserrat"/>
              <a:sym typeface="Montserrat"/>
            </a:endParaRPr>
          </a:p>
        </p:txBody>
      </p:sp>
      <p:sp>
        <p:nvSpPr>
          <p:cNvPr id="446" name="Google Shape;446;p9"/>
          <p:cNvSpPr/>
          <p:nvPr/>
        </p:nvSpPr>
        <p:spPr>
          <a:xfrm>
            <a:off x="250240" y="1824164"/>
            <a:ext cx="102335" cy="102335"/>
          </a:xfrm>
          <a:prstGeom prst="ellipse">
            <a:avLst/>
          </a:prstGeom>
          <a:solidFill>
            <a:srgbClr val="106CC0"/>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47" name="Google Shape;447;p9"/>
          <p:cNvSpPr/>
          <p:nvPr/>
        </p:nvSpPr>
        <p:spPr>
          <a:xfrm>
            <a:off x="250240" y="3326339"/>
            <a:ext cx="102335" cy="102335"/>
          </a:xfrm>
          <a:prstGeom prst="ellipse">
            <a:avLst/>
          </a:prstGeom>
          <a:solidFill>
            <a:srgbClr val="01719D"/>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sp>
        <p:nvSpPr>
          <p:cNvPr id="448" name="Google Shape;448;p9"/>
          <p:cNvSpPr/>
          <p:nvPr/>
        </p:nvSpPr>
        <p:spPr>
          <a:xfrm>
            <a:off x="250240" y="4346114"/>
            <a:ext cx="102335" cy="102335"/>
          </a:xfrm>
          <a:prstGeom prst="ellipse">
            <a:avLst/>
          </a:prstGeom>
          <a:solidFill>
            <a:srgbClr val="06949A"/>
          </a:solidFill>
          <a:ln cap="flat" cmpd="sng" w="38100">
            <a:solidFill>
              <a:schemeClr val="lt1"/>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Calibri"/>
              <a:ea typeface="Calibri"/>
              <a:cs typeface="Calibri"/>
              <a:sym typeface="Calibri"/>
            </a:endParaRPr>
          </a:p>
        </p:txBody>
      </p:sp>
      <p:pic>
        <p:nvPicPr>
          <p:cNvPr descr="Metaverse, virtual, world, virtual reality, vr, glasses, headset icon -  Download on Iconfinder" id="449" name="Google Shape;449;p9"/>
          <p:cNvPicPr preferRelativeResize="0"/>
          <p:nvPr/>
        </p:nvPicPr>
        <p:blipFill rotWithShape="1">
          <a:blip r:embed="rId14">
            <a:alphaModFix/>
          </a:blip>
          <a:srcRect b="0" l="0" r="0" t="0"/>
          <a:stretch/>
        </p:blipFill>
        <p:spPr>
          <a:xfrm flipH="1">
            <a:off x="902026" y="4062412"/>
            <a:ext cx="338174" cy="338174"/>
          </a:xfrm>
          <a:prstGeom prst="rect">
            <a:avLst/>
          </a:prstGeom>
          <a:noFill/>
          <a:ln>
            <a:noFill/>
          </a:ln>
        </p:spPr>
      </p:pic>
      <p:pic>
        <p:nvPicPr>
          <p:cNvPr descr="Data engineer Icons &amp; Symbols" id="450" name="Google Shape;450;p9"/>
          <p:cNvPicPr preferRelativeResize="0"/>
          <p:nvPr/>
        </p:nvPicPr>
        <p:blipFill rotWithShape="1">
          <a:blip r:embed="rId15">
            <a:alphaModFix/>
          </a:blip>
          <a:srcRect b="0" l="0" r="0" t="0"/>
          <a:stretch/>
        </p:blipFill>
        <p:spPr>
          <a:xfrm>
            <a:off x="853009" y="2891692"/>
            <a:ext cx="427322" cy="427322"/>
          </a:xfrm>
          <a:prstGeom prst="rect">
            <a:avLst/>
          </a:prstGeom>
          <a:noFill/>
          <a:ln>
            <a:noFill/>
          </a:ln>
        </p:spPr>
      </p:pic>
      <p:pic>
        <p:nvPicPr>
          <p:cNvPr descr="Software-engineering Icons - Free SVG &amp; PNG Software-engineering Images -  Noun Project" id="451" name="Google Shape;451;p9"/>
          <p:cNvPicPr preferRelativeResize="0"/>
          <p:nvPr/>
        </p:nvPicPr>
        <p:blipFill rotWithShape="1">
          <a:blip r:embed="rId16">
            <a:alphaModFix/>
          </a:blip>
          <a:srcRect b="0" l="0" r="0" t="0"/>
          <a:stretch/>
        </p:blipFill>
        <p:spPr>
          <a:xfrm>
            <a:off x="868869" y="1450443"/>
            <a:ext cx="376894" cy="376894"/>
          </a:xfrm>
          <a:prstGeom prst="rect">
            <a:avLst/>
          </a:prstGeom>
          <a:noFill/>
          <a:ln>
            <a:noFill/>
          </a:ln>
        </p:spPr>
      </p:pic>
      <p:grpSp>
        <p:nvGrpSpPr>
          <p:cNvPr id="452" name="Google Shape;452;p9"/>
          <p:cNvGrpSpPr/>
          <p:nvPr/>
        </p:nvGrpSpPr>
        <p:grpSpPr>
          <a:xfrm rot="10800000">
            <a:off x="3646801" y="1114486"/>
            <a:ext cx="264375" cy="221768"/>
            <a:chOff x="-208717" y="1451729"/>
            <a:chExt cx="352500" cy="538500"/>
          </a:xfrm>
        </p:grpSpPr>
        <p:cxnSp>
          <p:nvCxnSpPr>
            <p:cNvPr id="453" name="Google Shape;453;p9"/>
            <p:cNvCxnSpPr/>
            <p:nvPr/>
          </p:nvCxnSpPr>
          <p:spPr>
            <a:xfrm>
              <a:off x="143783" y="1451729"/>
              <a:ext cx="0" cy="538500"/>
            </a:xfrm>
            <a:prstGeom prst="straightConnector1">
              <a:avLst/>
            </a:prstGeom>
            <a:solidFill>
              <a:srgbClr val="954F72"/>
            </a:solidFill>
            <a:ln cap="flat" cmpd="sng" w="12700">
              <a:solidFill>
                <a:srgbClr val="A5A5A5"/>
              </a:solidFill>
              <a:prstDash val="solid"/>
              <a:round/>
              <a:headEnd len="sm" w="sm" type="none"/>
              <a:tailEnd len="sm" w="sm" type="none"/>
            </a:ln>
          </p:spPr>
        </p:cxnSp>
        <p:cxnSp>
          <p:nvCxnSpPr>
            <p:cNvPr id="454" name="Google Shape;454;p9"/>
            <p:cNvCxnSpPr/>
            <p:nvPr/>
          </p:nvCxnSpPr>
          <p:spPr>
            <a:xfrm rot="10800000">
              <a:off x="-208717" y="1721034"/>
              <a:ext cx="352500" cy="0"/>
            </a:xfrm>
            <a:prstGeom prst="straightConnector1">
              <a:avLst/>
            </a:prstGeom>
            <a:solidFill>
              <a:srgbClr val="954F72"/>
            </a:solidFill>
            <a:ln cap="flat" cmpd="sng" w="12700">
              <a:solidFill>
                <a:srgbClr val="A5A5A5"/>
              </a:solidFill>
              <a:prstDash val="solid"/>
              <a:round/>
              <a:headEnd len="sm" w="sm" type="none"/>
              <a:tailEnd len="sm" w="sm" type="none"/>
            </a:ln>
          </p:spPr>
        </p:cxnSp>
      </p:grpSp>
      <p:sp>
        <p:nvSpPr>
          <p:cNvPr id="455" name="Google Shape;455;p9"/>
          <p:cNvSpPr/>
          <p:nvPr/>
        </p:nvSpPr>
        <p:spPr>
          <a:xfrm>
            <a:off x="6695267" y="1109408"/>
            <a:ext cx="717075"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Headless Dashboarding </a:t>
            </a:r>
            <a:endParaRPr b="0" i="0" sz="1050" u="none" cap="none" strike="noStrike">
              <a:solidFill>
                <a:schemeClr val="dk1"/>
              </a:solidFill>
              <a:latin typeface="Arial"/>
              <a:ea typeface="Arial"/>
              <a:cs typeface="Arial"/>
              <a:sym typeface="Arial"/>
            </a:endParaRPr>
          </a:p>
        </p:txBody>
      </p:sp>
      <p:sp>
        <p:nvSpPr>
          <p:cNvPr id="456" name="Google Shape;456;p9"/>
          <p:cNvSpPr/>
          <p:nvPr/>
        </p:nvSpPr>
        <p:spPr>
          <a:xfrm>
            <a:off x="3915049" y="1109408"/>
            <a:ext cx="927675"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Full Stack development</a:t>
            </a:r>
            <a:endParaRPr b="0" i="0" sz="525" u="none" cap="none" strike="noStrike">
              <a:solidFill>
                <a:schemeClr val="dk1"/>
              </a:solidFill>
              <a:latin typeface="Montserrat"/>
              <a:ea typeface="Montserrat"/>
              <a:cs typeface="Montserrat"/>
              <a:sym typeface="Montserrat"/>
            </a:endParaRPr>
          </a:p>
        </p:txBody>
      </p:sp>
      <p:sp>
        <p:nvSpPr>
          <p:cNvPr id="457" name="Google Shape;457;p9"/>
          <p:cNvSpPr/>
          <p:nvPr/>
        </p:nvSpPr>
        <p:spPr>
          <a:xfrm>
            <a:off x="4898897" y="1109408"/>
            <a:ext cx="736650"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UI/UX Engineering</a:t>
            </a:r>
            <a:endParaRPr b="0" i="0" sz="1050" u="none" cap="none" strike="noStrike">
              <a:solidFill>
                <a:schemeClr val="dk1"/>
              </a:solidFill>
              <a:latin typeface="Arial"/>
              <a:ea typeface="Arial"/>
              <a:cs typeface="Arial"/>
              <a:sym typeface="Arial"/>
            </a:endParaRPr>
          </a:p>
        </p:txBody>
      </p:sp>
      <p:sp>
        <p:nvSpPr>
          <p:cNvPr id="458" name="Google Shape;458;p9"/>
          <p:cNvSpPr/>
          <p:nvPr/>
        </p:nvSpPr>
        <p:spPr>
          <a:xfrm>
            <a:off x="5691677" y="1109408"/>
            <a:ext cx="947475"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Personas &amp; Experience Journey Mapping</a:t>
            </a:r>
            <a:endParaRPr b="0" i="0" sz="1050" u="none" cap="none" strike="noStrike">
              <a:solidFill>
                <a:schemeClr val="dk1"/>
              </a:solidFill>
              <a:latin typeface="Arial"/>
              <a:ea typeface="Arial"/>
              <a:cs typeface="Arial"/>
              <a:sym typeface="Arial"/>
            </a:endParaRPr>
          </a:p>
        </p:txBody>
      </p:sp>
      <p:sp>
        <p:nvSpPr>
          <p:cNvPr id="459" name="Google Shape;459;p9"/>
          <p:cNvSpPr/>
          <p:nvPr/>
        </p:nvSpPr>
        <p:spPr>
          <a:xfrm>
            <a:off x="7468511" y="1109408"/>
            <a:ext cx="717075"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COTS Customization</a:t>
            </a:r>
            <a:endParaRPr b="0" i="0" sz="1050" u="none" cap="none" strike="noStrike">
              <a:solidFill>
                <a:schemeClr val="dk1"/>
              </a:solidFill>
              <a:latin typeface="Arial"/>
              <a:ea typeface="Arial"/>
              <a:cs typeface="Arial"/>
              <a:sym typeface="Arial"/>
            </a:endParaRPr>
          </a:p>
        </p:txBody>
      </p:sp>
      <p:sp>
        <p:nvSpPr>
          <p:cNvPr id="460" name="Google Shape;460;p9"/>
          <p:cNvSpPr/>
          <p:nvPr/>
        </p:nvSpPr>
        <p:spPr>
          <a:xfrm>
            <a:off x="8246576" y="1109408"/>
            <a:ext cx="717075" cy="23175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Extreme Programming</a:t>
            </a:r>
            <a:endParaRPr b="0" i="0" sz="1050" u="none" cap="none" strike="noStrike">
              <a:solidFill>
                <a:schemeClr val="dk1"/>
              </a:solidFill>
              <a:latin typeface="Arial"/>
              <a:ea typeface="Arial"/>
              <a:cs typeface="Arial"/>
              <a:sym typeface="Arial"/>
            </a:endParaRPr>
          </a:p>
        </p:txBody>
      </p:sp>
      <p:sp>
        <p:nvSpPr>
          <p:cNvPr id="461" name="Google Shape;461;p9"/>
          <p:cNvSpPr/>
          <p:nvPr/>
        </p:nvSpPr>
        <p:spPr>
          <a:xfrm>
            <a:off x="8699431" y="2032703"/>
            <a:ext cx="262686" cy="232200"/>
          </a:xfrm>
          <a:prstGeom prst="rect">
            <a:avLst/>
          </a:prstGeom>
          <a:gradFill>
            <a:gsLst>
              <a:gs pos="0">
                <a:srgbClr val="F4F1F1"/>
              </a:gs>
              <a:gs pos="35000">
                <a:srgbClr val="F6F6F6"/>
              </a:gs>
              <a:gs pos="100000">
                <a:srgbClr val="FDF9F9"/>
              </a:gs>
            </a:gsLst>
            <a:lin ang="16200000" scaled="0"/>
          </a:gradFill>
          <a:ln cap="flat" cmpd="sng" w="9525">
            <a:solidFill>
              <a:srgbClr val="E1DEDE"/>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26975" lIns="26975" spcFirstLastPara="1" rIns="26975" wrap="square" tIns="26975">
            <a:noAutofit/>
          </a:bodyPr>
          <a:lstStyle/>
          <a:p>
            <a:pPr indent="0" lvl="0" marL="0" marR="0" rtl="0" algn="ctr">
              <a:lnSpc>
                <a:spcPct val="100000"/>
              </a:lnSpc>
              <a:spcBef>
                <a:spcPts val="0"/>
              </a:spcBef>
              <a:spcAft>
                <a:spcPts val="0"/>
              </a:spcAft>
              <a:buNone/>
            </a:pPr>
            <a:r>
              <a:rPr b="0" i="0" lang="en-IN" sz="525" u="none" cap="none" strike="noStrike">
                <a:solidFill>
                  <a:schemeClr val="dk1"/>
                </a:solidFill>
                <a:latin typeface="Montserrat"/>
                <a:ea typeface="Montserrat"/>
                <a:cs typeface="Montserrat"/>
                <a:sym typeface="Montserrat"/>
              </a:rPr>
              <a:t>CRM</a:t>
            </a:r>
            <a:endParaRPr b="0" i="0" sz="1050" u="none" cap="none" strike="noStrike">
              <a:solidFill>
                <a:schemeClr val="dk1"/>
              </a:solidFill>
              <a:latin typeface="Arial"/>
              <a:ea typeface="Arial"/>
              <a:cs typeface="Arial"/>
              <a:sym typeface="Arial"/>
            </a:endParaRPr>
          </a:p>
        </p:txBody>
      </p:sp>
      <p:sp>
        <p:nvSpPr>
          <p:cNvPr id="462" name="Google Shape;462;p9"/>
          <p:cNvSpPr txBox="1"/>
          <p:nvPr/>
        </p:nvSpPr>
        <p:spPr>
          <a:xfrm>
            <a:off x="251775" y="102775"/>
            <a:ext cx="4020900" cy="247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Open Sans"/>
              <a:buNone/>
            </a:pPr>
            <a:r>
              <a:rPr b="0" i="0" lang="en-IN" sz="1100" u="none" cap="none" strike="noStrike">
                <a:solidFill>
                  <a:srgbClr val="FF6000"/>
                </a:solidFill>
                <a:latin typeface="Open Sans"/>
                <a:ea typeface="Open Sans"/>
                <a:cs typeface="Open Sans"/>
                <a:sym typeface="Open Sans"/>
              </a:rPr>
              <a:t>DIGITAL OFFERINGS</a:t>
            </a:r>
            <a:endParaRPr/>
          </a:p>
        </p:txBody>
      </p:sp>
      <p:sp>
        <p:nvSpPr>
          <p:cNvPr id="463" name="Google Shape;463;p9"/>
          <p:cNvSpPr txBox="1"/>
          <p:nvPr/>
        </p:nvSpPr>
        <p:spPr>
          <a:xfrm>
            <a:off x="243286" y="312944"/>
            <a:ext cx="6998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Open Sans"/>
              <a:buNone/>
            </a:pPr>
            <a:r>
              <a:rPr b="1" i="0" lang="en-IN" sz="1800" u="none" cap="none" strike="noStrike">
                <a:solidFill>
                  <a:srgbClr val="171A20"/>
                </a:solidFill>
                <a:latin typeface="Open Sans"/>
                <a:ea typeface="Open Sans"/>
                <a:cs typeface="Open Sans"/>
                <a:sym typeface="Open Sans"/>
              </a:rPr>
              <a:t>Next Gen Engineering Services Overview</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 Working 2023 template">
  <a:themeElements>
    <a:clrScheme name="Custom 9">
      <a:dk1>
        <a:srgbClr val="000000"/>
      </a:dk1>
      <a:lt1>
        <a:srgbClr val="FFFFFF"/>
      </a:lt1>
      <a:dk2>
        <a:srgbClr val="F56818"/>
      </a:dk2>
      <a:lt2>
        <a:srgbClr val="01A9DA"/>
      </a:lt2>
      <a:accent1>
        <a:srgbClr val="0E6AE7"/>
      </a:accent1>
      <a:accent2>
        <a:srgbClr val="3F4F63"/>
      </a:accent2>
      <a:accent3>
        <a:srgbClr val="4433C6"/>
      </a:accent3>
      <a:accent4>
        <a:srgbClr val="0B6383"/>
      </a:accent4>
      <a:accent5>
        <a:srgbClr val="071690"/>
      </a:accent5>
      <a:accent6>
        <a:srgbClr val="E7E5E5"/>
      </a:accent6>
      <a:hlink>
        <a:srgbClr val="BCFBFC"/>
      </a:hlink>
      <a:folHlink>
        <a:srgbClr val="A8E7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Balaji Krishna</dc:creator>
</cp:coreProperties>
</file>